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9"/>
  </p:notesMasterIdLst>
  <p:sldIdLst>
    <p:sldId id="256" r:id="rId2"/>
    <p:sldId id="305" r:id="rId3"/>
    <p:sldId id="509" r:id="rId4"/>
    <p:sldId id="500" r:id="rId5"/>
    <p:sldId id="399" r:id="rId6"/>
    <p:sldId id="515" r:id="rId7"/>
    <p:sldId id="516" r:id="rId8"/>
    <p:sldId id="518" r:id="rId9"/>
    <p:sldId id="519" r:id="rId10"/>
    <p:sldId id="547" r:id="rId11"/>
    <p:sldId id="546" r:id="rId12"/>
    <p:sldId id="548" r:id="rId13"/>
    <p:sldId id="550" r:id="rId14"/>
    <p:sldId id="551" r:id="rId15"/>
    <p:sldId id="517" r:id="rId16"/>
    <p:sldId id="520" r:id="rId17"/>
    <p:sldId id="521" r:id="rId18"/>
    <p:sldId id="545" r:id="rId19"/>
    <p:sldId id="523" r:id="rId20"/>
    <p:sldId id="522" r:id="rId21"/>
    <p:sldId id="524" r:id="rId22"/>
    <p:sldId id="531" r:id="rId23"/>
    <p:sldId id="532" r:id="rId24"/>
    <p:sldId id="525" r:id="rId25"/>
    <p:sldId id="533" r:id="rId26"/>
    <p:sldId id="534" r:id="rId27"/>
    <p:sldId id="543" r:id="rId28"/>
    <p:sldId id="526" r:id="rId29"/>
    <p:sldId id="527" r:id="rId30"/>
    <p:sldId id="528" r:id="rId31"/>
    <p:sldId id="530" r:id="rId32"/>
    <p:sldId id="535" r:id="rId33"/>
    <p:sldId id="556" r:id="rId34"/>
    <p:sldId id="536" r:id="rId35"/>
    <p:sldId id="537" r:id="rId36"/>
    <p:sldId id="538" r:id="rId37"/>
    <p:sldId id="539" r:id="rId38"/>
    <p:sldId id="542" r:id="rId39"/>
    <p:sldId id="544" r:id="rId40"/>
    <p:sldId id="540" r:id="rId41"/>
    <p:sldId id="541" r:id="rId42"/>
    <p:sldId id="549" r:id="rId43"/>
    <p:sldId id="552" r:id="rId44"/>
    <p:sldId id="555" r:id="rId45"/>
    <p:sldId id="560" r:id="rId46"/>
    <p:sldId id="553" r:id="rId47"/>
    <p:sldId id="559" r:id="rId48"/>
    <p:sldId id="554" r:id="rId49"/>
    <p:sldId id="561" r:id="rId50"/>
    <p:sldId id="558" r:id="rId51"/>
    <p:sldId id="557" r:id="rId52"/>
    <p:sldId id="562" r:id="rId53"/>
    <p:sldId id="563" r:id="rId54"/>
    <p:sldId id="564" r:id="rId55"/>
    <p:sldId id="565" r:id="rId56"/>
    <p:sldId id="566" r:id="rId57"/>
    <p:sldId id="56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866E9-C1E0-486D-B752-E0C29F7E3FBD}" type="datetimeFigureOut">
              <a:rPr lang="fr-FR" smtClean="0"/>
              <a:t>21/01/2020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48D70-C1A6-4F2A-8730-A080996F29A1}" type="slidenum">
              <a:rPr lang="fr-FR" smtClean="0"/>
              <a:t>‹N°›</a:t>
            </a:fld>
            <a:endParaRPr lang="fr-FR"/>
          </a:p>
        </p:txBody>
      </p:sp>
    </p:spTree>
    <p:extLst>
      <p:ext uri="{BB962C8B-B14F-4D97-AF65-F5344CB8AC3E}">
        <p14:creationId xmlns:p14="http://schemas.microsoft.com/office/powerpoint/2010/main" val="419195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79185C-632D-4503-8E2A-DC13DDF2C702}" type="slidenum">
              <a:rPr lang="fr-FR" smtClean="0"/>
              <a:t>2</a:t>
            </a:fld>
            <a:endParaRPr lang="fr-FR" dirty="0"/>
          </a:p>
        </p:txBody>
      </p:sp>
    </p:spTree>
    <p:extLst>
      <p:ext uri="{BB962C8B-B14F-4D97-AF65-F5344CB8AC3E}">
        <p14:creationId xmlns:p14="http://schemas.microsoft.com/office/powerpoint/2010/main" val="131308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83192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65021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84378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01 - 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8563EF-7C3A-4D1A-8B8F-F6C8AD5AF5FD}"/>
              </a:ext>
            </a:extLst>
          </p:cNvPr>
          <p:cNvSpPr>
            <a:spLocks noGrp="1"/>
          </p:cNvSpPr>
          <p:nvPr>
            <p:ph idx="1" hasCustomPrompt="1"/>
          </p:nvPr>
        </p:nvSpPr>
        <p:spPr>
          <a:xfrm>
            <a:off x="838200" y="1018632"/>
            <a:ext cx="10515600" cy="4984191"/>
          </a:xfrm>
          <a:prstGeom prst="rect">
            <a:avLst/>
          </a:prstGeom>
        </p:spPr>
        <p:txBody>
          <a:bodyPr/>
          <a:lstStyle>
            <a:lvl1pPr marL="357188" indent="-357188">
              <a:buClr>
                <a:schemeClr val="accent1"/>
              </a:buClr>
              <a:buFont typeface="+mj-lt"/>
              <a:buAutoNum type="arabicPeriod"/>
              <a:defRPr sz="2200" b="1">
                <a:solidFill>
                  <a:schemeClr val="accent1"/>
                </a:solidFill>
                <a:latin typeface="Calibri" panose="020F0502020204030204" pitchFamily="34" charset="0"/>
                <a:cs typeface="Calibri" panose="020F0502020204030204" pitchFamily="34" charset="0"/>
              </a:defRPr>
            </a:lvl1pPr>
            <a:lvl2pPr marL="360363" indent="-360363">
              <a:spcBef>
                <a:spcPts val="1200"/>
              </a:spcBef>
              <a:buFont typeface="+mj-lt"/>
              <a:buAutoNum type="alphaUcPeriod"/>
              <a:defRPr sz="1800" b="1">
                <a:solidFill>
                  <a:schemeClr val="tx2"/>
                </a:solidFill>
                <a:latin typeface="Calibri" panose="020F0502020204030204" pitchFamily="34" charset="0"/>
                <a:cs typeface="Calibri" panose="020F0502020204030204" pitchFamily="34" charset="0"/>
              </a:defRPr>
            </a:lvl2pPr>
            <a:lvl3pPr marL="360363" indent="-360363">
              <a:spcBef>
                <a:spcPts val="1200"/>
              </a:spcBef>
              <a:buFont typeface="+mj-lt"/>
              <a:buAutoNum type="alphaLcPeriod"/>
              <a:defRPr sz="1800">
                <a:solidFill>
                  <a:schemeClr val="tx2"/>
                </a:solidFill>
                <a:latin typeface="Calibri" panose="020F0502020204030204" pitchFamily="34" charset="0"/>
                <a:cs typeface="Calibri" panose="020F0502020204030204" pitchFamily="34" charset="0"/>
              </a:defRPr>
            </a:lvl3pPr>
            <a:lvl4pPr marL="0" indent="0">
              <a:spcBef>
                <a:spcPts val="1000"/>
              </a:spcBef>
              <a:buNone/>
              <a:defRPr sz="1600">
                <a:solidFill>
                  <a:schemeClr val="tx2"/>
                </a:solidFill>
                <a:latin typeface="Calibri" panose="020F0502020204030204" pitchFamily="34" charset="0"/>
                <a:cs typeface="Calibri" panose="020F0502020204030204" pitchFamily="34" charset="0"/>
              </a:defRPr>
            </a:lvl4pPr>
            <a:lvl5pPr marL="538163" indent="-180975">
              <a:spcBef>
                <a:spcPts val="1000"/>
              </a:spcBef>
              <a:defRPr sz="1600">
                <a:solidFill>
                  <a:schemeClr val="tx2"/>
                </a:solidFill>
                <a:latin typeface="Calibri" panose="020F0502020204030204" pitchFamily="34" charset="0"/>
                <a:cs typeface="Calibri" panose="020F0502020204030204" pitchFamily="34" charset="0"/>
              </a:defRPr>
            </a:lvl5pPr>
          </a:lstStyle>
          <a:p>
            <a:pPr lvl="0"/>
            <a:r>
              <a:rPr lang="fr-FR" dirty="0"/>
              <a:t>Sous-titre (premier niveau)</a:t>
            </a:r>
          </a:p>
          <a:p>
            <a:pPr lvl="1"/>
            <a:r>
              <a:rPr lang="fr-FR" dirty="0"/>
              <a:t>Rubrique (deuxième niveau)</a:t>
            </a:r>
          </a:p>
          <a:p>
            <a:pPr lvl="2"/>
            <a:r>
              <a:rPr lang="fr-FR" dirty="0"/>
              <a:t>Item (troisième niveau)</a:t>
            </a:r>
          </a:p>
          <a:p>
            <a:pPr lvl="3"/>
            <a:r>
              <a:rPr lang="fr-FR" dirty="0"/>
              <a:t>Contenu (quatrième niveau)</a:t>
            </a:r>
          </a:p>
        </p:txBody>
      </p:sp>
      <p:sp>
        <p:nvSpPr>
          <p:cNvPr id="4" name="Espace réservé de la date 3">
            <a:extLst>
              <a:ext uri="{FF2B5EF4-FFF2-40B4-BE49-F238E27FC236}">
                <a16:creationId xmlns:a16="http://schemas.microsoft.com/office/drawing/2014/main" id="{1466E492-8A0C-4DE2-9C1E-52A6B3D365D7}"/>
              </a:ext>
            </a:extLst>
          </p:cNvPr>
          <p:cNvSpPr>
            <a:spLocks noGrp="1"/>
          </p:cNvSpPr>
          <p:nvPr>
            <p:ph type="dt" sz="half" idx="10"/>
          </p:nvPr>
        </p:nvSpPr>
        <p:spPr/>
        <p:txBody>
          <a:bodyPr/>
          <a:lstStyle/>
          <a:p>
            <a:r>
              <a:rPr lang="fr-FR"/>
              <a:t>20/09/2017</a:t>
            </a:r>
          </a:p>
        </p:txBody>
      </p:sp>
      <p:sp>
        <p:nvSpPr>
          <p:cNvPr id="5" name="Espace réservé du pied de page 4">
            <a:extLst>
              <a:ext uri="{FF2B5EF4-FFF2-40B4-BE49-F238E27FC236}">
                <a16:creationId xmlns:a16="http://schemas.microsoft.com/office/drawing/2014/main" id="{6519F1C3-29A2-45CC-8A5F-5A7FFE4FAE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A4840F-1F8A-4C2D-8E0A-991D2875B8E8}"/>
              </a:ext>
            </a:extLst>
          </p:cNvPr>
          <p:cNvSpPr>
            <a:spLocks noGrp="1"/>
          </p:cNvSpPr>
          <p:nvPr>
            <p:ph type="sldNum" sz="quarter" idx="12"/>
          </p:nvPr>
        </p:nvSpPr>
        <p:spPr/>
        <p:txBody>
          <a:bodyPr/>
          <a:lstStyle>
            <a:lvl1pPr>
              <a:defRPr/>
            </a:lvl1pPr>
          </a:lstStyle>
          <a:p>
            <a:fld id="{0F1670B7-B50C-4BDC-9C52-2916E43F47C4}" type="slidenum">
              <a:rPr lang="fr-FR" smtClean="0"/>
              <a:pPr/>
              <a:t>‹N°›</a:t>
            </a:fld>
            <a:endParaRPr lang="fr-FR" dirty="0"/>
          </a:p>
        </p:txBody>
      </p:sp>
      <p:sp>
        <p:nvSpPr>
          <p:cNvPr id="7" name="Titre 6">
            <a:extLst>
              <a:ext uri="{FF2B5EF4-FFF2-40B4-BE49-F238E27FC236}">
                <a16:creationId xmlns:a16="http://schemas.microsoft.com/office/drawing/2014/main" id="{73ED9F5B-29BB-4D94-9B19-81049FA788CD}"/>
              </a:ext>
            </a:extLst>
          </p:cNvPr>
          <p:cNvSpPr>
            <a:spLocks noGrp="1"/>
          </p:cNvSpPr>
          <p:nvPr>
            <p:ph type="title" hasCustomPrompt="1"/>
          </p:nvPr>
        </p:nvSpPr>
        <p:spPr/>
        <p:txBody>
          <a:bodyPr/>
          <a:lstStyle>
            <a:lvl1pPr>
              <a:defRPr/>
            </a:lvl1pPr>
          </a:lstStyle>
          <a:p>
            <a:r>
              <a:rPr lang="fr-FR" dirty="0"/>
              <a:t>TITRE de CHAPITRE</a:t>
            </a:r>
          </a:p>
        </p:txBody>
      </p:sp>
      <p:grpSp>
        <p:nvGrpSpPr>
          <p:cNvPr id="9" name="Groupe 8">
            <a:extLst>
              <a:ext uri="{FF2B5EF4-FFF2-40B4-BE49-F238E27FC236}">
                <a16:creationId xmlns:a16="http://schemas.microsoft.com/office/drawing/2014/main" id="{BB63C05E-A170-4CAA-84A6-534617003AA6}"/>
              </a:ext>
            </a:extLst>
          </p:cNvPr>
          <p:cNvGrpSpPr/>
          <p:nvPr userDrawn="1"/>
        </p:nvGrpSpPr>
        <p:grpSpPr>
          <a:xfrm>
            <a:off x="902473" y="720106"/>
            <a:ext cx="10789920" cy="5587181"/>
            <a:chOff x="902473" y="720106"/>
            <a:chExt cx="10789920" cy="5587181"/>
          </a:xfrm>
        </p:grpSpPr>
        <p:cxnSp>
          <p:nvCxnSpPr>
            <p:cNvPr id="10" name="Connecteur droit 9">
              <a:extLst>
                <a:ext uri="{FF2B5EF4-FFF2-40B4-BE49-F238E27FC236}">
                  <a16:creationId xmlns:a16="http://schemas.microsoft.com/office/drawing/2014/main" id="{751BE4AD-E129-49E0-84EC-D303E9389528}"/>
                </a:ext>
              </a:extLst>
            </p:cNvPr>
            <p:cNvCxnSpPr/>
            <p:nvPr userDrawn="1"/>
          </p:nvCxnSpPr>
          <p:spPr>
            <a:xfrm>
              <a:off x="902473" y="720106"/>
              <a:ext cx="10789920"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6C7F8CB7-51AA-4728-96C5-E76A324E3F2B}"/>
                </a:ext>
              </a:extLst>
            </p:cNvPr>
            <p:cNvCxnSpPr/>
            <p:nvPr userDrawn="1"/>
          </p:nvCxnSpPr>
          <p:spPr>
            <a:xfrm>
              <a:off x="902473" y="6307287"/>
              <a:ext cx="1078992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236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4195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42513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1634CB6-8760-4A15-B4F0-87D143EBB5E1}" type="datetimeFigureOut">
              <a:rPr lang="fr-FR" smtClean="0"/>
              <a:t>21/01/2020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226546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1634CB6-8760-4A15-B4F0-87D143EBB5E1}" type="datetimeFigureOut">
              <a:rPr lang="fr-FR" smtClean="0"/>
              <a:t>21/01/2020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287963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1634CB6-8760-4A15-B4F0-87D143EBB5E1}" type="datetimeFigureOut">
              <a:rPr lang="fr-FR" smtClean="0"/>
              <a:t>21/01/2020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401530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34CB6-8760-4A15-B4F0-87D143EBB5E1}" type="datetimeFigureOut">
              <a:rPr lang="fr-FR" smtClean="0"/>
              <a:t>21/01/2020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77691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634CB6-8760-4A15-B4F0-87D143EBB5E1}" type="datetimeFigureOut">
              <a:rPr lang="fr-FR" smtClean="0"/>
              <a:t>21/01/2020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96713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634CB6-8760-4A15-B4F0-87D143EBB5E1}" type="datetimeFigureOut">
              <a:rPr lang="fr-FR" smtClean="0"/>
              <a:t>21/01/2020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12452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34CB6-8760-4A15-B4F0-87D143EBB5E1}" type="datetimeFigureOut">
              <a:rPr lang="fr-FR" smtClean="0"/>
              <a:t>21/01/2020</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69B92-9B88-4439-B900-E15B06ED90D3}" type="slidenum">
              <a:rPr lang="fr-FR" smtClean="0"/>
              <a:t>‹N°›</a:t>
            </a:fld>
            <a:endParaRPr lang="fr-FR"/>
          </a:p>
        </p:txBody>
      </p:sp>
    </p:spTree>
    <p:extLst>
      <p:ext uri="{BB962C8B-B14F-4D97-AF65-F5344CB8AC3E}">
        <p14:creationId xmlns:p14="http://schemas.microsoft.com/office/powerpoint/2010/main" val="28906090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hyperlink" Target="mailto:patou.alison@gmail.com" TargetMode="External"/><Relationship Id="rId4" Type="http://schemas.openxmlformats.org/officeDocument/2006/relationships/hyperlink" Target="https://github.com/apato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D9242CF-BB7E-48A3-A986-E98B71693361}"/>
              </a:ext>
            </a:extLst>
          </p:cNvPr>
          <p:cNvSpPr>
            <a:spLocks noGrp="1"/>
          </p:cNvSpPr>
          <p:nvPr>
            <p:ph type="ctrTitle"/>
          </p:nvPr>
        </p:nvSpPr>
        <p:spPr>
          <a:xfrm>
            <a:off x="838199" y="4525347"/>
            <a:ext cx="6801321" cy="1737360"/>
          </a:xfrm>
        </p:spPr>
        <p:txBody>
          <a:bodyPr anchor="ctr">
            <a:normAutofit/>
          </a:bodyPr>
          <a:lstStyle/>
          <a:p>
            <a:pPr algn="r"/>
            <a:r>
              <a:rPr lang="fr-FR" dirty="0"/>
              <a:t>Statistiques Descriptives en R</a:t>
            </a:r>
          </a:p>
        </p:txBody>
      </p:sp>
      <p:sp>
        <p:nvSpPr>
          <p:cNvPr id="3" name="Sous-titre 2">
            <a:extLst>
              <a:ext uri="{FF2B5EF4-FFF2-40B4-BE49-F238E27FC236}">
                <a16:creationId xmlns:a16="http://schemas.microsoft.com/office/drawing/2014/main" id="{6F751637-34A3-4440-AC2B-C89B347D2D27}"/>
              </a:ext>
            </a:extLst>
          </p:cNvPr>
          <p:cNvSpPr>
            <a:spLocks noGrp="1"/>
          </p:cNvSpPr>
          <p:nvPr>
            <p:ph type="subTitle" idx="1"/>
          </p:nvPr>
        </p:nvSpPr>
        <p:spPr>
          <a:xfrm>
            <a:off x="7961258" y="4525347"/>
            <a:ext cx="3258675" cy="1737360"/>
          </a:xfrm>
        </p:spPr>
        <p:txBody>
          <a:bodyPr anchor="ctr">
            <a:normAutofit/>
          </a:bodyPr>
          <a:lstStyle/>
          <a:p>
            <a:pPr algn="l"/>
            <a:endParaRPr lang="fr-FR" dirty="0"/>
          </a:p>
          <a:p>
            <a:pPr algn="l"/>
            <a:r>
              <a:rPr lang="fr-FR" dirty="0"/>
              <a:t>Alison PATOU</a:t>
            </a:r>
          </a:p>
          <a:p>
            <a:pPr algn="l"/>
            <a:r>
              <a:rPr lang="fr-FR" dirty="0"/>
              <a:t>Patou.alison@gmail.com</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54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Effectif</a:t>
            </a:r>
          </a:p>
        </p:txBody>
      </p:sp>
      <p:sp>
        <p:nvSpPr>
          <p:cNvPr id="4" name="Rectangle 3">
            <a:extLst>
              <a:ext uri="{FF2B5EF4-FFF2-40B4-BE49-F238E27FC236}">
                <a16:creationId xmlns:a16="http://schemas.microsoft.com/office/drawing/2014/main" id="{9B96EFB6-039B-469B-A389-2684E3FC76FD}"/>
              </a:ext>
            </a:extLst>
          </p:cNvPr>
          <p:cNvSpPr/>
          <p:nvPr/>
        </p:nvSpPr>
        <p:spPr>
          <a:xfrm>
            <a:off x="490330" y="1725339"/>
            <a:ext cx="11357113" cy="2031325"/>
          </a:xfrm>
          <a:prstGeom prst="rect">
            <a:avLst/>
          </a:prstGeom>
        </p:spPr>
        <p:txBody>
          <a:bodyPr wrap="square">
            <a:spAutoFit/>
          </a:bodyPr>
          <a:lstStyle/>
          <a:p>
            <a:r>
              <a:rPr lang="fr-FR" dirty="0">
                <a:solidFill>
                  <a:srgbClr val="505050"/>
                </a:solidFill>
              </a:rPr>
              <a:t>L'effectif de la valeur </a:t>
            </a:r>
            <a:r>
              <a:rPr lang="fr-FR" i="1" dirty="0">
                <a:solidFill>
                  <a:srgbClr val="505050"/>
                </a:solidFill>
              </a:rPr>
              <a:t>x</a:t>
            </a:r>
            <a:r>
              <a:rPr lang="fr-FR" i="1" baseline="-25000" dirty="0">
                <a:solidFill>
                  <a:srgbClr val="505050"/>
                </a:solidFill>
              </a:rPr>
              <a:t>i</a:t>
            </a:r>
            <a:r>
              <a:rPr lang="fr-FR" dirty="0">
                <a:solidFill>
                  <a:srgbClr val="505050"/>
                </a:solidFill>
              </a:rPr>
              <a:t> est le nombre d'individus de la population ayant cette valeur ou appartenant à cette classe : on le note </a:t>
            </a:r>
            <a:r>
              <a:rPr lang="fr-FR" i="1" dirty="0">
                <a:solidFill>
                  <a:srgbClr val="505050"/>
                </a:solidFill>
              </a:rPr>
              <a:t>n</a:t>
            </a:r>
            <a:r>
              <a:rPr lang="fr-FR" i="1" baseline="-25000" dirty="0">
                <a:solidFill>
                  <a:srgbClr val="505050"/>
                </a:solidFill>
              </a:rPr>
              <a:t>i</a:t>
            </a:r>
            <a:r>
              <a:rPr lang="fr-FR" dirty="0">
                <a:solidFill>
                  <a:srgbClr val="505050"/>
                </a:solidFill>
              </a:rPr>
              <a:t>.</a:t>
            </a:r>
            <a:br>
              <a:rPr lang="fr-FR" dirty="0"/>
            </a:br>
            <a:br>
              <a:rPr lang="fr-FR" dirty="0"/>
            </a:br>
            <a:r>
              <a:rPr lang="fr-FR" dirty="0">
                <a:solidFill>
                  <a:srgbClr val="505050"/>
                </a:solidFill>
              </a:rPr>
              <a:t>L'effectif total N est la somme de tous les effectifs : N = </a:t>
            </a:r>
            <a:r>
              <a:rPr lang="fr-FR" i="1" dirty="0">
                <a:solidFill>
                  <a:srgbClr val="505050"/>
                </a:solidFill>
              </a:rPr>
              <a:t>n</a:t>
            </a:r>
            <a:r>
              <a:rPr lang="fr-FR" i="1" baseline="-25000" dirty="0">
                <a:solidFill>
                  <a:srgbClr val="505050"/>
                </a:solidFill>
              </a:rPr>
              <a:t>1</a:t>
            </a:r>
            <a:r>
              <a:rPr lang="fr-FR" dirty="0">
                <a:solidFill>
                  <a:srgbClr val="505050"/>
                </a:solidFill>
              </a:rPr>
              <a:t> + </a:t>
            </a:r>
            <a:r>
              <a:rPr lang="fr-FR" i="1" dirty="0">
                <a:solidFill>
                  <a:srgbClr val="505050"/>
                </a:solidFill>
              </a:rPr>
              <a:t>n</a:t>
            </a:r>
            <a:r>
              <a:rPr lang="fr-FR" i="1" baseline="-25000" dirty="0">
                <a:solidFill>
                  <a:srgbClr val="505050"/>
                </a:solidFill>
              </a:rPr>
              <a:t>2</a:t>
            </a:r>
            <a:r>
              <a:rPr lang="fr-FR" dirty="0">
                <a:solidFill>
                  <a:srgbClr val="505050"/>
                </a:solidFill>
              </a:rPr>
              <a:t> + ... + </a:t>
            </a:r>
            <a:r>
              <a:rPr lang="fr-FR" i="1" dirty="0" err="1">
                <a:solidFill>
                  <a:srgbClr val="505050"/>
                </a:solidFill>
              </a:rPr>
              <a:t>n</a:t>
            </a:r>
            <a:r>
              <a:rPr lang="fr-FR" i="1" baseline="-25000" dirty="0" err="1">
                <a:solidFill>
                  <a:srgbClr val="505050"/>
                </a:solidFill>
              </a:rPr>
              <a:t>k</a:t>
            </a:r>
            <a:r>
              <a:rPr lang="fr-FR" dirty="0">
                <a:solidFill>
                  <a:srgbClr val="505050"/>
                </a:solidFill>
              </a:rPr>
              <a:t>.</a:t>
            </a:r>
            <a:br>
              <a:rPr lang="fr-FR" dirty="0"/>
            </a:br>
            <a:br>
              <a:rPr lang="fr-FR" dirty="0"/>
            </a:br>
            <a:r>
              <a:rPr lang="fr-FR" dirty="0">
                <a:solidFill>
                  <a:srgbClr val="505050"/>
                </a:solidFill>
              </a:rPr>
              <a:t>En rangeant les valeurs du caractère dans l'ordre croissant, on peut calculer l'effectif cumulé croissant en faisant la somme des effectifs de cette valeur et de tous ceux qui la précèdent.</a:t>
            </a:r>
            <a:endParaRPr lang="fr-FR" dirty="0"/>
          </a:p>
        </p:txBody>
      </p:sp>
      <p:sp>
        <p:nvSpPr>
          <p:cNvPr id="6" name="ZoneTexte 5">
            <a:extLst>
              <a:ext uri="{FF2B5EF4-FFF2-40B4-BE49-F238E27FC236}">
                <a16:creationId xmlns:a16="http://schemas.microsoft.com/office/drawing/2014/main" id="{FD56F80F-0937-4F0F-95D8-730719C0C090}"/>
              </a:ext>
            </a:extLst>
          </p:cNvPr>
          <p:cNvSpPr txBox="1"/>
          <p:nvPr/>
        </p:nvSpPr>
        <p:spPr>
          <a:xfrm>
            <a:off x="160497" y="3887038"/>
            <a:ext cx="2557670" cy="369332"/>
          </a:xfrm>
          <a:prstGeom prst="rect">
            <a:avLst/>
          </a:prstGeom>
          <a:noFill/>
        </p:spPr>
        <p:txBody>
          <a:bodyPr wrap="square" rtlCol="0">
            <a:spAutoFit/>
          </a:bodyPr>
          <a:lstStyle/>
          <a:p>
            <a:r>
              <a:rPr lang="fr-FR" b="1" i="1" dirty="0"/>
              <a:t>Exemple</a:t>
            </a:r>
          </a:p>
        </p:txBody>
      </p:sp>
      <p:graphicFrame>
        <p:nvGraphicFramePr>
          <p:cNvPr id="7" name="Tableau 6">
            <a:extLst>
              <a:ext uri="{FF2B5EF4-FFF2-40B4-BE49-F238E27FC236}">
                <a16:creationId xmlns:a16="http://schemas.microsoft.com/office/drawing/2014/main" id="{C840C1CC-946C-4852-8F4F-403ACE80017F}"/>
              </a:ext>
            </a:extLst>
          </p:cNvPr>
          <p:cNvGraphicFramePr>
            <a:graphicFrameLocks noGrp="1"/>
          </p:cNvGraphicFramePr>
          <p:nvPr>
            <p:extLst>
              <p:ext uri="{D42A27DB-BD31-4B8C-83A1-F6EECF244321}">
                <p14:modId xmlns:p14="http://schemas.microsoft.com/office/powerpoint/2010/main" val="786494957"/>
              </p:ext>
            </p:extLst>
          </p:nvPr>
        </p:nvGraphicFramePr>
        <p:xfrm>
          <a:off x="1647688" y="4087298"/>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459204823"/>
                    </a:ext>
                  </a:extLst>
                </a:gridCol>
                <a:gridCol w="812800">
                  <a:extLst>
                    <a:ext uri="{9D8B030D-6E8A-4147-A177-3AD203B41FA5}">
                      <a16:colId xmlns:a16="http://schemas.microsoft.com/office/drawing/2014/main" val="2581044472"/>
                    </a:ext>
                  </a:extLst>
                </a:gridCol>
                <a:gridCol w="812800">
                  <a:extLst>
                    <a:ext uri="{9D8B030D-6E8A-4147-A177-3AD203B41FA5}">
                      <a16:colId xmlns:a16="http://schemas.microsoft.com/office/drawing/2014/main" val="1520143326"/>
                    </a:ext>
                  </a:extLst>
                </a:gridCol>
                <a:gridCol w="812800">
                  <a:extLst>
                    <a:ext uri="{9D8B030D-6E8A-4147-A177-3AD203B41FA5}">
                      <a16:colId xmlns:a16="http://schemas.microsoft.com/office/drawing/2014/main" val="438484866"/>
                    </a:ext>
                  </a:extLst>
                </a:gridCol>
                <a:gridCol w="812800">
                  <a:extLst>
                    <a:ext uri="{9D8B030D-6E8A-4147-A177-3AD203B41FA5}">
                      <a16:colId xmlns:a16="http://schemas.microsoft.com/office/drawing/2014/main" val="3237385738"/>
                    </a:ext>
                  </a:extLst>
                </a:gridCol>
                <a:gridCol w="812800">
                  <a:extLst>
                    <a:ext uri="{9D8B030D-6E8A-4147-A177-3AD203B41FA5}">
                      <a16:colId xmlns:a16="http://schemas.microsoft.com/office/drawing/2014/main" val="1102828087"/>
                    </a:ext>
                  </a:extLst>
                </a:gridCol>
                <a:gridCol w="812800">
                  <a:extLst>
                    <a:ext uri="{9D8B030D-6E8A-4147-A177-3AD203B41FA5}">
                      <a16:colId xmlns:a16="http://schemas.microsoft.com/office/drawing/2014/main" val="3610620535"/>
                    </a:ext>
                  </a:extLst>
                </a:gridCol>
                <a:gridCol w="812800">
                  <a:extLst>
                    <a:ext uri="{9D8B030D-6E8A-4147-A177-3AD203B41FA5}">
                      <a16:colId xmlns:a16="http://schemas.microsoft.com/office/drawing/2014/main" val="2203726063"/>
                    </a:ext>
                  </a:extLst>
                </a:gridCol>
                <a:gridCol w="812800">
                  <a:extLst>
                    <a:ext uri="{9D8B030D-6E8A-4147-A177-3AD203B41FA5}">
                      <a16:colId xmlns:a16="http://schemas.microsoft.com/office/drawing/2014/main" val="3243951417"/>
                    </a:ext>
                  </a:extLst>
                </a:gridCol>
                <a:gridCol w="812800">
                  <a:extLst>
                    <a:ext uri="{9D8B030D-6E8A-4147-A177-3AD203B41FA5}">
                      <a16:colId xmlns:a16="http://schemas.microsoft.com/office/drawing/2014/main" val="495471695"/>
                    </a:ext>
                  </a:extLst>
                </a:gridCol>
              </a:tblGrid>
              <a:tr h="370840">
                <a:tc>
                  <a:txBody>
                    <a:bodyPr/>
                    <a:lstStyle/>
                    <a:p>
                      <a:r>
                        <a:rPr lang="fr-FR" dirty="0"/>
                        <a:t>Note</a:t>
                      </a:r>
                    </a:p>
                  </a:txBody>
                  <a:tcPr/>
                </a:tc>
                <a:tc>
                  <a:txBody>
                    <a:bodyPr/>
                    <a:lstStyle/>
                    <a:p>
                      <a:r>
                        <a:rPr lang="fr-FR" dirty="0"/>
                        <a:t>19</a:t>
                      </a:r>
                    </a:p>
                  </a:txBody>
                  <a:tcPr/>
                </a:tc>
                <a:tc>
                  <a:txBody>
                    <a:bodyPr/>
                    <a:lstStyle/>
                    <a:p>
                      <a:r>
                        <a:rPr lang="fr-FR" dirty="0"/>
                        <a:t>11</a:t>
                      </a:r>
                    </a:p>
                  </a:txBody>
                  <a:tcPr/>
                </a:tc>
                <a:tc>
                  <a:txBody>
                    <a:bodyPr/>
                    <a:lstStyle/>
                    <a:p>
                      <a:r>
                        <a:rPr lang="fr-FR" dirty="0"/>
                        <a:t>8</a:t>
                      </a:r>
                    </a:p>
                  </a:txBody>
                  <a:tcPr/>
                </a:tc>
                <a:tc>
                  <a:txBody>
                    <a:bodyPr/>
                    <a:lstStyle/>
                    <a:p>
                      <a:r>
                        <a:rPr lang="fr-FR" dirty="0"/>
                        <a:t>12</a:t>
                      </a:r>
                    </a:p>
                  </a:txBody>
                  <a:tcPr/>
                </a:tc>
                <a:tc>
                  <a:txBody>
                    <a:bodyPr/>
                    <a:lstStyle/>
                    <a:p>
                      <a:r>
                        <a:rPr lang="fr-FR" dirty="0"/>
                        <a:t>10</a:t>
                      </a:r>
                    </a:p>
                  </a:txBody>
                  <a:tcPr/>
                </a:tc>
                <a:tc>
                  <a:txBody>
                    <a:bodyPr/>
                    <a:lstStyle/>
                    <a:p>
                      <a:r>
                        <a:rPr lang="fr-FR" dirty="0"/>
                        <a:t>17</a:t>
                      </a:r>
                    </a:p>
                  </a:txBody>
                  <a:tcPr/>
                </a:tc>
                <a:tc>
                  <a:txBody>
                    <a:bodyPr/>
                    <a:lstStyle/>
                    <a:p>
                      <a:r>
                        <a:rPr lang="fr-FR" dirty="0"/>
                        <a:t>8</a:t>
                      </a:r>
                    </a:p>
                  </a:txBody>
                  <a:tcPr/>
                </a:tc>
                <a:tc>
                  <a:txBody>
                    <a:bodyPr/>
                    <a:lstStyle/>
                    <a:p>
                      <a:r>
                        <a:rPr lang="fr-FR" dirty="0"/>
                        <a:t>10</a:t>
                      </a:r>
                    </a:p>
                  </a:txBody>
                  <a:tcPr/>
                </a:tc>
                <a:tc>
                  <a:txBody>
                    <a:bodyPr/>
                    <a:lstStyle/>
                    <a:p>
                      <a:r>
                        <a:rPr lang="fr-FR" dirty="0"/>
                        <a:t>12</a:t>
                      </a:r>
                    </a:p>
                  </a:txBody>
                  <a:tcPr/>
                </a:tc>
                <a:extLst>
                  <a:ext uri="{0D108BD9-81ED-4DB2-BD59-A6C34878D82A}">
                    <a16:rowId xmlns:a16="http://schemas.microsoft.com/office/drawing/2014/main" val="1414910105"/>
                  </a:ext>
                </a:extLst>
              </a:tr>
            </a:tbl>
          </a:graphicData>
        </a:graphic>
      </p:graphicFrame>
      <p:graphicFrame>
        <p:nvGraphicFramePr>
          <p:cNvPr id="8" name="Tableau 7">
            <a:extLst>
              <a:ext uri="{FF2B5EF4-FFF2-40B4-BE49-F238E27FC236}">
                <a16:creationId xmlns:a16="http://schemas.microsoft.com/office/drawing/2014/main" id="{07A1EAB0-145B-4656-821A-08ED62C8C235}"/>
              </a:ext>
            </a:extLst>
          </p:cNvPr>
          <p:cNvGraphicFramePr>
            <a:graphicFrameLocks noGrp="1"/>
          </p:cNvGraphicFramePr>
          <p:nvPr>
            <p:extLst>
              <p:ext uri="{D42A27DB-BD31-4B8C-83A1-F6EECF244321}">
                <p14:modId xmlns:p14="http://schemas.microsoft.com/office/powerpoint/2010/main" val="328889153"/>
              </p:ext>
            </p:extLst>
          </p:nvPr>
        </p:nvGraphicFramePr>
        <p:xfrm>
          <a:off x="2367721" y="4658398"/>
          <a:ext cx="5689600" cy="741680"/>
        </p:xfrm>
        <a:graphic>
          <a:graphicData uri="http://schemas.openxmlformats.org/drawingml/2006/table">
            <a:tbl>
              <a:tblPr firstRow="1" bandRow="1">
                <a:tableStyleId>{5C22544A-7EE6-4342-B048-85BDC9FD1C3A}</a:tableStyleId>
              </a:tblPr>
              <a:tblGrid>
                <a:gridCol w="909982">
                  <a:extLst>
                    <a:ext uri="{9D8B030D-6E8A-4147-A177-3AD203B41FA5}">
                      <a16:colId xmlns:a16="http://schemas.microsoft.com/office/drawing/2014/main" val="1459204823"/>
                    </a:ext>
                  </a:extLst>
                </a:gridCol>
                <a:gridCol w="715618">
                  <a:extLst>
                    <a:ext uri="{9D8B030D-6E8A-4147-A177-3AD203B41FA5}">
                      <a16:colId xmlns:a16="http://schemas.microsoft.com/office/drawing/2014/main" val="2581044472"/>
                    </a:ext>
                  </a:extLst>
                </a:gridCol>
                <a:gridCol w="812800">
                  <a:extLst>
                    <a:ext uri="{9D8B030D-6E8A-4147-A177-3AD203B41FA5}">
                      <a16:colId xmlns:a16="http://schemas.microsoft.com/office/drawing/2014/main" val="1520143326"/>
                    </a:ext>
                  </a:extLst>
                </a:gridCol>
                <a:gridCol w="812800">
                  <a:extLst>
                    <a:ext uri="{9D8B030D-6E8A-4147-A177-3AD203B41FA5}">
                      <a16:colId xmlns:a16="http://schemas.microsoft.com/office/drawing/2014/main" val="438484866"/>
                    </a:ext>
                  </a:extLst>
                </a:gridCol>
                <a:gridCol w="812800">
                  <a:extLst>
                    <a:ext uri="{9D8B030D-6E8A-4147-A177-3AD203B41FA5}">
                      <a16:colId xmlns:a16="http://schemas.microsoft.com/office/drawing/2014/main" val="3237385738"/>
                    </a:ext>
                  </a:extLst>
                </a:gridCol>
                <a:gridCol w="812800">
                  <a:extLst>
                    <a:ext uri="{9D8B030D-6E8A-4147-A177-3AD203B41FA5}">
                      <a16:colId xmlns:a16="http://schemas.microsoft.com/office/drawing/2014/main" val="1102828087"/>
                    </a:ext>
                  </a:extLst>
                </a:gridCol>
                <a:gridCol w="812800">
                  <a:extLst>
                    <a:ext uri="{9D8B030D-6E8A-4147-A177-3AD203B41FA5}">
                      <a16:colId xmlns:a16="http://schemas.microsoft.com/office/drawing/2014/main" val="3610620535"/>
                    </a:ext>
                  </a:extLst>
                </a:gridCol>
              </a:tblGrid>
              <a:tr h="370840">
                <a:tc>
                  <a:txBody>
                    <a:bodyPr/>
                    <a:lstStyle/>
                    <a:p>
                      <a:r>
                        <a:rPr lang="fr-FR" dirty="0"/>
                        <a:t>Note</a:t>
                      </a:r>
                    </a:p>
                  </a:txBody>
                  <a:tcPr/>
                </a:tc>
                <a:tc>
                  <a:txBody>
                    <a:bodyPr/>
                    <a:lstStyle/>
                    <a:p>
                      <a:r>
                        <a:rPr lang="fr-FR" dirty="0"/>
                        <a:t>8</a:t>
                      </a:r>
                    </a:p>
                  </a:txBody>
                  <a:tcPr/>
                </a:tc>
                <a:tc>
                  <a:txBody>
                    <a:bodyPr/>
                    <a:lstStyle/>
                    <a:p>
                      <a:r>
                        <a:rPr lang="fr-FR" dirty="0"/>
                        <a:t>10</a:t>
                      </a:r>
                    </a:p>
                  </a:txBody>
                  <a:tcPr/>
                </a:tc>
                <a:tc>
                  <a:txBody>
                    <a:bodyPr/>
                    <a:lstStyle/>
                    <a:p>
                      <a:r>
                        <a:rPr lang="fr-FR" dirty="0"/>
                        <a:t>11</a:t>
                      </a:r>
                    </a:p>
                  </a:txBody>
                  <a:tcPr/>
                </a:tc>
                <a:tc>
                  <a:txBody>
                    <a:bodyPr/>
                    <a:lstStyle/>
                    <a:p>
                      <a:r>
                        <a:rPr lang="fr-FR" dirty="0"/>
                        <a:t>12</a:t>
                      </a:r>
                    </a:p>
                  </a:txBody>
                  <a:tcPr/>
                </a:tc>
                <a:tc>
                  <a:txBody>
                    <a:bodyPr/>
                    <a:lstStyle/>
                    <a:p>
                      <a:r>
                        <a:rPr lang="fr-FR" dirty="0"/>
                        <a:t>17</a:t>
                      </a:r>
                    </a:p>
                  </a:txBody>
                  <a:tcPr/>
                </a:tc>
                <a:tc>
                  <a:txBody>
                    <a:bodyPr/>
                    <a:lstStyle/>
                    <a:p>
                      <a:r>
                        <a:rPr lang="fr-FR" dirty="0"/>
                        <a:t>19</a:t>
                      </a:r>
                    </a:p>
                  </a:txBody>
                  <a:tcPr/>
                </a:tc>
                <a:extLst>
                  <a:ext uri="{0D108BD9-81ED-4DB2-BD59-A6C34878D82A}">
                    <a16:rowId xmlns:a16="http://schemas.microsoft.com/office/drawing/2014/main" val="1414910105"/>
                  </a:ext>
                </a:extLst>
              </a:tr>
              <a:tr h="370840">
                <a:tc>
                  <a:txBody>
                    <a:bodyPr/>
                    <a:lstStyle/>
                    <a:p>
                      <a:r>
                        <a:rPr lang="fr-FR" dirty="0"/>
                        <a:t>Effectif</a:t>
                      </a:r>
                    </a:p>
                  </a:txBody>
                  <a:tcPr/>
                </a:tc>
                <a:tc>
                  <a:txBody>
                    <a:bodyPr/>
                    <a:lstStyle/>
                    <a:p>
                      <a:r>
                        <a:rPr lang="fr-FR" dirty="0"/>
                        <a:t>2</a:t>
                      </a:r>
                    </a:p>
                  </a:txBody>
                  <a:tcPr/>
                </a:tc>
                <a:tc>
                  <a:txBody>
                    <a:bodyPr/>
                    <a:lstStyle/>
                    <a:p>
                      <a:r>
                        <a:rPr lang="fr-FR" dirty="0"/>
                        <a:t>2</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2473466680"/>
                  </a:ext>
                </a:extLst>
              </a:tr>
            </a:tbl>
          </a:graphicData>
        </a:graphic>
      </p:graphicFrame>
      <p:cxnSp>
        <p:nvCxnSpPr>
          <p:cNvPr id="5" name="Connecteur droit avec flèche 4">
            <a:extLst>
              <a:ext uri="{FF2B5EF4-FFF2-40B4-BE49-F238E27FC236}">
                <a16:creationId xmlns:a16="http://schemas.microsoft.com/office/drawing/2014/main" id="{BB2A599A-6C8E-4D6B-8700-63627B7AA4C9}"/>
              </a:ext>
            </a:extLst>
          </p:cNvPr>
          <p:cNvCxnSpPr/>
          <p:nvPr/>
        </p:nvCxnSpPr>
        <p:spPr>
          <a:xfrm flipH="1">
            <a:off x="8143461" y="4553013"/>
            <a:ext cx="1126434" cy="384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D5181CA7-20FB-4B83-BA41-1AAE5E3938E0}"/>
              </a:ext>
            </a:extLst>
          </p:cNvPr>
          <p:cNvSpPr txBox="1"/>
          <p:nvPr/>
        </p:nvSpPr>
        <p:spPr>
          <a:xfrm>
            <a:off x="9079948" y="4604106"/>
            <a:ext cx="1391479" cy="369332"/>
          </a:xfrm>
          <a:prstGeom prst="rect">
            <a:avLst/>
          </a:prstGeom>
          <a:noFill/>
        </p:spPr>
        <p:txBody>
          <a:bodyPr wrap="square" rtlCol="0">
            <a:spAutoFit/>
          </a:bodyPr>
          <a:lstStyle/>
          <a:p>
            <a:r>
              <a:rPr lang="fr-FR" dirty="0"/>
              <a:t>Effectif</a:t>
            </a:r>
          </a:p>
        </p:txBody>
      </p:sp>
      <p:graphicFrame>
        <p:nvGraphicFramePr>
          <p:cNvPr id="10" name="Tableau 9">
            <a:extLst>
              <a:ext uri="{FF2B5EF4-FFF2-40B4-BE49-F238E27FC236}">
                <a16:creationId xmlns:a16="http://schemas.microsoft.com/office/drawing/2014/main" id="{9D044F33-8138-425D-816C-839C021E0613}"/>
              </a:ext>
            </a:extLst>
          </p:cNvPr>
          <p:cNvGraphicFramePr>
            <a:graphicFrameLocks noGrp="1"/>
          </p:cNvGraphicFramePr>
          <p:nvPr>
            <p:extLst>
              <p:ext uri="{D42A27DB-BD31-4B8C-83A1-F6EECF244321}">
                <p14:modId xmlns:p14="http://schemas.microsoft.com/office/powerpoint/2010/main" val="1887921987"/>
              </p:ext>
            </p:extLst>
          </p:nvPr>
        </p:nvGraphicFramePr>
        <p:xfrm>
          <a:off x="2367720" y="5600339"/>
          <a:ext cx="6712229" cy="1147712"/>
        </p:xfrm>
        <a:graphic>
          <a:graphicData uri="http://schemas.openxmlformats.org/drawingml/2006/table">
            <a:tbl>
              <a:tblPr firstRow="1" bandRow="1">
                <a:tableStyleId>{5C22544A-7EE6-4342-B048-85BDC9FD1C3A}</a:tableStyleId>
              </a:tblPr>
              <a:tblGrid>
                <a:gridCol w="2336802">
                  <a:extLst>
                    <a:ext uri="{9D8B030D-6E8A-4147-A177-3AD203B41FA5}">
                      <a16:colId xmlns:a16="http://schemas.microsoft.com/office/drawing/2014/main" val="1459204823"/>
                    </a:ext>
                  </a:extLst>
                </a:gridCol>
                <a:gridCol w="755374">
                  <a:extLst>
                    <a:ext uri="{9D8B030D-6E8A-4147-A177-3AD203B41FA5}">
                      <a16:colId xmlns:a16="http://schemas.microsoft.com/office/drawing/2014/main" val="2581044472"/>
                    </a:ext>
                  </a:extLst>
                </a:gridCol>
                <a:gridCol w="675861">
                  <a:extLst>
                    <a:ext uri="{9D8B030D-6E8A-4147-A177-3AD203B41FA5}">
                      <a16:colId xmlns:a16="http://schemas.microsoft.com/office/drawing/2014/main" val="1520143326"/>
                    </a:ext>
                  </a:extLst>
                </a:gridCol>
                <a:gridCol w="728869">
                  <a:extLst>
                    <a:ext uri="{9D8B030D-6E8A-4147-A177-3AD203B41FA5}">
                      <a16:colId xmlns:a16="http://schemas.microsoft.com/office/drawing/2014/main" val="438484866"/>
                    </a:ext>
                  </a:extLst>
                </a:gridCol>
                <a:gridCol w="768626">
                  <a:extLst>
                    <a:ext uri="{9D8B030D-6E8A-4147-A177-3AD203B41FA5}">
                      <a16:colId xmlns:a16="http://schemas.microsoft.com/office/drawing/2014/main" val="3237385738"/>
                    </a:ext>
                  </a:extLst>
                </a:gridCol>
                <a:gridCol w="728870">
                  <a:extLst>
                    <a:ext uri="{9D8B030D-6E8A-4147-A177-3AD203B41FA5}">
                      <a16:colId xmlns:a16="http://schemas.microsoft.com/office/drawing/2014/main" val="1102828087"/>
                    </a:ext>
                  </a:extLst>
                </a:gridCol>
                <a:gridCol w="717827">
                  <a:extLst>
                    <a:ext uri="{9D8B030D-6E8A-4147-A177-3AD203B41FA5}">
                      <a16:colId xmlns:a16="http://schemas.microsoft.com/office/drawing/2014/main" val="3610620535"/>
                    </a:ext>
                  </a:extLst>
                </a:gridCol>
              </a:tblGrid>
              <a:tr h="351160">
                <a:tc>
                  <a:txBody>
                    <a:bodyPr/>
                    <a:lstStyle/>
                    <a:p>
                      <a:r>
                        <a:rPr lang="fr-FR" dirty="0"/>
                        <a:t>Note</a:t>
                      </a:r>
                    </a:p>
                  </a:txBody>
                  <a:tcPr/>
                </a:tc>
                <a:tc>
                  <a:txBody>
                    <a:bodyPr/>
                    <a:lstStyle/>
                    <a:p>
                      <a:r>
                        <a:rPr lang="fr-FR" dirty="0"/>
                        <a:t>8</a:t>
                      </a:r>
                    </a:p>
                  </a:txBody>
                  <a:tcPr/>
                </a:tc>
                <a:tc>
                  <a:txBody>
                    <a:bodyPr/>
                    <a:lstStyle/>
                    <a:p>
                      <a:r>
                        <a:rPr lang="fr-FR" dirty="0"/>
                        <a:t>10</a:t>
                      </a:r>
                    </a:p>
                  </a:txBody>
                  <a:tcPr/>
                </a:tc>
                <a:tc>
                  <a:txBody>
                    <a:bodyPr/>
                    <a:lstStyle/>
                    <a:p>
                      <a:r>
                        <a:rPr lang="fr-FR" dirty="0"/>
                        <a:t>11</a:t>
                      </a:r>
                    </a:p>
                  </a:txBody>
                  <a:tcPr/>
                </a:tc>
                <a:tc>
                  <a:txBody>
                    <a:bodyPr/>
                    <a:lstStyle/>
                    <a:p>
                      <a:r>
                        <a:rPr lang="fr-FR" dirty="0"/>
                        <a:t>12</a:t>
                      </a:r>
                    </a:p>
                  </a:txBody>
                  <a:tcPr/>
                </a:tc>
                <a:tc>
                  <a:txBody>
                    <a:bodyPr/>
                    <a:lstStyle/>
                    <a:p>
                      <a:r>
                        <a:rPr lang="fr-FR" dirty="0"/>
                        <a:t>17</a:t>
                      </a:r>
                    </a:p>
                  </a:txBody>
                  <a:tcPr/>
                </a:tc>
                <a:tc>
                  <a:txBody>
                    <a:bodyPr/>
                    <a:lstStyle/>
                    <a:p>
                      <a:r>
                        <a:rPr lang="fr-FR" dirty="0"/>
                        <a:t>19</a:t>
                      </a:r>
                    </a:p>
                  </a:txBody>
                  <a:tcPr/>
                </a:tc>
                <a:extLst>
                  <a:ext uri="{0D108BD9-81ED-4DB2-BD59-A6C34878D82A}">
                    <a16:rowId xmlns:a16="http://schemas.microsoft.com/office/drawing/2014/main" val="1414910105"/>
                  </a:ext>
                </a:extLst>
              </a:tr>
              <a:tr h="351160">
                <a:tc>
                  <a:txBody>
                    <a:bodyPr/>
                    <a:lstStyle/>
                    <a:p>
                      <a:r>
                        <a:rPr lang="fr-FR" dirty="0"/>
                        <a:t>Effectif</a:t>
                      </a:r>
                    </a:p>
                  </a:txBody>
                  <a:tcPr/>
                </a:tc>
                <a:tc>
                  <a:txBody>
                    <a:bodyPr/>
                    <a:lstStyle/>
                    <a:p>
                      <a:r>
                        <a:rPr lang="fr-FR" dirty="0"/>
                        <a:t>2</a:t>
                      </a:r>
                    </a:p>
                  </a:txBody>
                  <a:tcPr/>
                </a:tc>
                <a:tc>
                  <a:txBody>
                    <a:bodyPr/>
                    <a:lstStyle/>
                    <a:p>
                      <a:r>
                        <a:rPr lang="fr-FR" dirty="0"/>
                        <a:t>2</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2473466680"/>
                  </a:ext>
                </a:extLst>
              </a:tr>
              <a:tr h="416192">
                <a:tc>
                  <a:txBody>
                    <a:bodyPr/>
                    <a:lstStyle/>
                    <a:p>
                      <a:r>
                        <a:rPr lang="fr-FR" dirty="0" err="1"/>
                        <a:t>Eff</a:t>
                      </a:r>
                      <a:r>
                        <a:rPr lang="fr-FR" dirty="0"/>
                        <a:t>. cumulé croissant</a:t>
                      </a:r>
                    </a:p>
                  </a:txBody>
                  <a:tcPr/>
                </a:tc>
                <a:tc>
                  <a:txBody>
                    <a:bodyPr/>
                    <a:lstStyle/>
                    <a:p>
                      <a:r>
                        <a:rPr lang="fr-FR" dirty="0"/>
                        <a:t>2</a:t>
                      </a:r>
                    </a:p>
                  </a:txBody>
                  <a:tcPr/>
                </a:tc>
                <a:tc>
                  <a:txBody>
                    <a:bodyPr/>
                    <a:lstStyle/>
                    <a:p>
                      <a:r>
                        <a:rPr lang="fr-FR" dirty="0"/>
                        <a:t>4</a:t>
                      </a:r>
                    </a:p>
                  </a:txBody>
                  <a:tcPr/>
                </a:tc>
                <a:tc>
                  <a:txBody>
                    <a:bodyPr/>
                    <a:lstStyle/>
                    <a:p>
                      <a:r>
                        <a:rPr lang="fr-FR" dirty="0"/>
                        <a:t>5</a:t>
                      </a:r>
                    </a:p>
                  </a:txBody>
                  <a:tcPr/>
                </a:tc>
                <a:tc>
                  <a:txBody>
                    <a:bodyPr/>
                    <a:lstStyle/>
                    <a:p>
                      <a:r>
                        <a:rPr lang="fr-FR" dirty="0"/>
                        <a:t>6</a:t>
                      </a:r>
                    </a:p>
                  </a:txBody>
                  <a:tcPr/>
                </a:tc>
                <a:tc>
                  <a:txBody>
                    <a:bodyPr/>
                    <a:lstStyle/>
                    <a:p>
                      <a:r>
                        <a:rPr lang="fr-FR" dirty="0"/>
                        <a:t>7</a:t>
                      </a:r>
                    </a:p>
                  </a:txBody>
                  <a:tcPr/>
                </a:tc>
                <a:tc>
                  <a:txBody>
                    <a:bodyPr/>
                    <a:lstStyle/>
                    <a:p>
                      <a:r>
                        <a:rPr lang="fr-FR" dirty="0"/>
                        <a:t>8</a:t>
                      </a:r>
                    </a:p>
                  </a:txBody>
                  <a:tcPr/>
                </a:tc>
                <a:extLst>
                  <a:ext uri="{0D108BD9-81ED-4DB2-BD59-A6C34878D82A}">
                    <a16:rowId xmlns:a16="http://schemas.microsoft.com/office/drawing/2014/main" val="1550517459"/>
                  </a:ext>
                </a:extLst>
              </a:tr>
            </a:tbl>
          </a:graphicData>
        </a:graphic>
      </p:graphicFrame>
    </p:spTree>
    <p:extLst>
      <p:ext uri="{BB962C8B-B14F-4D97-AF65-F5344CB8AC3E}">
        <p14:creationId xmlns:p14="http://schemas.microsoft.com/office/powerpoint/2010/main" val="298500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Fréquence</a:t>
            </a:r>
          </a:p>
        </p:txBody>
      </p:sp>
      <p:sp>
        <p:nvSpPr>
          <p:cNvPr id="4" name="Rectangle 3">
            <a:extLst>
              <a:ext uri="{FF2B5EF4-FFF2-40B4-BE49-F238E27FC236}">
                <a16:creationId xmlns:a16="http://schemas.microsoft.com/office/drawing/2014/main" id="{9B96EFB6-039B-469B-A389-2684E3FC76FD}"/>
              </a:ext>
            </a:extLst>
          </p:cNvPr>
          <p:cNvSpPr/>
          <p:nvPr/>
        </p:nvSpPr>
        <p:spPr>
          <a:xfrm>
            <a:off x="1113182" y="1705715"/>
            <a:ext cx="9965635" cy="1754326"/>
          </a:xfrm>
          <a:prstGeom prst="rect">
            <a:avLst/>
          </a:prstGeom>
        </p:spPr>
        <p:txBody>
          <a:bodyPr wrap="square">
            <a:spAutoFit/>
          </a:bodyPr>
          <a:lstStyle/>
          <a:p>
            <a:r>
              <a:rPr lang="fr-FR" dirty="0"/>
              <a:t>La fréquence d'une valeur est le quotient de l'effectif de la valeur par l'effectif total.</a:t>
            </a:r>
            <a:br>
              <a:rPr lang="fr-FR" dirty="0"/>
            </a:br>
            <a:br>
              <a:rPr lang="fr-FR" dirty="0"/>
            </a:br>
            <a:r>
              <a:rPr lang="fr-FR" dirty="0"/>
              <a:t>En rangeant les valeurs du caractère dans l'ordre croissant, on peut calculer les fréquences cumulées croissantes en faisant la somme des fréquences de cette valeur et de tous ceux qui la précèdent.</a:t>
            </a:r>
          </a:p>
          <a:p>
            <a:endParaRPr lang="fr-FR" dirty="0"/>
          </a:p>
          <a:p>
            <a:r>
              <a:rPr lang="fr-FR" b="1" dirty="0"/>
              <a:t>La fréquence est comprise entre 0 et 1</a:t>
            </a:r>
          </a:p>
        </p:txBody>
      </p:sp>
      <p:sp>
        <p:nvSpPr>
          <p:cNvPr id="6" name="ZoneTexte 5">
            <a:extLst>
              <a:ext uri="{FF2B5EF4-FFF2-40B4-BE49-F238E27FC236}">
                <a16:creationId xmlns:a16="http://schemas.microsoft.com/office/drawing/2014/main" id="{FD56F80F-0937-4F0F-95D8-730719C0C090}"/>
              </a:ext>
            </a:extLst>
          </p:cNvPr>
          <p:cNvSpPr txBox="1"/>
          <p:nvPr/>
        </p:nvSpPr>
        <p:spPr>
          <a:xfrm>
            <a:off x="346027" y="3692315"/>
            <a:ext cx="2557670" cy="369332"/>
          </a:xfrm>
          <a:prstGeom prst="rect">
            <a:avLst/>
          </a:prstGeom>
          <a:noFill/>
        </p:spPr>
        <p:txBody>
          <a:bodyPr wrap="square" rtlCol="0">
            <a:spAutoFit/>
          </a:bodyPr>
          <a:lstStyle/>
          <a:p>
            <a:r>
              <a:rPr lang="fr-FR" b="1" i="1" dirty="0"/>
              <a:t>Exemple</a:t>
            </a:r>
          </a:p>
        </p:txBody>
      </p:sp>
      <p:graphicFrame>
        <p:nvGraphicFramePr>
          <p:cNvPr id="8" name="Tableau 7">
            <a:extLst>
              <a:ext uri="{FF2B5EF4-FFF2-40B4-BE49-F238E27FC236}">
                <a16:creationId xmlns:a16="http://schemas.microsoft.com/office/drawing/2014/main" id="{B3A91624-949D-47E2-B2D1-5034FF235ACF}"/>
              </a:ext>
            </a:extLst>
          </p:cNvPr>
          <p:cNvGraphicFramePr>
            <a:graphicFrameLocks noGrp="1"/>
          </p:cNvGraphicFramePr>
          <p:nvPr>
            <p:extLst>
              <p:ext uri="{D42A27DB-BD31-4B8C-83A1-F6EECF244321}">
                <p14:modId xmlns:p14="http://schemas.microsoft.com/office/powerpoint/2010/main" val="2521615920"/>
              </p:ext>
            </p:extLst>
          </p:nvPr>
        </p:nvGraphicFramePr>
        <p:xfrm>
          <a:off x="1624862" y="4275122"/>
          <a:ext cx="7181576" cy="1980096"/>
        </p:xfrm>
        <a:graphic>
          <a:graphicData uri="http://schemas.openxmlformats.org/drawingml/2006/table">
            <a:tbl>
              <a:tblPr firstRow="1" bandRow="1">
                <a:tableStyleId>{5C22544A-7EE6-4342-B048-85BDC9FD1C3A}</a:tableStyleId>
              </a:tblPr>
              <a:tblGrid>
                <a:gridCol w="2500200">
                  <a:extLst>
                    <a:ext uri="{9D8B030D-6E8A-4147-A177-3AD203B41FA5}">
                      <a16:colId xmlns:a16="http://schemas.microsoft.com/office/drawing/2014/main" val="1459204823"/>
                    </a:ext>
                  </a:extLst>
                </a:gridCol>
                <a:gridCol w="808193">
                  <a:extLst>
                    <a:ext uri="{9D8B030D-6E8A-4147-A177-3AD203B41FA5}">
                      <a16:colId xmlns:a16="http://schemas.microsoft.com/office/drawing/2014/main" val="2581044472"/>
                    </a:ext>
                  </a:extLst>
                </a:gridCol>
                <a:gridCol w="723120">
                  <a:extLst>
                    <a:ext uri="{9D8B030D-6E8A-4147-A177-3AD203B41FA5}">
                      <a16:colId xmlns:a16="http://schemas.microsoft.com/office/drawing/2014/main" val="1520143326"/>
                    </a:ext>
                  </a:extLst>
                </a:gridCol>
                <a:gridCol w="779835">
                  <a:extLst>
                    <a:ext uri="{9D8B030D-6E8A-4147-A177-3AD203B41FA5}">
                      <a16:colId xmlns:a16="http://schemas.microsoft.com/office/drawing/2014/main" val="438484866"/>
                    </a:ext>
                  </a:extLst>
                </a:gridCol>
                <a:gridCol w="822372">
                  <a:extLst>
                    <a:ext uri="{9D8B030D-6E8A-4147-A177-3AD203B41FA5}">
                      <a16:colId xmlns:a16="http://schemas.microsoft.com/office/drawing/2014/main" val="3237385738"/>
                    </a:ext>
                  </a:extLst>
                </a:gridCol>
                <a:gridCol w="779836">
                  <a:extLst>
                    <a:ext uri="{9D8B030D-6E8A-4147-A177-3AD203B41FA5}">
                      <a16:colId xmlns:a16="http://schemas.microsoft.com/office/drawing/2014/main" val="1102828087"/>
                    </a:ext>
                  </a:extLst>
                </a:gridCol>
                <a:gridCol w="768020">
                  <a:extLst>
                    <a:ext uri="{9D8B030D-6E8A-4147-A177-3AD203B41FA5}">
                      <a16:colId xmlns:a16="http://schemas.microsoft.com/office/drawing/2014/main" val="3610620535"/>
                    </a:ext>
                  </a:extLst>
                </a:gridCol>
              </a:tblGrid>
              <a:tr h="351160">
                <a:tc>
                  <a:txBody>
                    <a:bodyPr/>
                    <a:lstStyle/>
                    <a:p>
                      <a:r>
                        <a:rPr lang="fr-FR" dirty="0"/>
                        <a:t>Note</a:t>
                      </a:r>
                    </a:p>
                  </a:txBody>
                  <a:tcPr/>
                </a:tc>
                <a:tc>
                  <a:txBody>
                    <a:bodyPr/>
                    <a:lstStyle/>
                    <a:p>
                      <a:r>
                        <a:rPr lang="fr-FR" dirty="0"/>
                        <a:t>8</a:t>
                      </a:r>
                    </a:p>
                  </a:txBody>
                  <a:tcPr/>
                </a:tc>
                <a:tc>
                  <a:txBody>
                    <a:bodyPr/>
                    <a:lstStyle/>
                    <a:p>
                      <a:r>
                        <a:rPr lang="fr-FR" dirty="0"/>
                        <a:t>10</a:t>
                      </a:r>
                    </a:p>
                  </a:txBody>
                  <a:tcPr/>
                </a:tc>
                <a:tc>
                  <a:txBody>
                    <a:bodyPr/>
                    <a:lstStyle/>
                    <a:p>
                      <a:r>
                        <a:rPr lang="fr-FR" dirty="0"/>
                        <a:t>11</a:t>
                      </a:r>
                    </a:p>
                  </a:txBody>
                  <a:tcPr/>
                </a:tc>
                <a:tc>
                  <a:txBody>
                    <a:bodyPr/>
                    <a:lstStyle/>
                    <a:p>
                      <a:r>
                        <a:rPr lang="fr-FR" dirty="0"/>
                        <a:t>12</a:t>
                      </a:r>
                    </a:p>
                  </a:txBody>
                  <a:tcPr/>
                </a:tc>
                <a:tc>
                  <a:txBody>
                    <a:bodyPr/>
                    <a:lstStyle/>
                    <a:p>
                      <a:r>
                        <a:rPr lang="fr-FR" dirty="0"/>
                        <a:t>17</a:t>
                      </a:r>
                    </a:p>
                  </a:txBody>
                  <a:tcPr/>
                </a:tc>
                <a:tc>
                  <a:txBody>
                    <a:bodyPr/>
                    <a:lstStyle/>
                    <a:p>
                      <a:r>
                        <a:rPr lang="fr-FR" dirty="0"/>
                        <a:t>19</a:t>
                      </a:r>
                    </a:p>
                  </a:txBody>
                  <a:tcPr/>
                </a:tc>
                <a:extLst>
                  <a:ext uri="{0D108BD9-81ED-4DB2-BD59-A6C34878D82A}">
                    <a16:rowId xmlns:a16="http://schemas.microsoft.com/office/drawing/2014/main" val="1414910105"/>
                  </a:ext>
                </a:extLst>
              </a:tr>
              <a:tr h="351160">
                <a:tc>
                  <a:txBody>
                    <a:bodyPr/>
                    <a:lstStyle/>
                    <a:p>
                      <a:r>
                        <a:rPr lang="fr-FR" dirty="0"/>
                        <a:t>Effectif</a:t>
                      </a:r>
                    </a:p>
                  </a:txBody>
                  <a:tcPr/>
                </a:tc>
                <a:tc>
                  <a:txBody>
                    <a:bodyPr/>
                    <a:lstStyle/>
                    <a:p>
                      <a:r>
                        <a:rPr lang="fr-FR" dirty="0"/>
                        <a:t>2</a:t>
                      </a:r>
                    </a:p>
                  </a:txBody>
                  <a:tcPr/>
                </a:tc>
                <a:tc>
                  <a:txBody>
                    <a:bodyPr/>
                    <a:lstStyle/>
                    <a:p>
                      <a:r>
                        <a:rPr lang="fr-FR" dirty="0"/>
                        <a:t>2</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2473466680"/>
                  </a:ext>
                </a:extLst>
              </a:tr>
              <a:tr h="416192">
                <a:tc>
                  <a:txBody>
                    <a:bodyPr/>
                    <a:lstStyle/>
                    <a:p>
                      <a:r>
                        <a:rPr lang="fr-FR" dirty="0" err="1"/>
                        <a:t>Eff</a:t>
                      </a:r>
                      <a:r>
                        <a:rPr lang="fr-FR" dirty="0"/>
                        <a:t>. cumulé croissant</a:t>
                      </a:r>
                    </a:p>
                  </a:txBody>
                  <a:tcPr/>
                </a:tc>
                <a:tc>
                  <a:txBody>
                    <a:bodyPr/>
                    <a:lstStyle/>
                    <a:p>
                      <a:r>
                        <a:rPr lang="fr-FR" dirty="0"/>
                        <a:t>2</a:t>
                      </a:r>
                    </a:p>
                  </a:txBody>
                  <a:tcPr/>
                </a:tc>
                <a:tc>
                  <a:txBody>
                    <a:bodyPr/>
                    <a:lstStyle/>
                    <a:p>
                      <a:r>
                        <a:rPr lang="fr-FR" dirty="0"/>
                        <a:t>4</a:t>
                      </a:r>
                    </a:p>
                  </a:txBody>
                  <a:tcPr/>
                </a:tc>
                <a:tc>
                  <a:txBody>
                    <a:bodyPr/>
                    <a:lstStyle/>
                    <a:p>
                      <a:r>
                        <a:rPr lang="fr-FR" dirty="0"/>
                        <a:t>5</a:t>
                      </a:r>
                    </a:p>
                  </a:txBody>
                  <a:tcPr/>
                </a:tc>
                <a:tc>
                  <a:txBody>
                    <a:bodyPr/>
                    <a:lstStyle/>
                    <a:p>
                      <a:r>
                        <a:rPr lang="fr-FR" dirty="0"/>
                        <a:t>6</a:t>
                      </a:r>
                    </a:p>
                  </a:txBody>
                  <a:tcPr/>
                </a:tc>
                <a:tc>
                  <a:txBody>
                    <a:bodyPr/>
                    <a:lstStyle/>
                    <a:p>
                      <a:r>
                        <a:rPr lang="fr-FR" dirty="0"/>
                        <a:t>7</a:t>
                      </a:r>
                    </a:p>
                  </a:txBody>
                  <a:tcPr/>
                </a:tc>
                <a:tc>
                  <a:txBody>
                    <a:bodyPr/>
                    <a:lstStyle/>
                    <a:p>
                      <a:r>
                        <a:rPr lang="fr-FR" dirty="0"/>
                        <a:t>8</a:t>
                      </a:r>
                    </a:p>
                  </a:txBody>
                  <a:tcPr/>
                </a:tc>
                <a:extLst>
                  <a:ext uri="{0D108BD9-81ED-4DB2-BD59-A6C34878D82A}">
                    <a16:rowId xmlns:a16="http://schemas.microsoft.com/office/drawing/2014/main" val="1550517459"/>
                  </a:ext>
                </a:extLst>
              </a:tr>
              <a:tr h="416192">
                <a:tc>
                  <a:txBody>
                    <a:bodyPr/>
                    <a:lstStyle/>
                    <a:p>
                      <a:r>
                        <a:rPr lang="fr-FR" dirty="0"/>
                        <a:t>Fréquence</a:t>
                      </a:r>
                    </a:p>
                  </a:txBody>
                  <a:tcPr/>
                </a:tc>
                <a:tc>
                  <a:txBody>
                    <a:bodyPr/>
                    <a:lstStyle/>
                    <a:p>
                      <a:r>
                        <a:rPr lang="fr-FR" dirty="0"/>
                        <a:t>0,25</a:t>
                      </a:r>
                    </a:p>
                  </a:txBody>
                  <a:tcPr/>
                </a:tc>
                <a:tc>
                  <a:txBody>
                    <a:bodyPr/>
                    <a:lstStyle/>
                    <a:p>
                      <a:r>
                        <a:rPr lang="fr-FR" dirty="0"/>
                        <a:t>0,25</a:t>
                      </a:r>
                    </a:p>
                  </a:txBody>
                  <a:tcPr/>
                </a:tc>
                <a:tc>
                  <a:txBody>
                    <a:bodyPr/>
                    <a:lstStyle/>
                    <a:p>
                      <a:r>
                        <a:rPr lang="fr-FR" dirty="0"/>
                        <a:t>0,125</a:t>
                      </a:r>
                    </a:p>
                  </a:txBody>
                  <a:tcPr/>
                </a:tc>
                <a:tc>
                  <a:txBody>
                    <a:bodyPr/>
                    <a:lstStyle/>
                    <a:p>
                      <a:r>
                        <a:rPr lang="fr-FR" dirty="0"/>
                        <a:t>0,125</a:t>
                      </a:r>
                    </a:p>
                  </a:txBody>
                  <a:tcPr/>
                </a:tc>
                <a:tc>
                  <a:txBody>
                    <a:bodyPr/>
                    <a:lstStyle/>
                    <a:p>
                      <a:r>
                        <a:rPr lang="fr-FR" dirty="0"/>
                        <a:t>0,125</a:t>
                      </a:r>
                    </a:p>
                  </a:txBody>
                  <a:tcPr/>
                </a:tc>
                <a:tc>
                  <a:txBody>
                    <a:bodyPr/>
                    <a:lstStyle/>
                    <a:p>
                      <a:r>
                        <a:rPr lang="fr-FR" dirty="0"/>
                        <a:t>0,125</a:t>
                      </a:r>
                    </a:p>
                  </a:txBody>
                  <a:tcPr/>
                </a:tc>
                <a:extLst>
                  <a:ext uri="{0D108BD9-81ED-4DB2-BD59-A6C34878D82A}">
                    <a16:rowId xmlns:a16="http://schemas.microsoft.com/office/drawing/2014/main" val="148595123"/>
                  </a:ext>
                </a:extLst>
              </a:tr>
              <a:tr h="416192">
                <a:tc>
                  <a:txBody>
                    <a:bodyPr/>
                    <a:lstStyle/>
                    <a:p>
                      <a:r>
                        <a:rPr lang="fr-FR" dirty="0" err="1"/>
                        <a:t>Fréq</a:t>
                      </a:r>
                      <a:r>
                        <a:rPr lang="fr-FR" dirty="0"/>
                        <a:t>. Cumulée croissant</a:t>
                      </a:r>
                    </a:p>
                  </a:txBody>
                  <a:tcPr/>
                </a:tc>
                <a:tc>
                  <a:txBody>
                    <a:bodyPr/>
                    <a:lstStyle/>
                    <a:p>
                      <a:r>
                        <a:rPr lang="fr-FR" dirty="0"/>
                        <a:t>0,25</a:t>
                      </a:r>
                    </a:p>
                  </a:txBody>
                  <a:tcPr/>
                </a:tc>
                <a:tc>
                  <a:txBody>
                    <a:bodyPr/>
                    <a:lstStyle/>
                    <a:p>
                      <a:r>
                        <a:rPr lang="fr-FR" dirty="0"/>
                        <a:t>0,5</a:t>
                      </a:r>
                    </a:p>
                  </a:txBody>
                  <a:tcPr/>
                </a:tc>
                <a:tc>
                  <a:txBody>
                    <a:bodyPr/>
                    <a:lstStyle/>
                    <a:p>
                      <a:r>
                        <a:rPr lang="fr-FR" dirty="0"/>
                        <a:t>0,625</a:t>
                      </a:r>
                    </a:p>
                  </a:txBody>
                  <a:tcPr/>
                </a:tc>
                <a:tc>
                  <a:txBody>
                    <a:bodyPr/>
                    <a:lstStyle/>
                    <a:p>
                      <a:r>
                        <a:rPr lang="fr-FR" dirty="0"/>
                        <a:t>0,75</a:t>
                      </a:r>
                    </a:p>
                  </a:txBody>
                  <a:tcPr/>
                </a:tc>
                <a:tc>
                  <a:txBody>
                    <a:bodyPr/>
                    <a:lstStyle/>
                    <a:p>
                      <a:r>
                        <a:rPr lang="fr-FR" dirty="0"/>
                        <a:t>0,875</a:t>
                      </a:r>
                    </a:p>
                  </a:txBody>
                  <a:tcPr/>
                </a:tc>
                <a:tc>
                  <a:txBody>
                    <a:bodyPr/>
                    <a:lstStyle/>
                    <a:p>
                      <a:r>
                        <a:rPr lang="fr-FR" dirty="0"/>
                        <a:t>1</a:t>
                      </a:r>
                    </a:p>
                  </a:txBody>
                  <a:tcPr/>
                </a:tc>
                <a:extLst>
                  <a:ext uri="{0D108BD9-81ED-4DB2-BD59-A6C34878D82A}">
                    <a16:rowId xmlns:a16="http://schemas.microsoft.com/office/drawing/2014/main" val="818635"/>
                  </a:ext>
                </a:extLst>
              </a:tr>
            </a:tbl>
          </a:graphicData>
        </a:graphic>
      </p:graphicFrame>
    </p:spTree>
    <p:extLst>
      <p:ext uri="{BB962C8B-B14F-4D97-AF65-F5344CB8AC3E}">
        <p14:creationId xmlns:p14="http://schemas.microsoft.com/office/powerpoint/2010/main" val="395568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FDAA9-D19A-40B5-8617-F6BC00831A80}"/>
              </a:ext>
            </a:extLst>
          </p:cNvPr>
          <p:cNvSpPr>
            <a:spLocks noGrp="1"/>
          </p:cNvSpPr>
          <p:nvPr>
            <p:ph type="title"/>
          </p:nvPr>
        </p:nvSpPr>
        <p:spPr/>
        <p:txBody>
          <a:bodyPr/>
          <a:lstStyle/>
          <a:p>
            <a:r>
              <a:rPr lang="fr-FR" dirty="0"/>
              <a:t>Manipulation de données</a:t>
            </a:r>
          </a:p>
        </p:txBody>
      </p:sp>
      <p:pic>
        <p:nvPicPr>
          <p:cNvPr id="3" name="Image 2">
            <a:extLst>
              <a:ext uri="{FF2B5EF4-FFF2-40B4-BE49-F238E27FC236}">
                <a16:creationId xmlns:a16="http://schemas.microsoft.com/office/drawing/2014/main" id="{C96AB1C8-6300-431B-BA64-1C1E533C1577}"/>
              </a:ext>
            </a:extLst>
          </p:cNvPr>
          <p:cNvPicPr>
            <a:picLocks noChangeAspect="1"/>
          </p:cNvPicPr>
          <p:nvPr/>
        </p:nvPicPr>
        <p:blipFill>
          <a:blip r:embed="rId2"/>
          <a:stretch>
            <a:fillRect/>
          </a:stretch>
        </p:blipFill>
        <p:spPr>
          <a:xfrm>
            <a:off x="838200" y="2028825"/>
            <a:ext cx="5048250" cy="1019175"/>
          </a:xfrm>
          <a:prstGeom prst="rect">
            <a:avLst/>
          </a:prstGeom>
        </p:spPr>
      </p:pic>
      <p:pic>
        <p:nvPicPr>
          <p:cNvPr id="4" name="Image 3">
            <a:extLst>
              <a:ext uri="{FF2B5EF4-FFF2-40B4-BE49-F238E27FC236}">
                <a16:creationId xmlns:a16="http://schemas.microsoft.com/office/drawing/2014/main" id="{82DFB1ED-7F66-4B54-8973-9C6B870064F9}"/>
              </a:ext>
            </a:extLst>
          </p:cNvPr>
          <p:cNvPicPr>
            <a:picLocks noChangeAspect="1"/>
          </p:cNvPicPr>
          <p:nvPr/>
        </p:nvPicPr>
        <p:blipFill>
          <a:blip r:embed="rId3"/>
          <a:stretch>
            <a:fillRect/>
          </a:stretch>
        </p:blipFill>
        <p:spPr>
          <a:xfrm>
            <a:off x="838200" y="3810000"/>
            <a:ext cx="4238625" cy="1009650"/>
          </a:xfrm>
          <a:prstGeom prst="rect">
            <a:avLst/>
          </a:prstGeom>
        </p:spPr>
      </p:pic>
      <p:sp>
        <p:nvSpPr>
          <p:cNvPr id="5" name="ZoneTexte 4">
            <a:extLst>
              <a:ext uri="{FF2B5EF4-FFF2-40B4-BE49-F238E27FC236}">
                <a16:creationId xmlns:a16="http://schemas.microsoft.com/office/drawing/2014/main" id="{C7F72D85-C3CE-488B-ADAC-414F97431250}"/>
              </a:ext>
            </a:extLst>
          </p:cNvPr>
          <p:cNvSpPr txBox="1"/>
          <p:nvPr/>
        </p:nvSpPr>
        <p:spPr>
          <a:xfrm>
            <a:off x="6900863" y="2914650"/>
            <a:ext cx="4814887" cy="2308324"/>
          </a:xfrm>
          <a:prstGeom prst="rect">
            <a:avLst/>
          </a:prstGeom>
          <a:noFill/>
        </p:spPr>
        <p:txBody>
          <a:bodyPr wrap="square" rtlCol="0">
            <a:spAutoFit/>
          </a:bodyPr>
          <a:lstStyle/>
          <a:p>
            <a:r>
              <a:rPr lang="fr-FR" dirty="0"/>
              <a:t>On peut manipuler les matrices pour en extraire des vecteurs ou des sous-matrices.</a:t>
            </a:r>
          </a:p>
          <a:p>
            <a:endParaRPr lang="fr-FR" dirty="0"/>
          </a:p>
          <a:p>
            <a:pPr algn="ctr"/>
            <a:r>
              <a:rPr lang="fr-FR" b="1" dirty="0"/>
              <a:t>Matrices[lignes, colonnes]</a:t>
            </a:r>
          </a:p>
          <a:p>
            <a:endParaRPr lang="fr-FR" dirty="0"/>
          </a:p>
          <a:p>
            <a:r>
              <a:rPr lang="fr-FR" dirty="0"/>
              <a:t>Pour la </a:t>
            </a:r>
            <a:r>
              <a:rPr lang="fr-FR" dirty="0" err="1"/>
              <a:t>selection</a:t>
            </a:r>
            <a:r>
              <a:rPr lang="fr-FR" dirty="0"/>
              <a:t> d’une colonne unique : </a:t>
            </a:r>
          </a:p>
          <a:p>
            <a:endParaRPr lang="fr-FR" dirty="0"/>
          </a:p>
          <a:p>
            <a:pPr algn="ctr"/>
            <a:r>
              <a:rPr lang="fr-FR" b="1" dirty="0" err="1"/>
              <a:t>Matrice$colonne</a:t>
            </a:r>
            <a:endParaRPr lang="fr-FR" b="1" dirty="0"/>
          </a:p>
        </p:txBody>
      </p:sp>
      <p:pic>
        <p:nvPicPr>
          <p:cNvPr id="6" name="Image 5">
            <a:extLst>
              <a:ext uri="{FF2B5EF4-FFF2-40B4-BE49-F238E27FC236}">
                <a16:creationId xmlns:a16="http://schemas.microsoft.com/office/drawing/2014/main" id="{4D9BCF4B-2B5B-4478-9BA3-872FF3D1BC9D}"/>
              </a:ext>
            </a:extLst>
          </p:cNvPr>
          <p:cNvPicPr>
            <a:picLocks noChangeAspect="1"/>
          </p:cNvPicPr>
          <p:nvPr/>
        </p:nvPicPr>
        <p:blipFill>
          <a:blip r:embed="rId4"/>
          <a:stretch>
            <a:fillRect/>
          </a:stretch>
        </p:blipFill>
        <p:spPr>
          <a:xfrm>
            <a:off x="838200" y="5191125"/>
            <a:ext cx="3181350" cy="1019175"/>
          </a:xfrm>
          <a:prstGeom prst="rect">
            <a:avLst/>
          </a:prstGeom>
        </p:spPr>
      </p:pic>
    </p:spTree>
    <p:extLst>
      <p:ext uri="{BB962C8B-B14F-4D97-AF65-F5344CB8AC3E}">
        <p14:creationId xmlns:p14="http://schemas.microsoft.com/office/powerpoint/2010/main" val="114426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FDAA9-D19A-40B5-8617-F6BC00831A80}"/>
              </a:ext>
            </a:extLst>
          </p:cNvPr>
          <p:cNvSpPr>
            <a:spLocks noGrp="1"/>
          </p:cNvSpPr>
          <p:nvPr>
            <p:ph type="title"/>
          </p:nvPr>
        </p:nvSpPr>
        <p:spPr>
          <a:xfrm>
            <a:off x="1286934" y="1286934"/>
            <a:ext cx="9618132" cy="790147"/>
          </a:xfrm>
          <a:solidFill>
            <a:schemeClr val="tx1"/>
          </a:solidFill>
        </p:spPr>
        <p:txBody>
          <a:bodyPr vert="horz" lIns="91440" tIns="45720" rIns="91440" bIns="45720" rtlCol="0" anchor="ctr">
            <a:normAutofit/>
          </a:bodyPr>
          <a:lstStyle/>
          <a:p>
            <a:pPr algn="ctr"/>
            <a:r>
              <a:rPr lang="en-US" sz="3200" kern="1200">
                <a:solidFill>
                  <a:schemeClr val="bg1"/>
                </a:solidFill>
                <a:latin typeface="+mj-lt"/>
                <a:ea typeface="+mj-ea"/>
                <a:cs typeface="+mj-cs"/>
              </a:rPr>
              <a:t>Fonctions utiles</a:t>
            </a:r>
          </a:p>
        </p:txBody>
      </p:sp>
      <p:sp>
        <p:nvSpPr>
          <p:cNvPr id="7" name="Rectangle 6">
            <a:extLst>
              <a:ext uri="{FF2B5EF4-FFF2-40B4-BE49-F238E27FC236}">
                <a16:creationId xmlns:a16="http://schemas.microsoft.com/office/drawing/2014/main" id="{2476AF2B-BCFF-4320-9279-6BA55C6D8FD8}"/>
              </a:ext>
            </a:extLst>
          </p:cNvPr>
          <p:cNvSpPr/>
          <p:nvPr/>
        </p:nvSpPr>
        <p:spPr>
          <a:xfrm>
            <a:off x="1286934" y="2365002"/>
            <a:ext cx="9618132" cy="153638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b="1"/>
              <a:t>tapply() </a:t>
            </a:r>
            <a:r>
              <a:rPr lang="en-US" sz="2400"/>
              <a:t>permet de réaliser des calculs sur un vecteur, conditionnellement aux valeurs prises par un ou plusieurs facteurs </a:t>
            </a:r>
          </a:p>
        </p:txBody>
      </p:sp>
      <p:pic>
        <p:nvPicPr>
          <p:cNvPr id="8" name="Image 7">
            <a:extLst>
              <a:ext uri="{FF2B5EF4-FFF2-40B4-BE49-F238E27FC236}">
                <a16:creationId xmlns:a16="http://schemas.microsoft.com/office/drawing/2014/main" id="{301F5E5A-9339-4047-85BA-80B8C74B08AE}"/>
              </a:ext>
            </a:extLst>
          </p:cNvPr>
          <p:cNvPicPr>
            <a:picLocks noChangeAspect="1"/>
          </p:cNvPicPr>
          <p:nvPr/>
        </p:nvPicPr>
        <p:blipFill>
          <a:blip r:embed="rId2"/>
          <a:stretch>
            <a:fillRect/>
          </a:stretch>
        </p:blipFill>
        <p:spPr>
          <a:xfrm>
            <a:off x="3047999" y="3764383"/>
            <a:ext cx="6096002" cy="849844"/>
          </a:xfrm>
          <a:prstGeom prst="rect">
            <a:avLst/>
          </a:prstGeom>
        </p:spPr>
      </p:pic>
    </p:spTree>
    <p:extLst>
      <p:ext uri="{BB962C8B-B14F-4D97-AF65-F5344CB8AC3E}">
        <p14:creationId xmlns:p14="http://schemas.microsoft.com/office/powerpoint/2010/main" val="24911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FDAA9-D19A-40B5-8617-F6BC00831A80}"/>
              </a:ext>
            </a:extLst>
          </p:cNvPr>
          <p:cNvSpPr>
            <a:spLocks noGrp="1"/>
          </p:cNvSpPr>
          <p:nvPr>
            <p:ph type="title"/>
          </p:nvPr>
        </p:nvSpPr>
        <p:spPr>
          <a:xfrm>
            <a:off x="1286934" y="1286934"/>
            <a:ext cx="9618132" cy="790147"/>
          </a:xfrm>
          <a:solidFill>
            <a:schemeClr val="tx1"/>
          </a:solidFill>
        </p:spPr>
        <p:txBody>
          <a:bodyPr vert="horz" lIns="91440" tIns="45720" rIns="91440" bIns="45720" rtlCol="0" anchor="ctr">
            <a:normAutofit/>
          </a:bodyPr>
          <a:lstStyle/>
          <a:p>
            <a:pPr algn="ctr"/>
            <a:r>
              <a:rPr lang="en-US" sz="3200" kern="1200">
                <a:solidFill>
                  <a:schemeClr val="bg1"/>
                </a:solidFill>
                <a:latin typeface="+mj-lt"/>
                <a:ea typeface="+mj-ea"/>
                <a:cs typeface="+mj-cs"/>
              </a:rPr>
              <a:t>Fonctions utiles</a:t>
            </a:r>
          </a:p>
        </p:txBody>
      </p:sp>
      <p:sp>
        <p:nvSpPr>
          <p:cNvPr id="7" name="Rectangle 6">
            <a:extLst>
              <a:ext uri="{FF2B5EF4-FFF2-40B4-BE49-F238E27FC236}">
                <a16:creationId xmlns:a16="http://schemas.microsoft.com/office/drawing/2014/main" id="{2476AF2B-BCFF-4320-9279-6BA55C6D8FD8}"/>
              </a:ext>
            </a:extLst>
          </p:cNvPr>
          <p:cNvSpPr/>
          <p:nvPr/>
        </p:nvSpPr>
        <p:spPr>
          <a:xfrm>
            <a:off x="1286934" y="2365002"/>
            <a:ext cx="9618132" cy="153638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b="1" dirty="0"/>
              <a:t>table() </a:t>
            </a:r>
            <a:r>
              <a:rPr lang="en-US" sz="2400" dirty="0" err="1"/>
              <a:t>permet</a:t>
            </a:r>
            <a:r>
              <a:rPr lang="en-US" sz="2400" dirty="0"/>
              <a:t> de </a:t>
            </a:r>
            <a:r>
              <a:rPr lang="en-US" sz="2400" dirty="0" err="1"/>
              <a:t>calculer</a:t>
            </a:r>
            <a:r>
              <a:rPr lang="en-US" sz="2400" dirty="0"/>
              <a:t> le </a:t>
            </a:r>
            <a:r>
              <a:rPr lang="en-US" sz="2400" dirty="0" err="1"/>
              <a:t>nombre</a:t>
            </a:r>
            <a:r>
              <a:rPr lang="en-US" sz="2400" dirty="0"/>
              <a:t> </a:t>
            </a:r>
            <a:r>
              <a:rPr lang="en-US" sz="2400" dirty="0" err="1"/>
              <a:t>d’effectif</a:t>
            </a:r>
            <a:r>
              <a:rPr lang="en-US" sz="2400" dirty="0"/>
              <a:t> </a:t>
            </a:r>
            <a:r>
              <a:rPr lang="en-US" sz="2400" dirty="0" err="1"/>
              <a:t>associé</a:t>
            </a:r>
            <a:r>
              <a:rPr lang="en-US" sz="2400" dirty="0"/>
              <a:t> à </a:t>
            </a:r>
            <a:r>
              <a:rPr lang="en-US" sz="2400" dirty="0" err="1"/>
              <a:t>chaque</a:t>
            </a:r>
            <a:r>
              <a:rPr lang="en-US" sz="2400" dirty="0"/>
              <a:t> </a:t>
            </a:r>
            <a:r>
              <a:rPr lang="en-US" sz="2400" dirty="0" err="1"/>
              <a:t>valeur</a:t>
            </a:r>
            <a:r>
              <a:rPr lang="en-US" sz="2400" dirty="0"/>
              <a:t> de la </a:t>
            </a:r>
            <a:r>
              <a:rPr lang="en-US" sz="2400" dirty="0" err="1"/>
              <a:t>colonne</a:t>
            </a:r>
            <a:r>
              <a:rPr lang="en-US" sz="2400" dirty="0"/>
              <a:t>.</a:t>
            </a:r>
          </a:p>
        </p:txBody>
      </p:sp>
      <p:pic>
        <p:nvPicPr>
          <p:cNvPr id="3" name="Image 2">
            <a:extLst>
              <a:ext uri="{FF2B5EF4-FFF2-40B4-BE49-F238E27FC236}">
                <a16:creationId xmlns:a16="http://schemas.microsoft.com/office/drawing/2014/main" id="{06B91D8C-735B-4516-92DE-C7392AF53FF6}"/>
              </a:ext>
            </a:extLst>
          </p:cNvPr>
          <p:cNvPicPr>
            <a:picLocks noChangeAspect="1"/>
          </p:cNvPicPr>
          <p:nvPr/>
        </p:nvPicPr>
        <p:blipFill>
          <a:blip r:embed="rId2"/>
          <a:stretch>
            <a:fillRect/>
          </a:stretch>
        </p:blipFill>
        <p:spPr>
          <a:xfrm>
            <a:off x="3639720" y="3429000"/>
            <a:ext cx="4912559" cy="1199129"/>
          </a:xfrm>
          <a:prstGeom prst="rect">
            <a:avLst/>
          </a:prstGeom>
        </p:spPr>
      </p:pic>
    </p:spTree>
    <p:extLst>
      <p:ext uri="{BB962C8B-B14F-4D97-AF65-F5344CB8AC3E}">
        <p14:creationId xmlns:p14="http://schemas.microsoft.com/office/powerpoint/2010/main" val="201306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2 </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err="1">
                <a:solidFill>
                  <a:schemeClr val="bg1">
                    <a:lumMod val="95000"/>
                    <a:lumOff val="5000"/>
                  </a:schemeClr>
                </a:solidFill>
              </a:rPr>
              <a:t>Mesures</a:t>
            </a:r>
            <a:r>
              <a:rPr lang="en-US" sz="5400" dirty="0">
                <a:solidFill>
                  <a:schemeClr val="bg1">
                    <a:lumMod val="95000"/>
                    <a:lumOff val="5000"/>
                  </a:schemeClr>
                </a:solidFill>
              </a:rPr>
              <a:t> du </a:t>
            </a:r>
            <a:r>
              <a:rPr lang="en-US" sz="5400" dirty="0" err="1">
                <a:solidFill>
                  <a:schemeClr val="bg1">
                    <a:lumMod val="95000"/>
                    <a:lumOff val="5000"/>
                  </a:schemeClr>
                </a:solidFill>
              </a:rPr>
              <a:t>centre</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142136948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Mesures du centre</a:t>
            </a:r>
          </a:p>
        </p:txBody>
      </p:sp>
      <p:sp>
        <p:nvSpPr>
          <p:cNvPr id="3" name="Rectangle 2">
            <a:extLst>
              <a:ext uri="{FF2B5EF4-FFF2-40B4-BE49-F238E27FC236}">
                <a16:creationId xmlns:a16="http://schemas.microsoft.com/office/drawing/2014/main" id="{E4D21E48-AF8A-44B7-9E77-822C330CA8A1}"/>
              </a:ext>
            </a:extLst>
          </p:cNvPr>
          <p:cNvSpPr/>
          <p:nvPr/>
        </p:nvSpPr>
        <p:spPr>
          <a:xfrm>
            <a:off x="838200" y="2208937"/>
            <a:ext cx="10863263" cy="3416320"/>
          </a:xfrm>
          <a:prstGeom prst="rect">
            <a:avLst/>
          </a:prstGeom>
        </p:spPr>
        <p:txBody>
          <a:bodyPr wrap="square">
            <a:spAutoFit/>
          </a:bodyPr>
          <a:lstStyle/>
          <a:p>
            <a:pPr algn="just"/>
            <a:r>
              <a:rPr lang="fr-FR" sz="2400" dirty="0">
                <a:solidFill>
                  <a:srgbClr val="24292E"/>
                </a:solidFill>
                <a:latin typeface="-apple-system"/>
              </a:rPr>
              <a:t>Mesurer le centre permet de comprendre quelles sont les caractéristiques d’une observation qui serait le centre de l’échantillon, autrement dit une observation qui représente un exemple typique tiré de la population. </a:t>
            </a:r>
          </a:p>
          <a:p>
            <a:pPr algn="just"/>
            <a:r>
              <a:rPr lang="fr-FR" sz="2400" dirty="0">
                <a:solidFill>
                  <a:srgbClr val="24292E"/>
                </a:solidFill>
                <a:latin typeface="-apple-system"/>
              </a:rPr>
              <a:t>On dispose de trois manières usuelles de mesurer le centre de la distribution d’une variable :</a:t>
            </a:r>
          </a:p>
          <a:p>
            <a:endParaRPr lang="fr-FR" sz="2400" dirty="0">
              <a:solidFill>
                <a:srgbClr val="24292E"/>
              </a:solidFill>
              <a:latin typeface="-apple-system"/>
            </a:endParaRPr>
          </a:p>
          <a:p>
            <a:pPr marL="1657350" lvl="3" indent="-285750">
              <a:buFont typeface="Arial" panose="020B0604020202020204" pitchFamily="34" charset="0"/>
              <a:buChar char="•"/>
            </a:pPr>
            <a:r>
              <a:rPr lang="fr-FR" sz="2400" dirty="0">
                <a:solidFill>
                  <a:srgbClr val="24292E"/>
                </a:solidFill>
                <a:latin typeface="-apple-system"/>
              </a:rPr>
              <a:t>Moyenne</a:t>
            </a:r>
          </a:p>
          <a:p>
            <a:pPr marL="1657350" lvl="3" indent="-285750">
              <a:buFont typeface="Arial" panose="020B0604020202020204" pitchFamily="34" charset="0"/>
              <a:buChar char="•"/>
            </a:pPr>
            <a:r>
              <a:rPr lang="fr-FR" sz="2400" dirty="0">
                <a:solidFill>
                  <a:srgbClr val="24292E"/>
                </a:solidFill>
                <a:latin typeface="-apple-system"/>
              </a:rPr>
              <a:t>Médiane</a:t>
            </a:r>
          </a:p>
          <a:p>
            <a:pPr marL="1657350" lvl="3" indent="-285750">
              <a:buFont typeface="Arial" panose="020B0604020202020204" pitchFamily="34" charset="0"/>
              <a:buChar char="•"/>
            </a:pPr>
            <a:r>
              <a:rPr lang="fr-FR" sz="2400" dirty="0">
                <a:solidFill>
                  <a:srgbClr val="24292E"/>
                </a:solidFill>
                <a:latin typeface="-apple-system"/>
              </a:rPr>
              <a:t>Mode</a:t>
            </a:r>
            <a:endParaRPr lang="fr-FR" sz="2400" dirty="0"/>
          </a:p>
        </p:txBody>
      </p:sp>
    </p:spTree>
    <p:extLst>
      <p:ext uri="{BB962C8B-B14F-4D97-AF65-F5344CB8AC3E}">
        <p14:creationId xmlns:p14="http://schemas.microsoft.com/office/powerpoint/2010/main" val="627714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Moyenne</a:t>
            </a:r>
          </a:p>
        </p:txBody>
      </p:sp>
      <p:sp>
        <p:nvSpPr>
          <p:cNvPr id="4" name="Rectangle 3">
            <a:extLst>
              <a:ext uri="{FF2B5EF4-FFF2-40B4-BE49-F238E27FC236}">
                <a16:creationId xmlns:a16="http://schemas.microsoft.com/office/drawing/2014/main" id="{09A0657E-A97A-4FF3-B3BB-9A223D205CA3}"/>
              </a:ext>
            </a:extLst>
          </p:cNvPr>
          <p:cNvSpPr/>
          <p:nvPr/>
        </p:nvSpPr>
        <p:spPr>
          <a:xfrm>
            <a:off x="543338" y="2058914"/>
            <a:ext cx="11304105" cy="830997"/>
          </a:xfrm>
          <a:prstGeom prst="rect">
            <a:avLst/>
          </a:prstGeom>
        </p:spPr>
        <p:txBody>
          <a:bodyPr wrap="square">
            <a:spAutoFit/>
          </a:bodyPr>
          <a:lstStyle/>
          <a:p>
            <a:pPr algn="ctr"/>
            <a:r>
              <a:rPr lang="fr-FR" sz="2400" dirty="0">
                <a:solidFill>
                  <a:srgbClr val="24292E"/>
                </a:solidFill>
                <a:latin typeface="-apple-system"/>
              </a:rPr>
              <a:t>La moyenne correspond à la somme de toutes les mesures de votre échantillon divisé par le nombre total d’individus.</a:t>
            </a:r>
            <a:endParaRPr lang="fr-FR" sz="2400" dirty="0"/>
          </a:p>
        </p:txBody>
      </p:sp>
      <p:pic>
        <p:nvPicPr>
          <p:cNvPr id="5" name="Image 4">
            <a:extLst>
              <a:ext uri="{FF2B5EF4-FFF2-40B4-BE49-F238E27FC236}">
                <a16:creationId xmlns:a16="http://schemas.microsoft.com/office/drawing/2014/main" id="{120E53AC-3C4B-4A3C-B771-05324C5BE85C}"/>
              </a:ext>
            </a:extLst>
          </p:cNvPr>
          <p:cNvPicPr>
            <a:picLocks noChangeAspect="1"/>
          </p:cNvPicPr>
          <p:nvPr/>
        </p:nvPicPr>
        <p:blipFill>
          <a:blip r:embed="rId2"/>
          <a:stretch>
            <a:fillRect/>
          </a:stretch>
        </p:blipFill>
        <p:spPr>
          <a:xfrm>
            <a:off x="5200798" y="2889911"/>
            <a:ext cx="1790403" cy="1178201"/>
          </a:xfrm>
          <a:prstGeom prst="rect">
            <a:avLst/>
          </a:prstGeom>
        </p:spPr>
      </p:pic>
      <p:sp>
        <p:nvSpPr>
          <p:cNvPr id="6" name="Rectangle 5">
            <a:extLst>
              <a:ext uri="{FF2B5EF4-FFF2-40B4-BE49-F238E27FC236}">
                <a16:creationId xmlns:a16="http://schemas.microsoft.com/office/drawing/2014/main" id="{90AF9B0F-24DF-4D5B-AC38-86B4D57A1B89}"/>
              </a:ext>
            </a:extLst>
          </p:cNvPr>
          <p:cNvSpPr/>
          <p:nvPr/>
        </p:nvSpPr>
        <p:spPr>
          <a:xfrm>
            <a:off x="7653864" y="3280785"/>
            <a:ext cx="2444452" cy="523220"/>
          </a:xfrm>
          <a:prstGeom prst="rect">
            <a:avLst/>
          </a:prstGeom>
        </p:spPr>
        <p:txBody>
          <a:bodyPr wrap="none">
            <a:spAutoFit/>
          </a:bodyPr>
          <a:lstStyle/>
          <a:p>
            <a:r>
              <a:rPr lang="fr-FR" sz="1400" dirty="0"/>
              <a:t>n = effectif total </a:t>
            </a:r>
            <a:br>
              <a:rPr lang="fr-FR" sz="1400" dirty="0"/>
            </a:br>
            <a:r>
              <a:rPr lang="fr-FR" sz="1400" dirty="0"/>
              <a:t>xi = </a:t>
            </a:r>
            <a:r>
              <a:rPr lang="fr-FR" sz="1400" dirty="0" err="1"/>
              <a:t>i-ème</a:t>
            </a:r>
            <a:r>
              <a:rPr lang="fr-FR" sz="1400" dirty="0"/>
              <a:t> valeur de la variable</a:t>
            </a:r>
          </a:p>
        </p:txBody>
      </p:sp>
      <p:graphicFrame>
        <p:nvGraphicFramePr>
          <p:cNvPr id="7" name="Tableau 6">
            <a:extLst>
              <a:ext uri="{FF2B5EF4-FFF2-40B4-BE49-F238E27FC236}">
                <a16:creationId xmlns:a16="http://schemas.microsoft.com/office/drawing/2014/main" id="{70727769-6B5E-4391-9AFD-0DCD994C2D46}"/>
              </a:ext>
            </a:extLst>
          </p:cNvPr>
          <p:cNvGraphicFramePr>
            <a:graphicFrameLocks noGrp="1"/>
          </p:cNvGraphicFramePr>
          <p:nvPr>
            <p:extLst>
              <p:ext uri="{D42A27DB-BD31-4B8C-83A1-F6EECF244321}">
                <p14:modId xmlns:p14="http://schemas.microsoft.com/office/powerpoint/2010/main" val="4135897567"/>
              </p:ext>
            </p:extLst>
          </p:nvPr>
        </p:nvGraphicFramePr>
        <p:xfrm>
          <a:off x="838200" y="4641620"/>
          <a:ext cx="4130996" cy="1851255"/>
        </p:xfrm>
        <a:graphic>
          <a:graphicData uri="http://schemas.openxmlformats.org/drawingml/2006/table">
            <a:tbl>
              <a:tblPr firstRow="1" bandRow="1">
                <a:tableStyleId>{5C22544A-7EE6-4342-B048-85BDC9FD1C3A}</a:tableStyleId>
              </a:tblPr>
              <a:tblGrid>
                <a:gridCol w="2065498">
                  <a:extLst>
                    <a:ext uri="{9D8B030D-6E8A-4147-A177-3AD203B41FA5}">
                      <a16:colId xmlns:a16="http://schemas.microsoft.com/office/drawing/2014/main" val="207844172"/>
                    </a:ext>
                  </a:extLst>
                </a:gridCol>
                <a:gridCol w="2065498">
                  <a:extLst>
                    <a:ext uri="{9D8B030D-6E8A-4147-A177-3AD203B41FA5}">
                      <a16:colId xmlns:a16="http://schemas.microsoft.com/office/drawing/2014/main" val="4073560699"/>
                    </a:ext>
                  </a:extLst>
                </a:gridCol>
              </a:tblGrid>
              <a:tr h="370251">
                <a:tc>
                  <a:txBody>
                    <a:bodyPr/>
                    <a:lstStyle/>
                    <a:p>
                      <a:pPr algn="ctr"/>
                      <a:r>
                        <a:rPr lang="fr-FR" dirty="0"/>
                        <a:t>Elève</a:t>
                      </a:r>
                    </a:p>
                  </a:txBody>
                  <a:tcPr/>
                </a:tc>
                <a:tc>
                  <a:txBody>
                    <a:bodyPr/>
                    <a:lstStyle/>
                    <a:p>
                      <a:pPr algn="ctr"/>
                      <a:r>
                        <a:rPr lang="fr-FR" dirty="0"/>
                        <a:t>Note</a:t>
                      </a:r>
                    </a:p>
                  </a:txBody>
                  <a:tcPr/>
                </a:tc>
                <a:extLst>
                  <a:ext uri="{0D108BD9-81ED-4DB2-BD59-A6C34878D82A}">
                    <a16:rowId xmlns:a16="http://schemas.microsoft.com/office/drawing/2014/main" val="3303837606"/>
                  </a:ext>
                </a:extLst>
              </a:tr>
              <a:tr h="370251">
                <a:tc>
                  <a:txBody>
                    <a:bodyPr/>
                    <a:lstStyle/>
                    <a:p>
                      <a:pPr algn="ctr"/>
                      <a:r>
                        <a:rPr lang="fr-FR" dirty="0"/>
                        <a:t>Matthieu</a:t>
                      </a:r>
                    </a:p>
                  </a:txBody>
                  <a:tcPr/>
                </a:tc>
                <a:tc>
                  <a:txBody>
                    <a:bodyPr/>
                    <a:lstStyle/>
                    <a:p>
                      <a:pPr algn="ctr"/>
                      <a:r>
                        <a:rPr lang="fr-FR" dirty="0"/>
                        <a:t>12</a:t>
                      </a:r>
                    </a:p>
                  </a:txBody>
                  <a:tcPr/>
                </a:tc>
                <a:extLst>
                  <a:ext uri="{0D108BD9-81ED-4DB2-BD59-A6C34878D82A}">
                    <a16:rowId xmlns:a16="http://schemas.microsoft.com/office/drawing/2014/main" val="898722559"/>
                  </a:ext>
                </a:extLst>
              </a:tr>
              <a:tr h="370251">
                <a:tc>
                  <a:txBody>
                    <a:bodyPr/>
                    <a:lstStyle/>
                    <a:p>
                      <a:pPr algn="ctr"/>
                      <a:r>
                        <a:rPr lang="fr-FR" dirty="0"/>
                        <a:t>Lisa</a:t>
                      </a:r>
                    </a:p>
                  </a:txBody>
                  <a:tcPr/>
                </a:tc>
                <a:tc>
                  <a:txBody>
                    <a:bodyPr/>
                    <a:lstStyle/>
                    <a:p>
                      <a:pPr algn="ctr"/>
                      <a:r>
                        <a:rPr lang="fr-FR" dirty="0"/>
                        <a:t>17</a:t>
                      </a:r>
                    </a:p>
                  </a:txBody>
                  <a:tcPr/>
                </a:tc>
                <a:extLst>
                  <a:ext uri="{0D108BD9-81ED-4DB2-BD59-A6C34878D82A}">
                    <a16:rowId xmlns:a16="http://schemas.microsoft.com/office/drawing/2014/main" val="1954301601"/>
                  </a:ext>
                </a:extLst>
              </a:tr>
              <a:tr h="370251">
                <a:tc>
                  <a:txBody>
                    <a:bodyPr/>
                    <a:lstStyle/>
                    <a:p>
                      <a:pPr algn="ctr"/>
                      <a:r>
                        <a:rPr lang="fr-FR" dirty="0"/>
                        <a:t>Jean</a:t>
                      </a:r>
                    </a:p>
                  </a:txBody>
                  <a:tcPr/>
                </a:tc>
                <a:tc>
                  <a:txBody>
                    <a:bodyPr/>
                    <a:lstStyle/>
                    <a:p>
                      <a:pPr algn="ctr"/>
                      <a:r>
                        <a:rPr lang="fr-FR" dirty="0"/>
                        <a:t>10</a:t>
                      </a:r>
                    </a:p>
                  </a:txBody>
                  <a:tcPr/>
                </a:tc>
                <a:extLst>
                  <a:ext uri="{0D108BD9-81ED-4DB2-BD59-A6C34878D82A}">
                    <a16:rowId xmlns:a16="http://schemas.microsoft.com/office/drawing/2014/main" val="1270293057"/>
                  </a:ext>
                </a:extLst>
              </a:tr>
              <a:tr h="370251">
                <a:tc>
                  <a:txBody>
                    <a:bodyPr/>
                    <a:lstStyle/>
                    <a:p>
                      <a:pPr algn="ctr"/>
                      <a:r>
                        <a:rPr lang="fr-FR" dirty="0"/>
                        <a:t>Gaspard</a:t>
                      </a:r>
                    </a:p>
                  </a:txBody>
                  <a:tcPr/>
                </a:tc>
                <a:tc>
                  <a:txBody>
                    <a:bodyPr/>
                    <a:lstStyle/>
                    <a:p>
                      <a:pPr algn="ctr"/>
                      <a:r>
                        <a:rPr lang="fr-FR" dirty="0"/>
                        <a:t>15</a:t>
                      </a:r>
                    </a:p>
                  </a:txBody>
                  <a:tcPr/>
                </a:tc>
                <a:extLst>
                  <a:ext uri="{0D108BD9-81ED-4DB2-BD59-A6C34878D82A}">
                    <a16:rowId xmlns:a16="http://schemas.microsoft.com/office/drawing/2014/main" val="310062549"/>
                  </a:ext>
                </a:extLst>
              </a:tr>
            </a:tbl>
          </a:graphicData>
        </a:graphic>
      </p:graphicFrame>
      <p:sp>
        <p:nvSpPr>
          <p:cNvPr id="8" name="Flèche : droite rayée 7">
            <a:extLst>
              <a:ext uri="{FF2B5EF4-FFF2-40B4-BE49-F238E27FC236}">
                <a16:creationId xmlns:a16="http://schemas.microsoft.com/office/drawing/2014/main" id="{C014B93D-9A4A-4853-ACE6-38DAE69A6D1C}"/>
              </a:ext>
            </a:extLst>
          </p:cNvPr>
          <p:cNvSpPr/>
          <p:nvPr/>
        </p:nvSpPr>
        <p:spPr>
          <a:xfrm>
            <a:off x="5618922" y="5567247"/>
            <a:ext cx="980661" cy="422736"/>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6991712A-03F9-446C-88C7-0CEAE34F1BCB}"/>
              </a:ext>
            </a:extLst>
          </p:cNvPr>
          <p:cNvSpPr txBox="1"/>
          <p:nvPr/>
        </p:nvSpPr>
        <p:spPr>
          <a:xfrm>
            <a:off x="6991201" y="5567247"/>
            <a:ext cx="4362599" cy="369332"/>
          </a:xfrm>
          <a:prstGeom prst="rect">
            <a:avLst/>
          </a:prstGeom>
          <a:noFill/>
        </p:spPr>
        <p:txBody>
          <a:bodyPr wrap="square" rtlCol="0">
            <a:spAutoFit/>
          </a:bodyPr>
          <a:lstStyle/>
          <a:p>
            <a:r>
              <a:rPr lang="fr-FR" dirty="0"/>
              <a:t>Moyenne =      _______________ = 13,5</a:t>
            </a:r>
          </a:p>
        </p:txBody>
      </p:sp>
      <p:sp>
        <p:nvSpPr>
          <p:cNvPr id="10" name="ZoneTexte 9">
            <a:extLst>
              <a:ext uri="{FF2B5EF4-FFF2-40B4-BE49-F238E27FC236}">
                <a16:creationId xmlns:a16="http://schemas.microsoft.com/office/drawing/2014/main" id="{4DF6C2EA-E718-40B0-ACC3-92D768F5DE9C}"/>
              </a:ext>
            </a:extLst>
          </p:cNvPr>
          <p:cNvSpPr txBox="1"/>
          <p:nvPr/>
        </p:nvSpPr>
        <p:spPr>
          <a:xfrm>
            <a:off x="8362121" y="5468010"/>
            <a:ext cx="1961321" cy="369332"/>
          </a:xfrm>
          <a:prstGeom prst="rect">
            <a:avLst/>
          </a:prstGeom>
          <a:noFill/>
        </p:spPr>
        <p:txBody>
          <a:bodyPr wrap="square" rtlCol="0">
            <a:spAutoFit/>
          </a:bodyPr>
          <a:lstStyle/>
          <a:p>
            <a:r>
              <a:rPr lang="fr-FR" dirty="0"/>
              <a:t>12 + 17 + 10 + 15</a:t>
            </a:r>
          </a:p>
        </p:txBody>
      </p:sp>
      <p:sp>
        <p:nvSpPr>
          <p:cNvPr id="12" name="ZoneTexte 11">
            <a:extLst>
              <a:ext uri="{FF2B5EF4-FFF2-40B4-BE49-F238E27FC236}">
                <a16:creationId xmlns:a16="http://schemas.microsoft.com/office/drawing/2014/main" id="{7750E802-4735-44A2-9A45-95CAE74AB603}"/>
              </a:ext>
            </a:extLst>
          </p:cNvPr>
          <p:cNvSpPr txBox="1"/>
          <p:nvPr/>
        </p:nvSpPr>
        <p:spPr>
          <a:xfrm>
            <a:off x="9157252" y="5989982"/>
            <a:ext cx="371061" cy="369332"/>
          </a:xfrm>
          <a:prstGeom prst="rect">
            <a:avLst/>
          </a:prstGeom>
          <a:noFill/>
        </p:spPr>
        <p:txBody>
          <a:bodyPr wrap="square" rtlCol="0">
            <a:spAutoFit/>
          </a:bodyPr>
          <a:lstStyle/>
          <a:p>
            <a:r>
              <a:rPr lang="fr-FR" dirty="0"/>
              <a:t>4</a:t>
            </a:r>
          </a:p>
        </p:txBody>
      </p:sp>
      <p:sp>
        <p:nvSpPr>
          <p:cNvPr id="13" name="ZoneTexte 12">
            <a:extLst>
              <a:ext uri="{FF2B5EF4-FFF2-40B4-BE49-F238E27FC236}">
                <a16:creationId xmlns:a16="http://schemas.microsoft.com/office/drawing/2014/main" id="{B606235D-CED1-4CBD-9653-02DC2C082B3B}"/>
              </a:ext>
            </a:extLst>
          </p:cNvPr>
          <p:cNvSpPr txBox="1"/>
          <p:nvPr/>
        </p:nvSpPr>
        <p:spPr>
          <a:xfrm>
            <a:off x="267874" y="4081059"/>
            <a:ext cx="2557670" cy="369332"/>
          </a:xfrm>
          <a:prstGeom prst="rect">
            <a:avLst/>
          </a:prstGeom>
          <a:noFill/>
        </p:spPr>
        <p:txBody>
          <a:bodyPr wrap="square" rtlCol="0">
            <a:spAutoFit/>
          </a:bodyPr>
          <a:lstStyle/>
          <a:p>
            <a:r>
              <a:rPr lang="fr-FR" b="1" i="1" dirty="0"/>
              <a:t>Exemple</a:t>
            </a:r>
          </a:p>
        </p:txBody>
      </p:sp>
    </p:spTree>
    <p:extLst>
      <p:ext uri="{BB962C8B-B14F-4D97-AF65-F5344CB8AC3E}">
        <p14:creationId xmlns:p14="http://schemas.microsoft.com/office/powerpoint/2010/main" val="340386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Moyenne (formule généralisée)</a:t>
            </a:r>
          </a:p>
        </p:txBody>
      </p:sp>
      <p:sp>
        <p:nvSpPr>
          <p:cNvPr id="6" name="Rectangle 5">
            <a:extLst>
              <a:ext uri="{FF2B5EF4-FFF2-40B4-BE49-F238E27FC236}">
                <a16:creationId xmlns:a16="http://schemas.microsoft.com/office/drawing/2014/main" id="{90AF9B0F-24DF-4D5B-AC38-86B4D57A1B89}"/>
              </a:ext>
            </a:extLst>
          </p:cNvPr>
          <p:cNvSpPr/>
          <p:nvPr/>
        </p:nvSpPr>
        <p:spPr>
          <a:xfrm>
            <a:off x="7693621" y="2383395"/>
            <a:ext cx="2402774" cy="738664"/>
          </a:xfrm>
          <a:prstGeom prst="rect">
            <a:avLst/>
          </a:prstGeom>
        </p:spPr>
        <p:txBody>
          <a:bodyPr wrap="none">
            <a:spAutoFit/>
          </a:bodyPr>
          <a:lstStyle/>
          <a:p>
            <a:r>
              <a:rPr lang="fr-FR" sz="1400" dirty="0"/>
              <a:t>N = effectif total</a:t>
            </a:r>
          </a:p>
          <a:p>
            <a:r>
              <a:rPr lang="fr-FR" sz="1400" dirty="0"/>
              <a:t>ni = l’effectif de la valeur xi </a:t>
            </a:r>
            <a:br>
              <a:rPr lang="fr-FR" sz="1400" dirty="0"/>
            </a:br>
            <a:r>
              <a:rPr lang="fr-FR" sz="1400" dirty="0"/>
              <a:t>xi = </a:t>
            </a:r>
            <a:r>
              <a:rPr lang="fr-FR" sz="1400" dirty="0" err="1"/>
              <a:t>i-ème</a:t>
            </a:r>
            <a:r>
              <a:rPr lang="fr-FR" sz="1400" dirty="0"/>
              <a:t> valeur de la variable</a:t>
            </a:r>
          </a:p>
        </p:txBody>
      </p:sp>
      <p:graphicFrame>
        <p:nvGraphicFramePr>
          <p:cNvPr id="7" name="Tableau 6">
            <a:extLst>
              <a:ext uri="{FF2B5EF4-FFF2-40B4-BE49-F238E27FC236}">
                <a16:creationId xmlns:a16="http://schemas.microsoft.com/office/drawing/2014/main" id="{70727769-6B5E-4391-9AFD-0DCD994C2D46}"/>
              </a:ext>
            </a:extLst>
          </p:cNvPr>
          <p:cNvGraphicFramePr>
            <a:graphicFrameLocks noGrp="1"/>
          </p:cNvGraphicFramePr>
          <p:nvPr>
            <p:extLst>
              <p:ext uri="{D42A27DB-BD31-4B8C-83A1-F6EECF244321}">
                <p14:modId xmlns:p14="http://schemas.microsoft.com/office/powerpoint/2010/main" val="1429358321"/>
              </p:ext>
            </p:extLst>
          </p:nvPr>
        </p:nvGraphicFramePr>
        <p:xfrm>
          <a:off x="838200" y="4184304"/>
          <a:ext cx="4130996" cy="1851255"/>
        </p:xfrm>
        <a:graphic>
          <a:graphicData uri="http://schemas.openxmlformats.org/drawingml/2006/table">
            <a:tbl>
              <a:tblPr firstRow="1" bandRow="1">
                <a:tableStyleId>{5C22544A-7EE6-4342-B048-85BDC9FD1C3A}</a:tableStyleId>
              </a:tblPr>
              <a:tblGrid>
                <a:gridCol w="2065498">
                  <a:extLst>
                    <a:ext uri="{9D8B030D-6E8A-4147-A177-3AD203B41FA5}">
                      <a16:colId xmlns:a16="http://schemas.microsoft.com/office/drawing/2014/main" val="207844172"/>
                    </a:ext>
                  </a:extLst>
                </a:gridCol>
                <a:gridCol w="2065498">
                  <a:extLst>
                    <a:ext uri="{9D8B030D-6E8A-4147-A177-3AD203B41FA5}">
                      <a16:colId xmlns:a16="http://schemas.microsoft.com/office/drawing/2014/main" val="4073560699"/>
                    </a:ext>
                  </a:extLst>
                </a:gridCol>
              </a:tblGrid>
              <a:tr h="370251">
                <a:tc>
                  <a:txBody>
                    <a:bodyPr/>
                    <a:lstStyle/>
                    <a:p>
                      <a:pPr algn="ctr"/>
                      <a:r>
                        <a:rPr lang="fr-FR" dirty="0"/>
                        <a:t>Age</a:t>
                      </a:r>
                    </a:p>
                  </a:txBody>
                  <a:tcPr/>
                </a:tc>
                <a:tc>
                  <a:txBody>
                    <a:bodyPr/>
                    <a:lstStyle/>
                    <a:p>
                      <a:pPr algn="ctr"/>
                      <a:r>
                        <a:rPr lang="fr-FR" dirty="0"/>
                        <a:t>Effectif</a:t>
                      </a:r>
                    </a:p>
                  </a:txBody>
                  <a:tcPr/>
                </a:tc>
                <a:extLst>
                  <a:ext uri="{0D108BD9-81ED-4DB2-BD59-A6C34878D82A}">
                    <a16:rowId xmlns:a16="http://schemas.microsoft.com/office/drawing/2014/main" val="3303837606"/>
                  </a:ext>
                </a:extLst>
              </a:tr>
              <a:tr h="370251">
                <a:tc>
                  <a:txBody>
                    <a:bodyPr/>
                    <a:lstStyle/>
                    <a:p>
                      <a:pPr algn="ctr"/>
                      <a:r>
                        <a:rPr lang="fr-FR" dirty="0"/>
                        <a:t>20</a:t>
                      </a:r>
                    </a:p>
                  </a:txBody>
                  <a:tcPr/>
                </a:tc>
                <a:tc>
                  <a:txBody>
                    <a:bodyPr/>
                    <a:lstStyle/>
                    <a:p>
                      <a:pPr algn="ctr"/>
                      <a:r>
                        <a:rPr lang="fr-FR" dirty="0"/>
                        <a:t>3</a:t>
                      </a:r>
                    </a:p>
                  </a:txBody>
                  <a:tcPr/>
                </a:tc>
                <a:extLst>
                  <a:ext uri="{0D108BD9-81ED-4DB2-BD59-A6C34878D82A}">
                    <a16:rowId xmlns:a16="http://schemas.microsoft.com/office/drawing/2014/main" val="898722559"/>
                  </a:ext>
                </a:extLst>
              </a:tr>
              <a:tr h="370251">
                <a:tc>
                  <a:txBody>
                    <a:bodyPr/>
                    <a:lstStyle/>
                    <a:p>
                      <a:pPr algn="ctr"/>
                      <a:r>
                        <a:rPr lang="fr-FR" dirty="0"/>
                        <a:t>21</a:t>
                      </a:r>
                    </a:p>
                  </a:txBody>
                  <a:tcPr/>
                </a:tc>
                <a:tc>
                  <a:txBody>
                    <a:bodyPr/>
                    <a:lstStyle/>
                    <a:p>
                      <a:pPr algn="ctr"/>
                      <a:r>
                        <a:rPr lang="fr-FR" dirty="0"/>
                        <a:t>2</a:t>
                      </a:r>
                    </a:p>
                  </a:txBody>
                  <a:tcPr/>
                </a:tc>
                <a:extLst>
                  <a:ext uri="{0D108BD9-81ED-4DB2-BD59-A6C34878D82A}">
                    <a16:rowId xmlns:a16="http://schemas.microsoft.com/office/drawing/2014/main" val="1954301601"/>
                  </a:ext>
                </a:extLst>
              </a:tr>
              <a:tr h="370251">
                <a:tc>
                  <a:txBody>
                    <a:bodyPr/>
                    <a:lstStyle/>
                    <a:p>
                      <a:pPr algn="ctr"/>
                      <a:r>
                        <a:rPr lang="fr-FR" dirty="0"/>
                        <a:t>22</a:t>
                      </a:r>
                    </a:p>
                  </a:txBody>
                  <a:tcPr/>
                </a:tc>
                <a:tc>
                  <a:txBody>
                    <a:bodyPr/>
                    <a:lstStyle/>
                    <a:p>
                      <a:pPr algn="ctr"/>
                      <a:r>
                        <a:rPr lang="fr-FR" dirty="0"/>
                        <a:t>2</a:t>
                      </a:r>
                    </a:p>
                  </a:txBody>
                  <a:tcPr/>
                </a:tc>
                <a:extLst>
                  <a:ext uri="{0D108BD9-81ED-4DB2-BD59-A6C34878D82A}">
                    <a16:rowId xmlns:a16="http://schemas.microsoft.com/office/drawing/2014/main" val="1270293057"/>
                  </a:ext>
                </a:extLst>
              </a:tr>
              <a:tr h="370251">
                <a:tc>
                  <a:txBody>
                    <a:bodyPr/>
                    <a:lstStyle/>
                    <a:p>
                      <a:pPr algn="ctr"/>
                      <a:r>
                        <a:rPr lang="fr-FR" dirty="0"/>
                        <a:t>23</a:t>
                      </a:r>
                    </a:p>
                  </a:txBody>
                  <a:tcPr/>
                </a:tc>
                <a:tc>
                  <a:txBody>
                    <a:bodyPr/>
                    <a:lstStyle/>
                    <a:p>
                      <a:pPr algn="ctr"/>
                      <a:r>
                        <a:rPr lang="fr-FR" dirty="0"/>
                        <a:t>6</a:t>
                      </a:r>
                    </a:p>
                  </a:txBody>
                  <a:tcPr/>
                </a:tc>
                <a:extLst>
                  <a:ext uri="{0D108BD9-81ED-4DB2-BD59-A6C34878D82A}">
                    <a16:rowId xmlns:a16="http://schemas.microsoft.com/office/drawing/2014/main" val="310062549"/>
                  </a:ext>
                </a:extLst>
              </a:tr>
            </a:tbl>
          </a:graphicData>
        </a:graphic>
      </p:graphicFrame>
      <p:sp>
        <p:nvSpPr>
          <p:cNvPr id="8" name="Flèche : droite rayée 7">
            <a:extLst>
              <a:ext uri="{FF2B5EF4-FFF2-40B4-BE49-F238E27FC236}">
                <a16:creationId xmlns:a16="http://schemas.microsoft.com/office/drawing/2014/main" id="{C014B93D-9A4A-4853-ACE6-38DAE69A6D1C}"/>
              </a:ext>
            </a:extLst>
          </p:cNvPr>
          <p:cNvSpPr/>
          <p:nvPr/>
        </p:nvSpPr>
        <p:spPr>
          <a:xfrm>
            <a:off x="5618922" y="5567247"/>
            <a:ext cx="980661" cy="422736"/>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6991712A-03F9-446C-88C7-0CEAE34F1BCB}"/>
              </a:ext>
            </a:extLst>
          </p:cNvPr>
          <p:cNvSpPr txBox="1"/>
          <p:nvPr/>
        </p:nvSpPr>
        <p:spPr>
          <a:xfrm>
            <a:off x="6991201" y="5567247"/>
            <a:ext cx="4975512" cy="369332"/>
          </a:xfrm>
          <a:prstGeom prst="rect">
            <a:avLst/>
          </a:prstGeom>
          <a:noFill/>
        </p:spPr>
        <p:txBody>
          <a:bodyPr wrap="square" rtlCol="0">
            <a:spAutoFit/>
          </a:bodyPr>
          <a:lstStyle/>
          <a:p>
            <a:r>
              <a:rPr lang="fr-FR" dirty="0"/>
              <a:t>Moyenne =      ______________________ = 21,8</a:t>
            </a:r>
          </a:p>
        </p:txBody>
      </p:sp>
      <p:sp>
        <p:nvSpPr>
          <p:cNvPr id="10" name="ZoneTexte 9">
            <a:extLst>
              <a:ext uri="{FF2B5EF4-FFF2-40B4-BE49-F238E27FC236}">
                <a16:creationId xmlns:a16="http://schemas.microsoft.com/office/drawing/2014/main" id="{4DF6C2EA-E718-40B0-ACC3-92D768F5DE9C}"/>
              </a:ext>
            </a:extLst>
          </p:cNvPr>
          <p:cNvSpPr txBox="1"/>
          <p:nvPr/>
        </p:nvSpPr>
        <p:spPr>
          <a:xfrm>
            <a:off x="8362121" y="5468010"/>
            <a:ext cx="3383297" cy="369332"/>
          </a:xfrm>
          <a:prstGeom prst="rect">
            <a:avLst/>
          </a:prstGeom>
          <a:noFill/>
        </p:spPr>
        <p:txBody>
          <a:bodyPr wrap="square" rtlCol="0">
            <a:spAutoFit/>
          </a:bodyPr>
          <a:lstStyle/>
          <a:p>
            <a:r>
              <a:rPr lang="fr-FR" dirty="0"/>
              <a:t>20*3 + 21*2 + 22*2 + 23*6</a:t>
            </a:r>
          </a:p>
        </p:txBody>
      </p:sp>
      <p:sp>
        <p:nvSpPr>
          <p:cNvPr id="12" name="ZoneTexte 11">
            <a:extLst>
              <a:ext uri="{FF2B5EF4-FFF2-40B4-BE49-F238E27FC236}">
                <a16:creationId xmlns:a16="http://schemas.microsoft.com/office/drawing/2014/main" id="{7750E802-4735-44A2-9A45-95CAE74AB603}"/>
              </a:ext>
            </a:extLst>
          </p:cNvPr>
          <p:cNvSpPr txBox="1"/>
          <p:nvPr/>
        </p:nvSpPr>
        <p:spPr>
          <a:xfrm>
            <a:off x="9157252" y="5989982"/>
            <a:ext cx="1722783" cy="369332"/>
          </a:xfrm>
          <a:prstGeom prst="rect">
            <a:avLst/>
          </a:prstGeom>
          <a:noFill/>
        </p:spPr>
        <p:txBody>
          <a:bodyPr wrap="square" rtlCol="0">
            <a:spAutoFit/>
          </a:bodyPr>
          <a:lstStyle/>
          <a:p>
            <a:r>
              <a:rPr lang="fr-FR" dirty="0"/>
              <a:t>3+2+2+6</a:t>
            </a:r>
          </a:p>
        </p:txBody>
      </p:sp>
      <p:sp>
        <p:nvSpPr>
          <p:cNvPr id="13" name="ZoneTexte 12">
            <a:extLst>
              <a:ext uri="{FF2B5EF4-FFF2-40B4-BE49-F238E27FC236}">
                <a16:creationId xmlns:a16="http://schemas.microsoft.com/office/drawing/2014/main" id="{B606235D-CED1-4CBD-9653-02DC2C082B3B}"/>
              </a:ext>
            </a:extLst>
          </p:cNvPr>
          <p:cNvSpPr txBox="1"/>
          <p:nvPr/>
        </p:nvSpPr>
        <p:spPr>
          <a:xfrm>
            <a:off x="346028" y="3444301"/>
            <a:ext cx="2557670" cy="369332"/>
          </a:xfrm>
          <a:prstGeom prst="rect">
            <a:avLst/>
          </a:prstGeom>
          <a:noFill/>
        </p:spPr>
        <p:txBody>
          <a:bodyPr wrap="square" rtlCol="0">
            <a:spAutoFit/>
          </a:bodyPr>
          <a:lstStyle/>
          <a:p>
            <a:r>
              <a:rPr lang="fr-FR" b="1" i="1" dirty="0"/>
              <a:t>Exemple</a:t>
            </a:r>
          </a:p>
        </p:txBody>
      </p:sp>
      <p:pic>
        <p:nvPicPr>
          <p:cNvPr id="18434" name="Picture 2" descr="https://tse3.mm.bing.net/th?id=OIP.al6HCj815Jc1Y6aVmLTigAHaBa&amp;pid=Api">
            <a:extLst>
              <a:ext uri="{FF2B5EF4-FFF2-40B4-BE49-F238E27FC236}">
                <a16:creationId xmlns:a16="http://schemas.microsoft.com/office/drawing/2014/main" id="{5CA91DFA-2E28-4DB2-926C-599DE49DB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771" y="2216380"/>
            <a:ext cx="4514850"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4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pic>
        <p:nvPicPr>
          <p:cNvPr id="3" name="Image 2">
            <a:extLst>
              <a:ext uri="{FF2B5EF4-FFF2-40B4-BE49-F238E27FC236}">
                <a16:creationId xmlns:a16="http://schemas.microsoft.com/office/drawing/2014/main" id="{EC136D74-8709-46FB-884A-9E48AF8A833F}"/>
              </a:ext>
            </a:extLst>
          </p:cNvPr>
          <p:cNvPicPr>
            <a:picLocks noChangeAspect="1"/>
          </p:cNvPicPr>
          <p:nvPr/>
        </p:nvPicPr>
        <p:blipFill>
          <a:blip r:embed="rId2"/>
          <a:stretch>
            <a:fillRect/>
          </a:stretch>
        </p:blipFill>
        <p:spPr>
          <a:xfrm>
            <a:off x="2524125" y="3310990"/>
            <a:ext cx="6572250" cy="914400"/>
          </a:xfrm>
          <a:prstGeom prst="rect">
            <a:avLst/>
          </a:prstGeom>
        </p:spPr>
      </p:pic>
      <p:sp>
        <p:nvSpPr>
          <p:cNvPr id="4" name="ZoneTexte 3">
            <a:extLst>
              <a:ext uri="{FF2B5EF4-FFF2-40B4-BE49-F238E27FC236}">
                <a16:creationId xmlns:a16="http://schemas.microsoft.com/office/drawing/2014/main" id="{6BCCE959-334D-47F0-9FBF-5E9B32B7A73D}"/>
              </a:ext>
            </a:extLst>
          </p:cNvPr>
          <p:cNvSpPr txBox="1"/>
          <p:nvPr/>
        </p:nvSpPr>
        <p:spPr>
          <a:xfrm>
            <a:off x="314325" y="1690688"/>
            <a:ext cx="11877675" cy="369332"/>
          </a:xfrm>
          <a:prstGeom prst="rect">
            <a:avLst/>
          </a:prstGeom>
          <a:noFill/>
        </p:spPr>
        <p:txBody>
          <a:bodyPr wrap="square" rtlCol="0">
            <a:spAutoFit/>
          </a:bodyPr>
          <a:lstStyle/>
          <a:p>
            <a:r>
              <a:rPr lang="fr-FR" b="1" i="1" dirty="0"/>
              <a:t>Tous les exemples de ce cours seront avec le </a:t>
            </a:r>
            <a:r>
              <a:rPr lang="fr-FR" b="1" i="1" dirty="0" err="1"/>
              <a:t>dataset</a:t>
            </a:r>
            <a:r>
              <a:rPr lang="fr-FR" b="1" i="1" dirty="0"/>
              <a:t> Iris, présent nativement 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97106" y="2372522"/>
            <a:ext cx="4456841" cy="7979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structure du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dataset</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fr-FR" sz="1400" dirty="0" err="1">
                <a:solidFill>
                  <a:schemeClr val="bg1">
                    <a:lumMod val="50000"/>
                  </a:schemeClr>
                </a:solidFill>
                <a:latin typeface="Courier New" panose="02070309020205020404" pitchFamily="49" charset="0"/>
                <a:cs typeface="Courier New" panose="02070309020205020404" pitchFamily="49" charset="0"/>
              </a:rPr>
              <a:t>str</a:t>
            </a:r>
            <a:r>
              <a:rPr lang="fr-FR" sz="1400" dirty="0">
                <a:solidFill>
                  <a:schemeClr val="bg1">
                    <a:lumMod val="50000"/>
                  </a:schemeClr>
                </a:solidFill>
                <a:latin typeface="Courier New" panose="02070309020205020404" pitchFamily="49" charset="0"/>
                <a:cs typeface="Courier New" panose="02070309020205020404" pitchFamily="49" charset="0"/>
              </a:rPr>
              <a:t>(iris)</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p:txBody>
      </p:sp>
      <p:sp>
        <p:nvSpPr>
          <p:cNvPr id="7" name="Rectangle 2">
            <a:extLst>
              <a:ext uri="{FF2B5EF4-FFF2-40B4-BE49-F238E27FC236}">
                <a16:creationId xmlns:a16="http://schemas.microsoft.com/office/drawing/2014/main" id="{06629C47-1987-4C5B-8127-4EDC8EFA8A23}"/>
              </a:ext>
            </a:extLst>
          </p:cNvPr>
          <p:cNvSpPr>
            <a:spLocks noChangeArrowheads="1"/>
          </p:cNvSpPr>
          <p:nvPr/>
        </p:nvSpPr>
        <p:spPr bwMode="auto">
          <a:xfrm>
            <a:off x="1197105" y="4503285"/>
            <a:ext cx="6232395" cy="132805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moyenne de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&gt; </a:t>
            </a:r>
            <a:r>
              <a:rPr lang="fr-FR" sz="1400" dirty="0" err="1">
                <a:solidFill>
                  <a:schemeClr val="bg1">
                    <a:lumMod val="50000"/>
                  </a:schemeClr>
                </a:solidFill>
                <a:latin typeface="Courier New" panose="02070309020205020404" pitchFamily="49" charset="0"/>
                <a:cs typeface="Courier New" panose="02070309020205020404" pitchFamily="49" charset="0"/>
              </a:rPr>
              <a:t>mean</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fr-FR" altLang="fr-FR" sz="1600" dirty="0">
                <a:solidFill>
                  <a:schemeClr val="bg1">
                    <a:lumMod val="50000"/>
                  </a:schemeClr>
                </a:solidFill>
                <a:latin typeface="Courier New" panose="02070309020205020404" pitchFamily="49" charset="0"/>
                <a:cs typeface="Courier New" panose="02070309020205020404" pitchFamily="49" charset="0"/>
              </a:rPr>
              <a:t>[1] 5.843333</a:t>
            </a:r>
            <a:endParaRPr kumimoji="0" lang="fr-FR" altLang="fr-FR" sz="16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030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46D10D-5C49-40F9-821B-D18CC6B86C5E}"/>
              </a:ext>
            </a:extLst>
          </p:cNvPr>
          <p:cNvSpPr/>
          <p:nvPr/>
        </p:nvSpPr>
        <p:spPr>
          <a:xfrm>
            <a:off x="956504" y="1267736"/>
            <a:ext cx="10623442" cy="3831649"/>
          </a:xfrm>
          <a:prstGeom prst="rect">
            <a:avLst/>
          </a:prstGeom>
          <a:solidFill>
            <a:srgbClr val="6FD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 name="Groupe 8">
            <a:extLst>
              <a:ext uri="{FF2B5EF4-FFF2-40B4-BE49-F238E27FC236}">
                <a16:creationId xmlns:a16="http://schemas.microsoft.com/office/drawing/2014/main" id="{992CCB30-41E0-4ADC-9AB5-41F084E87365}"/>
              </a:ext>
            </a:extLst>
          </p:cNvPr>
          <p:cNvGrpSpPr/>
          <p:nvPr/>
        </p:nvGrpSpPr>
        <p:grpSpPr>
          <a:xfrm>
            <a:off x="553194" y="960656"/>
            <a:ext cx="859883" cy="797960"/>
            <a:chOff x="560814" y="892075"/>
            <a:chExt cx="859883" cy="797960"/>
          </a:xfrm>
        </p:grpSpPr>
        <p:sp>
          <p:nvSpPr>
            <p:cNvPr id="10" name="Ellipse 9">
              <a:extLst>
                <a:ext uri="{FF2B5EF4-FFF2-40B4-BE49-F238E27FC236}">
                  <a16:creationId xmlns:a16="http://schemas.microsoft.com/office/drawing/2014/main" id="{A154CC78-34D1-4ADE-9268-3AD29A52729B}"/>
                </a:ext>
              </a:extLst>
            </p:cNvPr>
            <p:cNvSpPr/>
            <p:nvPr/>
          </p:nvSpPr>
          <p:spPr>
            <a:xfrm>
              <a:off x="560814" y="892075"/>
              <a:ext cx="797960" cy="797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riangle isocèle 11">
              <a:extLst>
                <a:ext uri="{FF2B5EF4-FFF2-40B4-BE49-F238E27FC236}">
                  <a16:creationId xmlns:a16="http://schemas.microsoft.com/office/drawing/2014/main" id="{058091D2-C0DA-4888-8AB5-49FC498A5252}"/>
                </a:ext>
              </a:extLst>
            </p:cNvPr>
            <p:cNvSpPr/>
            <p:nvPr/>
          </p:nvSpPr>
          <p:spPr>
            <a:xfrm rot="7663397">
              <a:off x="1245847" y="1470742"/>
              <a:ext cx="175080" cy="17462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4" name="Image 3">
            <a:extLst>
              <a:ext uri="{FF2B5EF4-FFF2-40B4-BE49-F238E27FC236}">
                <a16:creationId xmlns:a16="http://schemas.microsoft.com/office/drawing/2014/main" id="{AD5D8409-EB71-475F-85E9-BA62D5545D0E}"/>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rot="16200000">
            <a:off x="750011" y="1126354"/>
            <a:ext cx="453134" cy="453134"/>
          </a:xfrm>
          <a:prstGeom prst="rect">
            <a:avLst/>
          </a:prstGeom>
        </p:spPr>
      </p:pic>
      <p:sp>
        <p:nvSpPr>
          <p:cNvPr id="13" name="Rectangle 12">
            <a:extLst>
              <a:ext uri="{FF2B5EF4-FFF2-40B4-BE49-F238E27FC236}">
                <a16:creationId xmlns:a16="http://schemas.microsoft.com/office/drawing/2014/main" id="{F94CCA84-3FAD-451D-A9B5-A4508C9771DE}"/>
              </a:ext>
            </a:extLst>
          </p:cNvPr>
          <p:cNvSpPr/>
          <p:nvPr/>
        </p:nvSpPr>
        <p:spPr>
          <a:xfrm>
            <a:off x="1045030" y="1875683"/>
            <a:ext cx="10447316" cy="3120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space réservé du contenu 6">
            <a:extLst>
              <a:ext uri="{FF2B5EF4-FFF2-40B4-BE49-F238E27FC236}">
                <a16:creationId xmlns:a16="http://schemas.microsoft.com/office/drawing/2014/main" id="{B0670610-F12A-4F3F-9E7E-3D20B56DDB95}"/>
              </a:ext>
            </a:extLst>
          </p:cNvPr>
          <p:cNvSpPr>
            <a:spLocks noGrp="1"/>
          </p:cNvSpPr>
          <p:nvPr>
            <p:ph idx="4294967295"/>
          </p:nvPr>
        </p:nvSpPr>
        <p:spPr>
          <a:xfrm>
            <a:off x="2025650" y="2008188"/>
            <a:ext cx="10166350" cy="3449637"/>
          </a:xfrm>
        </p:spPr>
        <p:txBody>
          <a:bodyPr/>
          <a:lstStyle/>
          <a:p>
            <a:pPr marL="0" indent="0">
              <a:lnSpc>
                <a:spcPct val="100000"/>
              </a:lnSpc>
              <a:buNone/>
            </a:pPr>
            <a:endParaRPr lang="fr-FR" sz="2400" b="0" dirty="0">
              <a:solidFill>
                <a:schemeClr val="tx2">
                  <a:lumMod val="60000"/>
                  <a:lumOff val="40000"/>
                </a:schemeClr>
              </a:solidFill>
              <a:latin typeface="Calibri Light" panose="020F0302020204030204" pitchFamily="34" charset="0"/>
              <a:cs typeface="Calibri Light" panose="020F0302020204030204" pitchFamily="34" charset="0"/>
            </a:endParaRPr>
          </a:p>
          <a:p>
            <a:pPr>
              <a:lnSpc>
                <a:spcPct val="100000"/>
              </a:lnSpc>
              <a:buFont typeface="Wingdings" panose="05000000000000000000" pitchFamily="2" charset="2"/>
              <a:buChar char="§"/>
            </a:pPr>
            <a:r>
              <a:rPr lang="fr-FR" sz="2400" dirty="0">
                <a:solidFill>
                  <a:schemeClr val="tx2">
                    <a:lumMod val="60000"/>
                    <a:lumOff val="40000"/>
                  </a:schemeClr>
                </a:solidFill>
                <a:latin typeface="Calibri Light" panose="020F0302020204030204" pitchFamily="34" charset="0"/>
                <a:cs typeface="Calibri Light" panose="020F0302020204030204" pitchFamily="34" charset="0"/>
              </a:rPr>
              <a:t>Définitions</a:t>
            </a:r>
            <a:endParaRPr lang="fr-FR" sz="2400" b="0" dirty="0">
              <a:solidFill>
                <a:schemeClr val="tx2">
                  <a:lumMod val="60000"/>
                  <a:lumOff val="40000"/>
                </a:schemeClr>
              </a:solidFill>
              <a:latin typeface="Calibri Light" panose="020F0302020204030204" pitchFamily="34" charset="0"/>
              <a:cs typeface="Calibri Light" panose="020F0302020204030204" pitchFamily="34" charset="0"/>
            </a:endParaRPr>
          </a:p>
          <a:p>
            <a:pPr>
              <a:lnSpc>
                <a:spcPct val="100000"/>
              </a:lnSpc>
              <a:buFont typeface="Wingdings" panose="05000000000000000000" pitchFamily="2" charset="2"/>
              <a:buChar char="§"/>
            </a:pPr>
            <a:r>
              <a:rPr lang="fr-FR" sz="2400" b="0" dirty="0">
                <a:solidFill>
                  <a:schemeClr val="tx2">
                    <a:lumMod val="60000"/>
                    <a:lumOff val="40000"/>
                  </a:schemeClr>
                </a:solidFill>
                <a:latin typeface="Calibri Light" panose="020F0302020204030204" pitchFamily="34" charset="0"/>
                <a:cs typeface="Calibri Light" panose="020F0302020204030204" pitchFamily="34" charset="0"/>
              </a:rPr>
              <a:t>Mesures du centre, mesure de la variation</a:t>
            </a:r>
          </a:p>
          <a:p>
            <a:pPr>
              <a:lnSpc>
                <a:spcPct val="100000"/>
              </a:lnSpc>
              <a:buFont typeface="Wingdings" panose="05000000000000000000" pitchFamily="2" charset="2"/>
              <a:buChar char="§"/>
            </a:pPr>
            <a:r>
              <a:rPr lang="fr-FR" sz="2400" b="0" dirty="0">
                <a:solidFill>
                  <a:schemeClr val="tx2">
                    <a:lumMod val="60000"/>
                    <a:lumOff val="40000"/>
                  </a:schemeClr>
                </a:solidFill>
                <a:latin typeface="Calibri Light" panose="020F0302020204030204" pitchFamily="34" charset="0"/>
                <a:cs typeface="Calibri Light" panose="020F0302020204030204" pitchFamily="34" charset="0"/>
              </a:rPr>
              <a:t>Corrélation et </a:t>
            </a:r>
            <a:r>
              <a:rPr lang="fr-FR" sz="2400" b="0" dirty="0" err="1">
                <a:solidFill>
                  <a:schemeClr val="tx2">
                    <a:lumMod val="60000"/>
                    <a:lumOff val="40000"/>
                  </a:schemeClr>
                </a:solidFill>
                <a:latin typeface="Calibri Light" panose="020F0302020204030204" pitchFamily="34" charset="0"/>
                <a:cs typeface="Calibri Light" panose="020F0302020204030204" pitchFamily="34" charset="0"/>
              </a:rPr>
              <a:t>Heatmap</a:t>
            </a:r>
            <a:endParaRPr lang="fr-FR" sz="2400" b="0" dirty="0">
              <a:solidFill>
                <a:schemeClr val="tx2">
                  <a:lumMod val="60000"/>
                  <a:lumOff val="40000"/>
                </a:schemeClr>
              </a:solidFill>
              <a:latin typeface="Calibri Light" panose="020F0302020204030204" pitchFamily="34" charset="0"/>
              <a:cs typeface="Calibri Light" panose="020F0302020204030204" pitchFamily="34" charset="0"/>
            </a:endParaRPr>
          </a:p>
          <a:p>
            <a:pPr marL="0" indent="0">
              <a:lnSpc>
                <a:spcPct val="100000"/>
              </a:lnSpc>
              <a:buNone/>
            </a:pPr>
            <a:endParaRPr lang="fr-FR" sz="2400" b="0" dirty="0">
              <a:solidFill>
                <a:schemeClr val="tx2">
                  <a:lumMod val="60000"/>
                  <a:lumOff val="40000"/>
                </a:schemeClr>
              </a:solidFill>
            </a:endParaRPr>
          </a:p>
          <a:p>
            <a:pPr marL="342900" indent="-342900">
              <a:buFontTx/>
              <a:buChar char="-"/>
            </a:pPr>
            <a:endParaRPr lang="fr-FR" sz="2400" b="0" dirty="0">
              <a:solidFill>
                <a:schemeClr val="tx2">
                  <a:lumMod val="60000"/>
                  <a:lumOff val="40000"/>
                </a:schemeClr>
              </a:solidFill>
            </a:endParaRPr>
          </a:p>
        </p:txBody>
      </p:sp>
      <p:sp>
        <p:nvSpPr>
          <p:cNvPr id="14" name="Espace réservé du contenu 6">
            <a:extLst>
              <a:ext uri="{FF2B5EF4-FFF2-40B4-BE49-F238E27FC236}">
                <a16:creationId xmlns:a16="http://schemas.microsoft.com/office/drawing/2014/main" id="{15375604-40B0-4AFA-B12C-93A711C4FF9D}"/>
              </a:ext>
            </a:extLst>
          </p:cNvPr>
          <p:cNvSpPr txBox="1">
            <a:spLocks/>
          </p:cNvSpPr>
          <p:nvPr/>
        </p:nvSpPr>
        <p:spPr>
          <a:xfrm>
            <a:off x="1547971" y="1314492"/>
            <a:ext cx="3028953" cy="783630"/>
          </a:xfrm>
          <a:prstGeom prst="rect">
            <a:avLst/>
          </a:prstGeom>
        </p:spPr>
        <p:txBody>
          <a:bodyPr/>
          <a:lstStyle>
            <a:lvl1pPr marL="357188" indent="-357188" algn="l" defTabSz="914400" rtl="0" eaLnBrk="1" latinLnBrk="0" hangingPunct="1">
              <a:lnSpc>
                <a:spcPct val="90000"/>
              </a:lnSpc>
              <a:spcBef>
                <a:spcPts val="1000"/>
              </a:spcBef>
              <a:buClr>
                <a:schemeClr val="accent1"/>
              </a:buClr>
              <a:buFont typeface="+mj-lt"/>
              <a:buAutoNum type="arabicPeriod"/>
              <a:defRPr sz="2200" b="1" kern="1200">
                <a:solidFill>
                  <a:schemeClr val="accent1"/>
                </a:solidFill>
                <a:latin typeface="Calibri" panose="020F0502020204030204" pitchFamily="34" charset="0"/>
                <a:ea typeface="+mn-ea"/>
                <a:cs typeface="Calibri" panose="020F0502020204030204" pitchFamily="34" charset="0"/>
              </a:defRPr>
            </a:lvl1pPr>
            <a:lvl2pPr marL="360363" indent="-360363" algn="l" defTabSz="914400" rtl="0" eaLnBrk="1" latinLnBrk="0" hangingPunct="1">
              <a:lnSpc>
                <a:spcPct val="90000"/>
              </a:lnSpc>
              <a:spcBef>
                <a:spcPts val="1200"/>
              </a:spcBef>
              <a:buFont typeface="+mj-lt"/>
              <a:buAutoNum type="alphaUcPeriod"/>
              <a:defRPr sz="1800" b="1" kern="1200">
                <a:solidFill>
                  <a:schemeClr val="tx2"/>
                </a:solidFill>
                <a:latin typeface="Calibri" panose="020F0502020204030204" pitchFamily="34" charset="0"/>
                <a:ea typeface="+mn-ea"/>
                <a:cs typeface="Calibri" panose="020F0502020204030204" pitchFamily="34" charset="0"/>
              </a:defRPr>
            </a:lvl2pPr>
            <a:lvl3pPr marL="360363" indent="-360363" algn="l" defTabSz="914400" rtl="0" eaLnBrk="1" latinLnBrk="0" hangingPunct="1">
              <a:lnSpc>
                <a:spcPct val="90000"/>
              </a:lnSpc>
              <a:spcBef>
                <a:spcPts val="1200"/>
              </a:spcBef>
              <a:buFont typeface="+mj-lt"/>
              <a:buAutoNum type="alphaLcPeriod"/>
              <a:defRPr sz="1800" kern="1200">
                <a:solidFill>
                  <a:schemeClr val="tx2"/>
                </a:solidFill>
                <a:latin typeface="Calibri" panose="020F0502020204030204" pitchFamily="34" charset="0"/>
                <a:ea typeface="+mn-ea"/>
                <a:cs typeface="Calibri" panose="020F0502020204030204" pitchFamily="34" charset="0"/>
              </a:defRPr>
            </a:lvl3pPr>
            <a:lvl4pPr marL="0" indent="0" algn="l" defTabSz="914400" rtl="0" eaLnBrk="1" latinLnBrk="0" hangingPunct="1">
              <a:lnSpc>
                <a:spcPct val="90000"/>
              </a:lnSpc>
              <a:spcBef>
                <a:spcPts val="1000"/>
              </a:spcBef>
              <a:buFont typeface="Arial" panose="020B0604020202020204" pitchFamily="34" charset="0"/>
              <a:buNone/>
              <a:defRPr sz="1600" kern="1200">
                <a:solidFill>
                  <a:schemeClr val="tx2"/>
                </a:solidFill>
                <a:latin typeface="Calibri" panose="020F0502020204030204" pitchFamily="34" charset="0"/>
                <a:ea typeface="+mn-ea"/>
                <a:cs typeface="Calibri" panose="020F0502020204030204" pitchFamily="34" charset="0"/>
              </a:defRPr>
            </a:lvl4pPr>
            <a:lvl5pPr marL="538163" indent="-180975"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j-lt"/>
              <a:buNone/>
            </a:pPr>
            <a:r>
              <a:rPr lang="fr-FR" sz="3200" b="0" dirty="0">
                <a:solidFill>
                  <a:schemeClr val="bg1"/>
                </a:solidFill>
                <a:latin typeface="+mj-lt"/>
              </a:rPr>
              <a:t>Programme</a:t>
            </a:r>
            <a:endParaRPr lang="fr-FR" sz="3200" dirty="0">
              <a:solidFill>
                <a:schemeClr val="bg1"/>
              </a:solidFill>
              <a:latin typeface="+mj-lt"/>
            </a:endParaRPr>
          </a:p>
        </p:txBody>
      </p:sp>
    </p:spTree>
    <p:extLst>
      <p:ext uri="{BB962C8B-B14F-4D97-AF65-F5344CB8AC3E}">
        <p14:creationId xmlns:p14="http://schemas.microsoft.com/office/powerpoint/2010/main" val="151360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Médiane</a:t>
            </a:r>
          </a:p>
        </p:txBody>
      </p:sp>
      <p:sp>
        <p:nvSpPr>
          <p:cNvPr id="4" name="Rectangle 3">
            <a:extLst>
              <a:ext uri="{FF2B5EF4-FFF2-40B4-BE49-F238E27FC236}">
                <a16:creationId xmlns:a16="http://schemas.microsoft.com/office/drawing/2014/main" id="{09A0657E-A97A-4FF3-B3BB-9A223D205CA3}"/>
              </a:ext>
            </a:extLst>
          </p:cNvPr>
          <p:cNvSpPr/>
          <p:nvPr/>
        </p:nvSpPr>
        <p:spPr>
          <a:xfrm>
            <a:off x="600488" y="1881917"/>
            <a:ext cx="11304105" cy="830997"/>
          </a:xfrm>
          <a:prstGeom prst="rect">
            <a:avLst/>
          </a:prstGeom>
        </p:spPr>
        <p:txBody>
          <a:bodyPr wrap="square">
            <a:spAutoFit/>
          </a:bodyPr>
          <a:lstStyle/>
          <a:p>
            <a:pPr algn="ctr"/>
            <a:r>
              <a:rPr lang="fr-FR" sz="2400" dirty="0"/>
              <a:t>La médiane est littéralement le milieu de votre échantillon. Il faut cependant que celui-ci soit ordonné de la plus petite valeur à la plus grande. </a:t>
            </a:r>
            <a:endParaRPr lang="fr-FR" sz="3200" dirty="0"/>
          </a:p>
        </p:txBody>
      </p:sp>
      <p:graphicFrame>
        <p:nvGraphicFramePr>
          <p:cNvPr id="7" name="Tableau 6">
            <a:extLst>
              <a:ext uri="{FF2B5EF4-FFF2-40B4-BE49-F238E27FC236}">
                <a16:creationId xmlns:a16="http://schemas.microsoft.com/office/drawing/2014/main" id="{70727769-6B5E-4391-9AFD-0DCD994C2D46}"/>
              </a:ext>
            </a:extLst>
          </p:cNvPr>
          <p:cNvGraphicFramePr>
            <a:graphicFrameLocks noGrp="1"/>
          </p:cNvGraphicFramePr>
          <p:nvPr>
            <p:extLst>
              <p:ext uri="{D42A27DB-BD31-4B8C-83A1-F6EECF244321}">
                <p14:modId xmlns:p14="http://schemas.microsoft.com/office/powerpoint/2010/main" val="741641595"/>
              </p:ext>
            </p:extLst>
          </p:nvPr>
        </p:nvGraphicFramePr>
        <p:xfrm>
          <a:off x="747712" y="3776301"/>
          <a:ext cx="4130996" cy="2221506"/>
        </p:xfrm>
        <a:graphic>
          <a:graphicData uri="http://schemas.openxmlformats.org/drawingml/2006/table">
            <a:tbl>
              <a:tblPr firstRow="1" bandRow="1">
                <a:tableStyleId>{5C22544A-7EE6-4342-B048-85BDC9FD1C3A}</a:tableStyleId>
              </a:tblPr>
              <a:tblGrid>
                <a:gridCol w="2065498">
                  <a:extLst>
                    <a:ext uri="{9D8B030D-6E8A-4147-A177-3AD203B41FA5}">
                      <a16:colId xmlns:a16="http://schemas.microsoft.com/office/drawing/2014/main" val="207844172"/>
                    </a:ext>
                  </a:extLst>
                </a:gridCol>
                <a:gridCol w="2065498">
                  <a:extLst>
                    <a:ext uri="{9D8B030D-6E8A-4147-A177-3AD203B41FA5}">
                      <a16:colId xmlns:a16="http://schemas.microsoft.com/office/drawing/2014/main" val="4073560699"/>
                    </a:ext>
                  </a:extLst>
                </a:gridCol>
              </a:tblGrid>
              <a:tr h="370251">
                <a:tc>
                  <a:txBody>
                    <a:bodyPr/>
                    <a:lstStyle/>
                    <a:p>
                      <a:pPr algn="ctr"/>
                      <a:r>
                        <a:rPr lang="fr-FR" dirty="0"/>
                        <a:t>Personne</a:t>
                      </a:r>
                    </a:p>
                  </a:txBody>
                  <a:tcPr/>
                </a:tc>
                <a:tc>
                  <a:txBody>
                    <a:bodyPr/>
                    <a:lstStyle/>
                    <a:p>
                      <a:pPr algn="ctr"/>
                      <a:r>
                        <a:rPr lang="fr-FR" dirty="0"/>
                        <a:t>Salaire</a:t>
                      </a:r>
                    </a:p>
                  </a:txBody>
                  <a:tcPr/>
                </a:tc>
                <a:extLst>
                  <a:ext uri="{0D108BD9-81ED-4DB2-BD59-A6C34878D82A}">
                    <a16:rowId xmlns:a16="http://schemas.microsoft.com/office/drawing/2014/main" val="3303837606"/>
                  </a:ext>
                </a:extLst>
              </a:tr>
              <a:tr h="370251">
                <a:tc>
                  <a:txBody>
                    <a:bodyPr/>
                    <a:lstStyle/>
                    <a:p>
                      <a:pPr algn="ctr"/>
                      <a:r>
                        <a:rPr lang="fr-FR" dirty="0"/>
                        <a:t>Matthieu</a:t>
                      </a:r>
                    </a:p>
                  </a:txBody>
                  <a:tcPr/>
                </a:tc>
                <a:tc>
                  <a:txBody>
                    <a:bodyPr/>
                    <a:lstStyle/>
                    <a:p>
                      <a:pPr algn="ctr"/>
                      <a:r>
                        <a:rPr lang="fr-FR" dirty="0"/>
                        <a:t>19 000$</a:t>
                      </a:r>
                    </a:p>
                  </a:txBody>
                  <a:tcPr/>
                </a:tc>
                <a:extLst>
                  <a:ext uri="{0D108BD9-81ED-4DB2-BD59-A6C34878D82A}">
                    <a16:rowId xmlns:a16="http://schemas.microsoft.com/office/drawing/2014/main" val="898722559"/>
                  </a:ext>
                </a:extLst>
              </a:tr>
              <a:tr h="370251">
                <a:tc>
                  <a:txBody>
                    <a:bodyPr/>
                    <a:lstStyle/>
                    <a:p>
                      <a:pPr algn="ctr"/>
                      <a:r>
                        <a:rPr lang="fr-FR" dirty="0"/>
                        <a:t>Lisa</a:t>
                      </a:r>
                    </a:p>
                  </a:txBody>
                  <a:tcPr/>
                </a:tc>
                <a:tc>
                  <a:txBody>
                    <a:bodyPr/>
                    <a:lstStyle/>
                    <a:p>
                      <a:pPr algn="ctr"/>
                      <a:r>
                        <a:rPr lang="fr-FR" dirty="0"/>
                        <a:t>27 000$</a:t>
                      </a:r>
                    </a:p>
                  </a:txBody>
                  <a:tcPr/>
                </a:tc>
                <a:extLst>
                  <a:ext uri="{0D108BD9-81ED-4DB2-BD59-A6C34878D82A}">
                    <a16:rowId xmlns:a16="http://schemas.microsoft.com/office/drawing/2014/main" val="1954301601"/>
                  </a:ext>
                </a:extLst>
              </a:tr>
              <a:tr h="370251">
                <a:tc>
                  <a:txBody>
                    <a:bodyPr/>
                    <a:lstStyle/>
                    <a:p>
                      <a:pPr algn="ctr"/>
                      <a:r>
                        <a:rPr lang="fr-FR" dirty="0"/>
                        <a:t>Jean</a:t>
                      </a:r>
                    </a:p>
                  </a:txBody>
                  <a:tcPr/>
                </a:tc>
                <a:tc>
                  <a:txBody>
                    <a:bodyPr/>
                    <a:lstStyle/>
                    <a:p>
                      <a:pPr algn="ctr"/>
                      <a:r>
                        <a:rPr lang="fr-FR" dirty="0"/>
                        <a:t>35 000$</a:t>
                      </a:r>
                    </a:p>
                  </a:txBody>
                  <a:tcPr/>
                </a:tc>
                <a:extLst>
                  <a:ext uri="{0D108BD9-81ED-4DB2-BD59-A6C34878D82A}">
                    <a16:rowId xmlns:a16="http://schemas.microsoft.com/office/drawing/2014/main" val="1270293057"/>
                  </a:ext>
                </a:extLst>
              </a:tr>
              <a:tr h="370251">
                <a:tc>
                  <a:txBody>
                    <a:bodyPr/>
                    <a:lstStyle/>
                    <a:p>
                      <a:pPr algn="ctr"/>
                      <a:r>
                        <a:rPr lang="fr-FR" dirty="0"/>
                        <a:t>Gaspard</a:t>
                      </a:r>
                    </a:p>
                  </a:txBody>
                  <a:tcPr/>
                </a:tc>
                <a:tc>
                  <a:txBody>
                    <a:bodyPr/>
                    <a:lstStyle/>
                    <a:p>
                      <a:pPr algn="ctr"/>
                      <a:r>
                        <a:rPr lang="fr-FR" dirty="0"/>
                        <a:t>47 000$</a:t>
                      </a:r>
                    </a:p>
                  </a:txBody>
                  <a:tcPr/>
                </a:tc>
                <a:extLst>
                  <a:ext uri="{0D108BD9-81ED-4DB2-BD59-A6C34878D82A}">
                    <a16:rowId xmlns:a16="http://schemas.microsoft.com/office/drawing/2014/main" val="310062549"/>
                  </a:ext>
                </a:extLst>
              </a:tr>
              <a:tr h="370251">
                <a:tc>
                  <a:txBody>
                    <a:bodyPr/>
                    <a:lstStyle/>
                    <a:p>
                      <a:pPr algn="ctr"/>
                      <a:r>
                        <a:rPr lang="fr-FR" dirty="0"/>
                        <a:t>Sarah</a:t>
                      </a:r>
                    </a:p>
                  </a:txBody>
                  <a:tcPr/>
                </a:tc>
                <a:tc>
                  <a:txBody>
                    <a:bodyPr/>
                    <a:lstStyle/>
                    <a:p>
                      <a:pPr algn="ctr"/>
                      <a:r>
                        <a:rPr lang="fr-FR" dirty="0"/>
                        <a:t>56 000$</a:t>
                      </a:r>
                    </a:p>
                  </a:txBody>
                  <a:tcPr/>
                </a:tc>
                <a:extLst>
                  <a:ext uri="{0D108BD9-81ED-4DB2-BD59-A6C34878D82A}">
                    <a16:rowId xmlns:a16="http://schemas.microsoft.com/office/drawing/2014/main" val="1685979403"/>
                  </a:ext>
                </a:extLst>
              </a:tr>
            </a:tbl>
          </a:graphicData>
        </a:graphic>
      </p:graphicFrame>
      <p:sp>
        <p:nvSpPr>
          <p:cNvPr id="8" name="Flèche : droite rayée 7">
            <a:extLst>
              <a:ext uri="{FF2B5EF4-FFF2-40B4-BE49-F238E27FC236}">
                <a16:creationId xmlns:a16="http://schemas.microsoft.com/office/drawing/2014/main" id="{C014B93D-9A4A-4853-ACE6-38DAE69A6D1C}"/>
              </a:ext>
            </a:extLst>
          </p:cNvPr>
          <p:cNvSpPr/>
          <p:nvPr/>
        </p:nvSpPr>
        <p:spPr>
          <a:xfrm>
            <a:off x="250777" y="6281507"/>
            <a:ext cx="792211" cy="422736"/>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B606235D-CED1-4CBD-9653-02DC2C082B3B}"/>
              </a:ext>
            </a:extLst>
          </p:cNvPr>
          <p:cNvSpPr txBox="1"/>
          <p:nvPr/>
        </p:nvSpPr>
        <p:spPr>
          <a:xfrm>
            <a:off x="255540" y="3123269"/>
            <a:ext cx="2557670" cy="369332"/>
          </a:xfrm>
          <a:prstGeom prst="rect">
            <a:avLst/>
          </a:prstGeom>
          <a:noFill/>
        </p:spPr>
        <p:txBody>
          <a:bodyPr wrap="square" rtlCol="0">
            <a:spAutoFit/>
          </a:bodyPr>
          <a:lstStyle/>
          <a:p>
            <a:r>
              <a:rPr lang="fr-FR" b="1" i="1" dirty="0"/>
              <a:t>Exemple</a:t>
            </a:r>
          </a:p>
        </p:txBody>
      </p:sp>
      <p:sp>
        <p:nvSpPr>
          <p:cNvPr id="3" name="ZoneTexte 2">
            <a:extLst>
              <a:ext uri="{FF2B5EF4-FFF2-40B4-BE49-F238E27FC236}">
                <a16:creationId xmlns:a16="http://schemas.microsoft.com/office/drawing/2014/main" id="{E658B0F1-8071-4B37-B34D-7CF1EC1975AA}"/>
              </a:ext>
            </a:extLst>
          </p:cNvPr>
          <p:cNvSpPr txBox="1"/>
          <p:nvPr/>
        </p:nvSpPr>
        <p:spPr>
          <a:xfrm>
            <a:off x="1255023" y="6334888"/>
            <a:ext cx="4668699" cy="369332"/>
          </a:xfrm>
          <a:prstGeom prst="rect">
            <a:avLst/>
          </a:prstGeom>
          <a:noFill/>
        </p:spPr>
        <p:txBody>
          <a:bodyPr wrap="square" rtlCol="0">
            <a:spAutoFit/>
          </a:bodyPr>
          <a:lstStyle/>
          <a:p>
            <a:r>
              <a:rPr lang="fr-FR" dirty="0"/>
              <a:t>La médiane est de 35 000$</a:t>
            </a:r>
          </a:p>
        </p:txBody>
      </p:sp>
      <p:graphicFrame>
        <p:nvGraphicFramePr>
          <p:cNvPr id="14" name="Tableau 13">
            <a:extLst>
              <a:ext uri="{FF2B5EF4-FFF2-40B4-BE49-F238E27FC236}">
                <a16:creationId xmlns:a16="http://schemas.microsoft.com/office/drawing/2014/main" id="{DE7AF408-AE83-40D8-8946-279C3675FCA5}"/>
              </a:ext>
            </a:extLst>
          </p:cNvPr>
          <p:cNvGraphicFramePr>
            <a:graphicFrameLocks noGrp="1"/>
          </p:cNvGraphicFramePr>
          <p:nvPr>
            <p:extLst>
              <p:ext uri="{D42A27DB-BD31-4B8C-83A1-F6EECF244321}">
                <p14:modId xmlns:p14="http://schemas.microsoft.com/office/powerpoint/2010/main" val="398417713"/>
              </p:ext>
            </p:extLst>
          </p:nvPr>
        </p:nvGraphicFramePr>
        <p:xfrm>
          <a:off x="6738709" y="3961831"/>
          <a:ext cx="4130996" cy="1851255"/>
        </p:xfrm>
        <a:graphic>
          <a:graphicData uri="http://schemas.openxmlformats.org/drawingml/2006/table">
            <a:tbl>
              <a:tblPr firstRow="1" bandRow="1">
                <a:tableStyleId>{5C22544A-7EE6-4342-B048-85BDC9FD1C3A}</a:tableStyleId>
              </a:tblPr>
              <a:tblGrid>
                <a:gridCol w="2065498">
                  <a:extLst>
                    <a:ext uri="{9D8B030D-6E8A-4147-A177-3AD203B41FA5}">
                      <a16:colId xmlns:a16="http://schemas.microsoft.com/office/drawing/2014/main" val="207844172"/>
                    </a:ext>
                  </a:extLst>
                </a:gridCol>
                <a:gridCol w="2065498">
                  <a:extLst>
                    <a:ext uri="{9D8B030D-6E8A-4147-A177-3AD203B41FA5}">
                      <a16:colId xmlns:a16="http://schemas.microsoft.com/office/drawing/2014/main" val="4073560699"/>
                    </a:ext>
                  </a:extLst>
                </a:gridCol>
              </a:tblGrid>
              <a:tr h="370251">
                <a:tc>
                  <a:txBody>
                    <a:bodyPr/>
                    <a:lstStyle/>
                    <a:p>
                      <a:pPr algn="ctr"/>
                      <a:r>
                        <a:rPr lang="fr-FR" dirty="0"/>
                        <a:t>Personne</a:t>
                      </a:r>
                    </a:p>
                  </a:txBody>
                  <a:tcPr/>
                </a:tc>
                <a:tc>
                  <a:txBody>
                    <a:bodyPr/>
                    <a:lstStyle/>
                    <a:p>
                      <a:pPr algn="ctr"/>
                      <a:r>
                        <a:rPr lang="fr-FR" dirty="0"/>
                        <a:t>Salaire</a:t>
                      </a:r>
                    </a:p>
                  </a:txBody>
                  <a:tcPr/>
                </a:tc>
                <a:extLst>
                  <a:ext uri="{0D108BD9-81ED-4DB2-BD59-A6C34878D82A}">
                    <a16:rowId xmlns:a16="http://schemas.microsoft.com/office/drawing/2014/main" val="3303837606"/>
                  </a:ext>
                </a:extLst>
              </a:tr>
              <a:tr h="370251">
                <a:tc>
                  <a:txBody>
                    <a:bodyPr/>
                    <a:lstStyle/>
                    <a:p>
                      <a:pPr algn="ctr"/>
                      <a:r>
                        <a:rPr lang="fr-FR" dirty="0"/>
                        <a:t>Matthieu</a:t>
                      </a:r>
                    </a:p>
                  </a:txBody>
                  <a:tcPr/>
                </a:tc>
                <a:tc>
                  <a:txBody>
                    <a:bodyPr/>
                    <a:lstStyle/>
                    <a:p>
                      <a:pPr algn="ctr"/>
                      <a:r>
                        <a:rPr lang="fr-FR" dirty="0"/>
                        <a:t>19 000$</a:t>
                      </a:r>
                    </a:p>
                  </a:txBody>
                  <a:tcPr/>
                </a:tc>
                <a:extLst>
                  <a:ext uri="{0D108BD9-81ED-4DB2-BD59-A6C34878D82A}">
                    <a16:rowId xmlns:a16="http://schemas.microsoft.com/office/drawing/2014/main" val="898722559"/>
                  </a:ext>
                </a:extLst>
              </a:tr>
              <a:tr h="370251">
                <a:tc>
                  <a:txBody>
                    <a:bodyPr/>
                    <a:lstStyle/>
                    <a:p>
                      <a:pPr algn="ctr"/>
                      <a:r>
                        <a:rPr lang="fr-FR" dirty="0"/>
                        <a:t>Lisa</a:t>
                      </a:r>
                    </a:p>
                  </a:txBody>
                  <a:tcPr/>
                </a:tc>
                <a:tc>
                  <a:txBody>
                    <a:bodyPr/>
                    <a:lstStyle/>
                    <a:p>
                      <a:pPr algn="ctr"/>
                      <a:r>
                        <a:rPr lang="fr-FR" dirty="0"/>
                        <a:t>27 000$</a:t>
                      </a:r>
                    </a:p>
                  </a:txBody>
                  <a:tcPr/>
                </a:tc>
                <a:extLst>
                  <a:ext uri="{0D108BD9-81ED-4DB2-BD59-A6C34878D82A}">
                    <a16:rowId xmlns:a16="http://schemas.microsoft.com/office/drawing/2014/main" val="1954301601"/>
                  </a:ext>
                </a:extLst>
              </a:tr>
              <a:tr h="370251">
                <a:tc>
                  <a:txBody>
                    <a:bodyPr/>
                    <a:lstStyle/>
                    <a:p>
                      <a:pPr algn="ctr"/>
                      <a:r>
                        <a:rPr lang="fr-FR" dirty="0"/>
                        <a:t>Jean</a:t>
                      </a:r>
                    </a:p>
                  </a:txBody>
                  <a:tcPr/>
                </a:tc>
                <a:tc>
                  <a:txBody>
                    <a:bodyPr/>
                    <a:lstStyle/>
                    <a:p>
                      <a:pPr algn="ctr"/>
                      <a:r>
                        <a:rPr lang="fr-FR" dirty="0"/>
                        <a:t>35 000$</a:t>
                      </a:r>
                    </a:p>
                  </a:txBody>
                  <a:tcPr/>
                </a:tc>
                <a:extLst>
                  <a:ext uri="{0D108BD9-81ED-4DB2-BD59-A6C34878D82A}">
                    <a16:rowId xmlns:a16="http://schemas.microsoft.com/office/drawing/2014/main" val="1270293057"/>
                  </a:ext>
                </a:extLst>
              </a:tr>
              <a:tr h="370251">
                <a:tc>
                  <a:txBody>
                    <a:bodyPr/>
                    <a:lstStyle/>
                    <a:p>
                      <a:pPr algn="ctr"/>
                      <a:r>
                        <a:rPr lang="fr-FR" dirty="0"/>
                        <a:t>Gaspard</a:t>
                      </a:r>
                    </a:p>
                  </a:txBody>
                  <a:tcPr/>
                </a:tc>
                <a:tc>
                  <a:txBody>
                    <a:bodyPr/>
                    <a:lstStyle/>
                    <a:p>
                      <a:pPr algn="ctr"/>
                      <a:r>
                        <a:rPr lang="fr-FR" dirty="0"/>
                        <a:t>47 000$</a:t>
                      </a:r>
                    </a:p>
                  </a:txBody>
                  <a:tcPr/>
                </a:tc>
                <a:extLst>
                  <a:ext uri="{0D108BD9-81ED-4DB2-BD59-A6C34878D82A}">
                    <a16:rowId xmlns:a16="http://schemas.microsoft.com/office/drawing/2014/main" val="310062549"/>
                  </a:ext>
                </a:extLst>
              </a:tr>
            </a:tbl>
          </a:graphicData>
        </a:graphic>
      </p:graphicFrame>
      <p:sp>
        <p:nvSpPr>
          <p:cNvPr id="15" name="Flèche : droite rayée 14">
            <a:extLst>
              <a:ext uri="{FF2B5EF4-FFF2-40B4-BE49-F238E27FC236}">
                <a16:creationId xmlns:a16="http://schemas.microsoft.com/office/drawing/2014/main" id="{C597F574-0B15-4CDC-9613-DB9C1F5A80DB}"/>
              </a:ext>
            </a:extLst>
          </p:cNvPr>
          <p:cNvSpPr/>
          <p:nvPr/>
        </p:nvSpPr>
        <p:spPr>
          <a:xfrm>
            <a:off x="6096000" y="6281507"/>
            <a:ext cx="792211" cy="422736"/>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3EA84B5B-A02D-4791-A1F8-585D1887497F}"/>
              </a:ext>
            </a:extLst>
          </p:cNvPr>
          <p:cNvSpPr txBox="1"/>
          <p:nvPr/>
        </p:nvSpPr>
        <p:spPr>
          <a:xfrm>
            <a:off x="7100246" y="6334888"/>
            <a:ext cx="4668699" cy="369332"/>
          </a:xfrm>
          <a:prstGeom prst="rect">
            <a:avLst/>
          </a:prstGeom>
          <a:noFill/>
        </p:spPr>
        <p:txBody>
          <a:bodyPr wrap="square" rtlCol="0">
            <a:spAutoFit/>
          </a:bodyPr>
          <a:lstStyle/>
          <a:p>
            <a:r>
              <a:rPr lang="fr-FR" dirty="0"/>
              <a:t>La médiane est de 31 000$</a:t>
            </a:r>
          </a:p>
        </p:txBody>
      </p:sp>
    </p:spTree>
    <p:extLst>
      <p:ext uri="{BB962C8B-B14F-4D97-AF65-F5344CB8AC3E}">
        <p14:creationId xmlns:p14="http://schemas.microsoft.com/office/powerpoint/2010/main" val="3361562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pic>
        <p:nvPicPr>
          <p:cNvPr id="3" name="Image 2">
            <a:extLst>
              <a:ext uri="{FF2B5EF4-FFF2-40B4-BE49-F238E27FC236}">
                <a16:creationId xmlns:a16="http://schemas.microsoft.com/office/drawing/2014/main" id="{EC136D74-8709-46FB-884A-9E48AF8A833F}"/>
              </a:ext>
            </a:extLst>
          </p:cNvPr>
          <p:cNvPicPr>
            <a:picLocks noChangeAspect="1"/>
          </p:cNvPicPr>
          <p:nvPr/>
        </p:nvPicPr>
        <p:blipFill>
          <a:blip r:embed="rId2"/>
          <a:stretch>
            <a:fillRect/>
          </a:stretch>
        </p:blipFill>
        <p:spPr>
          <a:xfrm>
            <a:off x="2524125" y="3310990"/>
            <a:ext cx="6572250" cy="914400"/>
          </a:xfrm>
          <a:prstGeom prst="rect">
            <a:avLst/>
          </a:prstGeom>
        </p:spPr>
      </p:pic>
      <p:sp>
        <p:nvSpPr>
          <p:cNvPr id="4" name="ZoneTexte 3">
            <a:extLst>
              <a:ext uri="{FF2B5EF4-FFF2-40B4-BE49-F238E27FC236}">
                <a16:creationId xmlns:a16="http://schemas.microsoft.com/office/drawing/2014/main" id="{6BCCE959-334D-47F0-9FBF-5E9B32B7A73D}"/>
              </a:ext>
            </a:extLst>
          </p:cNvPr>
          <p:cNvSpPr txBox="1"/>
          <p:nvPr/>
        </p:nvSpPr>
        <p:spPr>
          <a:xfrm>
            <a:off x="314325" y="1690688"/>
            <a:ext cx="11877675" cy="369332"/>
          </a:xfrm>
          <a:prstGeom prst="rect">
            <a:avLst/>
          </a:prstGeom>
          <a:noFill/>
        </p:spPr>
        <p:txBody>
          <a:bodyPr wrap="square" rtlCol="0">
            <a:spAutoFit/>
          </a:bodyPr>
          <a:lstStyle/>
          <a:p>
            <a:r>
              <a:rPr lang="fr-FR" b="1" i="1" dirty="0"/>
              <a:t>Tous les exemples de ce cours seront avec le </a:t>
            </a:r>
            <a:r>
              <a:rPr lang="fr-FR" b="1" i="1" dirty="0" err="1"/>
              <a:t>dataset</a:t>
            </a:r>
            <a:r>
              <a:rPr lang="fr-FR" b="1" i="1" dirty="0"/>
              <a:t> Iris, présent nativement 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97106" y="2372522"/>
            <a:ext cx="4456841" cy="7979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structure du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dataset</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fr-FR" sz="1400" dirty="0" err="1">
                <a:solidFill>
                  <a:schemeClr val="bg1">
                    <a:lumMod val="50000"/>
                  </a:schemeClr>
                </a:solidFill>
                <a:latin typeface="Courier New" panose="02070309020205020404" pitchFamily="49" charset="0"/>
                <a:cs typeface="Courier New" panose="02070309020205020404" pitchFamily="49" charset="0"/>
              </a:rPr>
              <a:t>str</a:t>
            </a:r>
            <a:r>
              <a:rPr lang="fr-FR" sz="1400" dirty="0">
                <a:solidFill>
                  <a:schemeClr val="bg1">
                    <a:lumMod val="50000"/>
                  </a:schemeClr>
                </a:solidFill>
                <a:latin typeface="Courier New" panose="02070309020205020404" pitchFamily="49" charset="0"/>
                <a:cs typeface="Courier New" panose="02070309020205020404" pitchFamily="49" charset="0"/>
              </a:rPr>
              <a:t>(iris)</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p:txBody>
      </p:sp>
      <p:sp>
        <p:nvSpPr>
          <p:cNvPr id="7" name="Rectangle 2">
            <a:extLst>
              <a:ext uri="{FF2B5EF4-FFF2-40B4-BE49-F238E27FC236}">
                <a16:creationId xmlns:a16="http://schemas.microsoft.com/office/drawing/2014/main" id="{06629C47-1987-4C5B-8127-4EDC8EFA8A23}"/>
              </a:ext>
            </a:extLst>
          </p:cNvPr>
          <p:cNvSpPr>
            <a:spLocks noChangeArrowheads="1"/>
          </p:cNvSpPr>
          <p:nvPr/>
        </p:nvSpPr>
        <p:spPr bwMode="auto">
          <a:xfrm>
            <a:off x="1197105" y="4503285"/>
            <a:ext cx="6232395" cy="132805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médianne</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de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&gt; </a:t>
            </a:r>
            <a:r>
              <a:rPr lang="fr-FR" sz="1400" dirty="0" err="1">
                <a:solidFill>
                  <a:schemeClr val="bg1">
                    <a:lumMod val="50000"/>
                  </a:schemeClr>
                </a:solidFill>
                <a:latin typeface="Courier New" panose="02070309020205020404" pitchFamily="49" charset="0"/>
                <a:cs typeface="Courier New" panose="02070309020205020404" pitchFamily="49" charset="0"/>
              </a:rPr>
              <a:t>median</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fr-FR" altLang="fr-FR" sz="1600" dirty="0">
                <a:solidFill>
                  <a:schemeClr val="bg1">
                    <a:lumMod val="50000"/>
                  </a:schemeClr>
                </a:solidFill>
                <a:latin typeface="Courier New" panose="02070309020205020404" pitchFamily="49" charset="0"/>
                <a:cs typeface="Courier New" panose="02070309020205020404" pitchFamily="49" charset="0"/>
              </a:rPr>
              <a:t>[1] 5.84</a:t>
            </a:r>
            <a:endParaRPr kumimoji="0" lang="fr-FR" altLang="fr-FR" sz="16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4124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Médiane</a:t>
            </a:r>
          </a:p>
        </p:txBody>
      </p:sp>
      <p:sp>
        <p:nvSpPr>
          <p:cNvPr id="3" name="ZoneTexte 2">
            <a:extLst>
              <a:ext uri="{FF2B5EF4-FFF2-40B4-BE49-F238E27FC236}">
                <a16:creationId xmlns:a16="http://schemas.microsoft.com/office/drawing/2014/main" id="{05CE4912-6296-43EA-9DD9-3B5042930206}"/>
              </a:ext>
            </a:extLst>
          </p:cNvPr>
          <p:cNvSpPr txBox="1"/>
          <p:nvPr/>
        </p:nvSpPr>
        <p:spPr>
          <a:xfrm>
            <a:off x="1895060" y="1686460"/>
            <a:ext cx="7673009" cy="523220"/>
          </a:xfrm>
          <a:prstGeom prst="rect">
            <a:avLst/>
          </a:prstGeom>
          <a:noFill/>
        </p:spPr>
        <p:txBody>
          <a:bodyPr wrap="square" rtlCol="0">
            <a:spAutoFit/>
          </a:bodyPr>
          <a:lstStyle/>
          <a:p>
            <a:r>
              <a:rPr lang="fr-FR" sz="2800" dirty="0"/>
              <a:t>Généralisation aux quantiles</a:t>
            </a:r>
          </a:p>
        </p:txBody>
      </p:sp>
      <p:sp>
        <p:nvSpPr>
          <p:cNvPr id="11" name="Rectangle 10">
            <a:extLst>
              <a:ext uri="{FF2B5EF4-FFF2-40B4-BE49-F238E27FC236}">
                <a16:creationId xmlns:a16="http://schemas.microsoft.com/office/drawing/2014/main" id="{0E464EFA-8B07-4DE8-83FD-ACFC84BEF5F0}"/>
              </a:ext>
            </a:extLst>
          </p:cNvPr>
          <p:cNvSpPr/>
          <p:nvPr/>
        </p:nvSpPr>
        <p:spPr>
          <a:xfrm>
            <a:off x="1099930" y="3226402"/>
            <a:ext cx="10018643" cy="1200329"/>
          </a:xfrm>
          <a:prstGeom prst="rect">
            <a:avLst/>
          </a:prstGeom>
        </p:spPr>
        <p:txBody>
          <a:bodyPr wrap="square">
            <a:spAutoFit/>
          </a:bodyPr>
          <a:lstStyle/>
          <a:p>
            <a:r>
              <a:rPr lang="fr-FR" dirty="0"/>
              <a:t>Quantile d'ordre ¼ (1</a:t>
            </a:r>
            <a:r>
              <a:rPr lang="fr-FR" baseline="30000" dirty="0"/>
              <a:t>er</a:t>
            </a:r>
            <a:r>
              <a:rPr lang="fr-FR" dirty="0"/>
              <a:t> quartile) : C’est la valeur Q1 tel que F(Q1) = 0.25. </a:t>
            </a:r>
          </a:p>
          <a:p>
            <a:r>
              <a:rPr lang="fr-FR" dirty="0"/>
              <a:t>Quantile d'ordre ¾ (3</a:t>
            </a:r>
            <a:r>
              <a:rPr lang="fr-FR" baseline="30000" dirty="0"/>
              <a:t>ème</a:t>
            </a:r>
            <a:r>
              <a:rPr lang="fr-FR" dirty="0"/>
              <a:t> quartile) : C’est la valeur Q3 tel que F(Q3) = 0.75 (on a Me = Q2). </a:t>
            </a:r>
          </a:p>
          <a:p>
            <a:endParaRPr lang="fr-FR" dirty="0"/>
          </a:p>
          <a:p>
            <a:r>
              <a:rPr lang="fr-FR" dirty="0"/>
              <a:t>Déciles d'ordre 1/10, 2/10.... : F(D1)=0.1, F(D2)=0.2.</a:t>
            </a:r>
          </a:p>
        </p:txBody>
      </p:sp>
    </p:spTree>
    <p:extLst>
      <p:ext uri="{BB962C8B-B14F-4D97-AF65-F5344CB8AC3E}">
        <p14:creationId xmlns:p14="http://schemas.microsoft.com/office/powerpoint/2010/main" val="2295513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pic>
        <p:nvPicPr>
          <p:cNvPr id="3" name="Image 2">
            <a:extLst>
              <a:ext uri="{FF2B5EF4-FFF2-40B4-BE49-F238E27FC236}">
                <a16:creationId xmlns:a16="http://schemas.microsoft.com/office/drawing/2014/main" id="{EC136D74-8709-46FB-884A-9E48AF8A833F}"/>
              </a:ext>
            </a:extLst>
          </p:cNvPr>
          <p:cNvPicPr>
            <a:picLocks noChangeAspect="1"/>
          </p:cNvPicPr>
          <p:nvPr/>
        </p:nvPicPr>
        <p:blipFill>
          <a:blip r:embed="rId2"/>
          <a:stretch>
            <a:fillRect/>
          </a:stretch>
        </p:blipFill>
        <p:spPr>
          <a:xfrm>
            <a:off x="2524125" y="3310990"/>
            <a:ext cx="6572250" cy="914400"/>
          </a:xfrm>
          <a:prstGeom prst="rect">
            <a:avLst/>
          </a:prstGeom>
        </p:spPr>
      </p:pic>
      <p:sp>
        <p:nvSpPr>
          <p:cNvPr id="4" name="ZoneTexte 3">
            <a:extLst>
              <a:ext uri="{FF2B5EF4-FFF2-40B4-BE49-F238E27FC236}">
                <a16:creationId xmlns:a16="http://schemas.microsoft.com/office/drawing/2014/main" id="{6BCCE959-334D-47F0-9FBF-5E9B32B7A73D}"/>
              </a:ext>
            </a:extLst>
          </p:cNvPr>
          <p:cNvSpPr txBox="1"/>
          <p:nvPr/>
        </p:nvSpPr>
        <p:spPr>
          <a:xfrm>
            <a:off x="314325" y="1690688"/>
            <a:ext cx="11877675" cy="369332"/>
          </a:xfrm>
          <a:prstGeom prst="rect">
            <a:avLst/>
          </a:prstGeom>
          <a:noFill/>
        </p:spPr>
        <p:txBody>
          <a:bodyPr wrap="square" rtlCol="0">
            <a:spAutoFit/>
          </a:bodyPr>
          <a:lstStyle/>
          <a:p>
            <a:r>
              <a:rPr lang="fr-FR" b="1" i="1" dirty="0"/>
              <a:t>Tous les exemples de ce cours seront avec le </a:t>
            </a:r>
            <a:r>
              <a:rPr lang="fr-FR" b="1" i="1" dirty="0" err="1"/>
              <a:t>dataset</a:t>
            </a:r>
            <a:r>
              <a:rPr lang="fr-FR" b="1" i="1" dirty="0"/>
              <a:t> Iris, présent nativement 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97106" y="2372522"/>
            <a:ext cx="4456841" cy="7979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structure du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dataset</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fr-FR" sz="1400" dirty="0" err="1">
                <a:solidFill>
                  <a:schemeClr val="bg1">
                    <a:lumMod val="50000"/>
                  </a:schemeClr>
                </a:solidFill>
                <a:latin typeface="Courier New" panose="02070309020205020404" pitchFamily="49" charset="0"/>
                <a:cs typeface="Courier New" panose="02070309020205020404" pitchFamily="49" charset="0"/>
              </a:rPr>
              <a:t>str</a:t>
            </a:r>
            <a:r>
              <a:rPr lang="fr-FR" sz="1400" dirty="0">
                <a:solidFill>
                  <a:schemeClr val="bg1">
                    <a:lumMod val="50000"/>
                  </a:schemeClr>
                </a:solidFill>
                <a:latin typeface="Courier New" panose="02070309020205020404" pitchFamily="49" charset="0"/>
                <a:cs typeface="Courier New" panose="02070309020205020404" pitchFamily="49" charset="0"/>
              </a:rPr>
              <a:t>(iris)</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p:txBody>
      </p:sp>
      <p:sp>
        <p:nvSpPr>
          <p:cNvPr id="7" name="Rectangle 2">
            <a:extLst>
              <a:ext uri="{FF2B5EF4-FFF2-40B4-BE49-F238E27FC236}">
                <a16:creationId xmlns:a16="http://schemas.microsoft.com/office/drawing/2014/main" id="{06629C47-1987-4C5B-8127-4EDC8EFA8A23}"/>
              </a:ext>
            </a:extLst>
          </p:cNvPr>
          <p:cNvSpPr>
            <a:spLocks noChangeArrowheads="1"/>
          </p:cNvSpPr>
          <p:nvPr/>
        </p:nvSpPr>
        <p:spPr bwMode="auto">
          <a:xfrm>
            <a:off x="1197105" y="4417107"/>
            <a:ext cx="6232395" cy="15004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des quantiles de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&gt; </a:t>
            </a:r>
            <a:r>
              <a:rPr lang="fr-FR" sz="1400" dirty="0">
                <a:solidFill>
                  <a:schemeClr val="bg1">
                    <a:lumMod val="50000"/>
                  </a:schemeClr>
                </a:solidFill>
                <a:latin typeface="Courier New" panose="02070309020205020404" pitchFamily="49" charset="0"/>
                <a:cs typeface="Courier New" panose="02070309020205020404" pitchFamily="49" charset="0"/>
              </a:rPr>
              <a:t>quantile(</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fr-FR" altLang="fr-FR" sz="1600" dirty="0">
                <a:solidFill>
                  <a:schemeClr val="bg1">
                    <a:lumMod val="50000"/>
                  </a:schemeClr>
                </a:solidFill>
                <a:latin typeface="Courier New" panose="02070309020205020404" pitchFamily="49" charset="0"/>
                <a:cs typeface="Courier New" panose="02070309020205020404" pitchFamily="49" charset="0"/>
              </a:rPr>
              <a:t>0% 25% 50% 75% 100% </a:t>
            </a:r>
          </a:p>
          <a:p>
            <a:pPr lvl="0" defTabSz="914400" eaLnBrk="0" fontAlgn="base" hangingPunct="0">
              <a:spcBef>
                <a:spcPct val="0"/>
              </a:spcBef>
              <a:spcAft>
                <a:spcPct val="0"/>
              </a:spcAft>
            </a:pPr>
            <a:r>
              <a:rPr lang="fr-FR" altLang="fr-FR" sz="1600" dirty="0">
                <a:solidFill>
                  <a:schemeClr val="bg1">
                    <a:lumMod val="50000"/>
                  </a:schemeClr>
                </a:solidFill>
                <a:latin typeface="Courier New" panose="02070309020205020404" pitchFamily="49" charset="0"/>
                <a:cs typeface="Courier New" panose="02070309020205020404" pitchFamily="49" charset="0"/>
              </a:rPr>
              <a:t>4.3 5.1 5.8 6.4 7.9 </a:t>
            </a: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402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Mode</a:t>
            </a:r>
          </a:p>
        </p:txBody>
      </p:sp>
      <p:sp>
        <p:nvSpPr>
          <p:cNvPr id="4" name="Rectangle 3">
            <a:extLst>
              <a:ext uri="{FF2B5EF4-FFF2-40B4-BE49-F238E27FC236}">
                <a16:creationId xmlns:a16="http://schemas.microsoft.com/office/drawing/2014/main" id="{09A0657E-A97A-4FF3-B3BB-9A223D205CA3}"/>
              </a:ext>
            </a:extLst>
          </p:cNvPr>
          <p:cNvSpPr/>
          <p:nvPr/>
        </p:nvSpPr>
        <p:spPr>
          <a:xfrm>
            <a:off x="443947" y="3103315"/>
            <a:ext cx="11304105" cy="1200329"/>
          </a:xfrm>
          <a:prstGeom prst="rect">
            <a:avLst/>
          </a:prstGeom>
        </p:spPr>
        <p:txBody>
          <a:bodyPr wrap="square">
            <a:spAutoFit/>
          </a:bodyPr>
          <a:lstStyle/>
          <a:p>
            <a:pPr algn="ctr"/>
            <a:r>
              <a:rPr lang="fr-FR" sz="2400" dirty="0"/>
              <a:t>Le mode est le nombre qui apparaît le plus fréquemment dans votre échantillon. S’il y n’a aucune valeur qui se répète, alors le mode ne peut pas être calculé. A l’inverse si vous avez plusieurs valeurs qui se répètent, on prendre la fréquence la plus grande</a:t>
            </a:r>
            <a:endParaRPr lang="fr-FR" sz="4000" dirty="0"/>
          </a:p>
        </p:txBody>
      </p:sp>
    </p:spTree>
    <p:extLst>
      <p:ext uri="{BB962C8B-B14F-4D97-AF65-F5344CB8AC3E}">
        <p14:creationId xmlns:p14="http://schemas.microsoft.com/office/powerpoint/2010/main" val="91745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2979803" y="1690688"/>
            <a:ext cx="6232394" cy="185820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du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summary</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de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fr-FR" sz="1400" dirty="0" err="1">
                <a:solidFill>
                  <a:schemeClr val="bg1">
                    <a:lumMod val="50000"/>
                  </a:schemeClr>
                </a:solidFill>
                <a:latin typeface="Courier New" panose="02070309020205020404" pitchFamily="49" charset="0"/>
                <a:cs typeface="Courier New" panose="02070309020205020404" pitchFamily="49" charset="0"/>
              </a:rPr>
              <a:t>summary</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lang="fr-FR" altLang="fr-FR" sz="1600" dirty="0">
                <a:solidFill>
                  <a:schemeClr val="bg1">
                    <a:lumMod val="50000"/>
                  </a:schemeClr>
                </a:solidFill>
                <a:latin typeface="Courier New" panose="02070309020205020404" pitchFamily="49" charset="0"/>
                <a:cs typeface="Courier New" panose="02070309020205020404" pitchFamily="49" charset="0"/>
              </a:rPr>
              <a:t>Min. 1st </a:t>
            </a:r>
            <a:r>
              <a:rPr lang="fr-FR" altLang="fr-FR" sz="1600" dirty="0" err="1">
                <a:solidFill>
                  <a:schemeClr val="bg1">
                    <a:lumMod val="50000"/>
                  </a:schemeClr>
                </a:solidFill>
                <a:latin typeface="Courier New" panose="02070309020205020404" pitchFamily="49" charset="0"/>
                <a:cs typeface="Courier New" panose="02070309020205020404" pitchFamily="49" charset="0"/>
              </a:rPr>
              <a:t>Qu</a:t>
            </a:r>
            <a:r>
              <a:rPr lang="fr-FR" altLang="fr-FR" sz="1600" dirty="0">
                <a:solidFill>
                  <a:schemeClr val="bg1">
                    <a:lumMod val="50000"/>
                  </a:schemeClr>
                </a:solidFill>
                <a:latin typeface="Courier New" panose="02070309020205020404" pitchFamily="49" charset="0"/>
                <a:cs typeface="Courier New" panose="02070309020205020404" pitchFamily="49" charset="0"/>
              </a:rPr>
              <a:t>. </a:t>
            </a:r>
            <a:r>
              <a:rPr lang="fr-FR" altLang="fr-FR" sz="1600" dirty="0" err="1">
                <a:solidFill>
                  <a:schemeClr val="bg1">
                    <a:lumMod val="50000"/>
                  </a:schemeClr>
                </a:solidFill>
                <a:latin typeface="Courier New" panose="02070309020205020404" pitchFamily="49" charset="0"/>
                <a:cs typeface="Courier New" panose="02070309020205020404" pitchFamily="49" charset="0"/>
              </a:rPr>
              <a:t>Median</a:t>
            </a:r>
            <a:r>
              <a:rPr lang="fr-FR" altLang="fr-FR" sz="1600" dirty="0">
                <a:solidFill>
                  <a:schemeClr val="bg1">
                    <a:lumMod val="50000"/>
                  </a:schemeClr>
                </a:solidFill>
                <a:latin typeface="Courier New" panose="02070309020205020404" pitchFamily="49" charset="0"/>
                <a:cs typeface="Courier New" panose="02070309020205020404" pitchFamily="49" charset="0"/>
              </a:rPr>
              <a:t> </a:t>
            </a:r>
            <a:r>
              <a:rPr lang="fr-FR" altLang="fr-FR" sz="1600" dirty="0" err="1">
                <a:solidFill>
                  <a:schemeClr val="bg1">
                    <a:lumMod val="50000"/>
                  </a:schemeClr>
                </a:solidFill>
                <a:latin typeface="Courier New" panose="02070309020205020404" pitchFamily="49" charset="0"/>
                <a:cs typeface="Courier New" panose="02070309020205020404" pitchFamily="49" charset="0"/>
              </a:rPr>
              <a:t>Mean</a:t>
            </a:r>
            <a:r>
              <a:rPr lang="fr-FR" altLang="fr-FR" sz="1600" dirty="0">
                <a:solidFill>
                  <a:schemeClr val="bg1">
                    <a:lumMod val="50000"/>
                  </a:schemeClr>
                </a:solidFill>
                <a:latin typeface="Courier New" panose="02070309020205020404" pitchFamily="49" charset="0"/>
                <a:cs typeface="Courier New" panose="02070309020205020404" pitchFamily="49" charset="0"/>
              </a:rPr>
              <a:t> 3rd </a:t>
            </a:r>
            <a:r>
              <a:rPr lang="fr-FR" altLang="fr-FR" sz="1600" dirty="0" err="1">
                <a:solidFill>
                  <a:schemeClr val="bg1">
                    <a:lumMod val="50000"/>
                  </a:schemeClr>
                </a:solidFill>
                <a:latin typeface="Courier New" panose="02070309020205020404" pitchFamily="49" charset="0"/>
                <a:cs typeface="Courier New" panose="02070309020205020404" pitchFamily="49" charset="0"/>
              </a:rPr>
              <a:t>Qu</a:t>
            </a:r>
            <a:r>
              <a:rPr lang="fr-FR" altLang="fr-FR" sz="1600" dirty="0">
                <a:solidFill>
                  <a:schemeClr val="bg1">
                    <a:lumMod val="50000"/>
                  </a:schemeClr>
                </a:solidFill>
                <a:latin typeface="Courier New" panose="02070309020205020404" pitchFamily="49" charset="0"/>
                <a:cs typeface="Courier New" panose="02070309020205020404" pitchFamily="49" charset="0"/>
              </a:rPr>
              <a:t>. Max. </a:t>
            </a:r>
          </a:p>
          <a:p>
            <a:pPr defTabSz="914400" eaLnBrk="0" fontAlgn="base" hangingPunct="0">
              <a:spcBef>
                <a:spcPct val="30000"/>
              </a:spcBef>
              <a:spcAft>
                <a:spcPct val="0"/>
              </a:spcAft>
            </a:pPr>
            <a:r>
              <a:rPr lang="fr-FR" altLang="fr-FR" sz="1600" dirty="0">
                <a:solidFill>
                  <a:schemeClr val="bg1">
                    <a:lumMod val="50000"/>
                  </a:schemeClr>
                </a:solidFill>
                <a:latin typeface="Courier New" panose="02070309020205020404" pitchFamily="49" charset="0"/>
                <a:cs typeface="Courier New" panose="02070309020205020404" pitchFamily="49" charset="0"/>
              </a:rPr>
              <a:t>4.300 5.100 5.800 5.843 6.400 7.900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00C5015-C28A-46A1-A4A7-791FFB00B0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Flèche : bas 8">
            <a:extLst>
              <a:ext uri="{FF2B5EF4-FFF2-40B4-BE49-F238E27FC236}">
                <a16:creationId xmlns:a16="http://schemas.microsoft.com/office/drawing/2014/main" id="{ABC4A538-A38E-49E1-9E8F-AD1B19394984}"/>
              </a:ext>
            </a:extLst>
          </p:cNvPr>
          <p:cNvSpPr/>
          <p:nvPr/>
        </p:nvSpPr>
        <p:spPr>
          <a:xfrm>
            <a:off x="5897216" y="4174434"/>
            <a:ext cx="371061" cy="821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40AFBE69-66C8-4549-8609-D9C2D9E959C5}"/>
              </a:ext>
            </a:extLst>
          </p:cNvPr>
          <p:cNvSpPr txBox="1"/>
          <p:nvPr/>
        </p:nvSpPr>
        <p:spPr>
          <a:xfrm>
            <a:off x="6917635" y="4359965"/>
            <a:ext cx="2875722" cy="371061"/>
          </a:xfrm>
          <a:prstGeom prst="rect">
            <a:avLst/>
          </a:prstGeom>
          <a:noFill/>
        </p:spPr>
        <p:txBody>
          <a:bodyPr wrap="square" rtlCol="0">
            <a:spAutoFit/>
          </a:bodyPr>
          <a:lstStyle/>
          <a:p>
            <a:r>
              <a:rPr lang="fr-FR" dirty="0"/>
              <a:t>Visualisation</a:t>
            </a:r>
          </a:p>
        </p:txBody>
      </p:sp>
      <p:sp>
        <p:nvSpPr>
          <p:cNvPr id="11" name="ZoneTexte 10">
            <a:extLst>
              <a:ext uri="{FF2B5EF4-FFF2-40B4-BE49-F238E27FC236}">
                <a16:creationId xmlns:a16="http://schemas.microsoft.com/office/drawing/2014/main" id="{69C7EC95-5E9F-4FAE-928F-0546F2010BD0}"/>
              </a:ext>
            </a:extLst>
          </p:cNvPr>
          <p:cNvSpPr txBox="1"/>
          <p:nvPr/>
        </p:nvSpPr>
        <p:spPr>
          <a:xfrm>
            <a:off x="1987826" y="5526157"/>
            <a:ext cx="7805531" cy="461665"/>
          </a:xfrm>
          <a:prstGeom prst="rect">
            <a:avLst/>
          </a:prstGeom>
          <a:noFill/>
        </p:spPr>
        <p:txBody>
          <a:bodyPr wrap="square" rtlCol="0">
            <a:spAutoFit/>
          </a:bodyPr>
          <a:lstStyle/>
          <a:p>
            <a:pPr algn="ctr"/>
            <a:r>
              <a:rPr lang="fr-FR" sz="2400" b="1" dirty="0"/>
              <a:t>La boite à moustaches / Le </a:t>
            </a:r>
            <a:r>
              <a:rPr lang="fr-FR" sz="2400" b="1" dirty="0" err="1"/>
              <a:t>boxplot</a:t>
            </a:r>
            <a:endParaRPr lang="fr-FR" sz="2400" b="1" dirty="0"/>
          </a:p>
        </p:txBody>
      </p:sp>
    </p:spTree>
    <p:extLst>
      <p:ext uri="{BB962C8B-B14F-4D97-AF65-F5344CB8AC3E}">
        <p14:creationId xmlns:p14="http://schemas.microsoft.com/office/powerpoint/2010/main" val="214343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fr-FR" sz="2600">
                <a:solidFill>
                  <a:srgbClr val="FFFFFF"/>
                </a:solidFill>
              </a:rPr>
              <a:t>Boxplot – Boite à moustaches</a:t>
            </a: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00C5015-C28A-46A1-A4A7-791FFB00B0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42" name="Picture 2" descr="box-plot avancé">
            <a:extLst>
              <a:ext uri="{FF2B5EF4-FFF2-40B4-BE49-F238E27FC236}">
                <a16:creationId xmlns:a16="http://schemas.microsoft.com/office/drawing/2014/main" id="{EF7B1FF9-F91E-445F-BA8D-C6EACDDE1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914" y="697706"/>
            <a:ext cx="4667600" cy="546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698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11248" y="2046550"/>
            <a:ext cx="6232394" cy="100796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Création d’un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boxplot</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sur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err="1">
                <a:ln>
                  <a:noFill/>
                </a:ln>
                <a:solidFill>
                  <a:schemeClr val="bg1">
                    <a:lumMod val="50000"/>
                  </a:schemeClr>
                </a:solidFill>
                <a:effectLst/>
                <a:latin typeface="Courier New" panose="02070309020205020404" pitchFamily="49" charset="0"/>
                <a:cs typeface="Courier New" panose="02070309020205020404" pitchFamily="49" charset="0"/>
              </a:rPr>
              <a:t>boxplot</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00C5015-C28A-46A1-A4A7-791FFB00B0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C4426232-3FF6-4962-A9E0-0FD9A813F8C8}"/>
              </a:ext>
            </a:extLst>
          </p:cNvPr>
          <p:cNvPicPr>
            <a:picLocks noChangeAspect="1"/>
          </p:cNvPicPr>
          <p:nvPr/>
        </p:nvPicPr>
        <p:blipFill>
          <a:blip r:embed="rId2"/>
          <a:stretch>
            <a:fillRect/>
          </a:stretch>
        </p:blipFill>
        <p:spPr>
          <a:xfrm>
            <a:off x="2981737" y="3171841"/>
            <a:ext cx="4663704" cy="3686159"/>
          </a:xfrm>
          <a:prstGeom prst="rect">
            <a:avLst/>
          </a:prstGeom>
        </p:spPr>
      </p:pic>
      <p:sp>
        <p:nvSpPr>
          <p:cNvPr id="4" name="ZoneTexte 3">
            <a:extLst>
              <a:ext uri="{FF2B5EF4-FFF2-40B4-BE49-F238E27FC236}">
                <a16:creationId xmlns:a16="http://schemas.microsoft.com/office/drawing/2014/main" id="{C1B6E9A8-21D9-40E9-BCE2-FBD6EC4F6D2E}"/>
              </a:ext>
            </a:extLst>
          </p:cNvPr>
          <p:cNvSpPr txBox="1"/>
          <p:nvPr/>
        </p:nvSpPr>
        <p:spPr>
          <a:xfrm>
            <a:off x="8189844" y="4572484"/>
            <a:ext cx="3004930" cy="646331"/>
          </a:xfrm>
          <a:prstGeom prst="rect">
            <a:avLst/>
          </a:prstGeom>
          <a:noFill/>
        </p:spPr>
        <p:txBody>
          <a:bodyPr wrap="square" rtlCol="0">
            <a:spAutoFit/>
          </a:bodyPr>
          <a:lstStyle/>
          <a:p>
            <a:r>
              <a:rPr lang="fr-FR" dirty="0"/>
              <a:t>Quel est la médiane ? Le 1</a:t>
            </a:r>
            <a:r>
              <a:rPr lang="fr-FR" baseline="30000" dirty="0"/>
              <a:t>er</a:t>
            </a:r>
            <a:r>
              <a:rPr lang="fr-FR" dirty="0"/>
              <a:t> et 3</a:t>
            </a:r>
            <a:r>
              <a:rPr lang="fr-FR" baseline="30000" dirty="0"/>
              <a:t>ème</a:t>
            </a:r>
            <a:r>
              <a:rPr lang="fr-FR" dirty="0"/>
              <a:t> quartile ?</a:t>
            </a:r>
          </a:p>
        </p:txBody>
      </p:sp>
    </p:spTree>
    <p:extLst>
      <p:ext uri="{BB962C8B-B14F-4D97-AF65-F5344CB8AC3E}">
        <p14:creationId xmlns:p14="http://schemas.microsoft.com/office/powerpoint/2010/main" val="231600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3 </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err="1">
                <a:solidFill>
                  <a:schemeClr val="bg1">
                    <a:lumMod val="95000"/>
                    <a:lumOff val="5000"/>
                  </a:schemeClr>
                </a:solidFill>
              </a:rPr>
              <a:t>Mesures</a:t>
            </a:r>
            <a:r>
              <a:rPr lang="en-US" sz="5400" dirty="0">
                <a:solidFill>
                  <a:schemeClr val="bg1">
                    <a:lumMod val="95000"/>
                    <a:lumOff val="5000"/>
                  </a:schemeClr>
                </a:solidFill>
              </a:rPr>
              <a:t> de la variation</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60014522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Mesures de la variation</a:t>
            </a:r>
          </a:p>
        </p:txBody>
      </p:sp>
      <p:sp>
        <p:nvSpPr>
          <p:cNvPr id="3" name="Rectangle 2">
            <a:extLst>
              <a:ext uri="{FF2B5EF4-FFF2-40B4-BE49-F238E27FC236}">
                <a16:creationId xmlns:a16="http://schemas.microsoft.com/office/drawing/2014/main" id="{E4D21E48-AF8A-44B7-9E77-822C330CA8A1}"/>
              </a:ext>
            </a:extLst>
          </p:cNvPr>
          <p:cNvSpPr/>
          <p:nvPr/>
        </p:nvSpPr>
        <p:spPr>
          <a:xfrm>
            <a:off x="838200" y="2208937"/>
            <a:ext cx="10863263" cy="3046988"/>
          </a:xfrm>
          <a:prstGeom prst="rect">
            <a:avLst/>
          </a:prstGeom>
        </p:spPr>
        <p:txBody>
          <a:bodyPr wrap="square">
            <a:spAutoFit/>
          </a:bodyPr>
          <a:lstStyle/>
          <a:p>
            <a:pPr algn="just"/>
            <a:r>
              <a:rPr lang="fr-FR" sz="2400" dirty="0">
                <a:solidFill>
                  <a:srgbClr val="24292E"/>
                </a:solidFill>
                <a:latin typeface="-apple-system"/>
              </a:rPr>
              <a:t>Mesurer la (les) variations permet de comprendre quelles sont les caractéristiques d’une observation, quelle est sont étendues, comment est distribué l’échantillon.</a:t>
            </a:r>
          </a:p>
          <a:p>
            <a:pPr algn="just"/>
            <a:r>
              <a:rPr lang="fr-FR" sz="2400" dirty="0">
                <a:solidFill>
                  <a:srgbClr val="24292E"/>
                </a:solidFill>
                <a:latin typeface="-apple-system"/>
              </a:rPr>
              <a:t>On dispose de trois manières usuelles de mesurer le centre de la distribution d’une variable :</a:t>
            </a:r>
          </a:p>
          <a:p>
            <a:endParaRPr lang="fr-FR" sz="2400" dirty="0">
              <a:solidFill>
                <a:srgbClr val="24292E"/>
              </a:solidFill>
              <a:latin typeface="-apple-system"/>
            </a:endParaRPr>
          </a:p>
          <a:p>
            <a:pPr marL="1657350" lvl="3" indent="-285750">
              <a:buFont typeface="Arial" panose="020B0604020202020204" pitchFamily="34" charset="0"/>
              <a:buChar char="•"/>
            </a:pPr>
            <a:r>
              <a:rPr lang="fr-FR" sz="2400" dirty="0">
                <a:solidFill>
                  <a:srgbClr val="24292E"/>
                </a:solidFill>
                <a:latin typeface="-apple-system"/>
              </a:rPr>
              <a:t>Intervalle</a:t>
            </a:r>
          </a:p>
          <a:p>
            <a:pPr marL="1657350" lvl="3" indent="-285750">
              <a:buFont typeface="Arial" panose="020B0604020202020204" pitchFamily="34" charset="0"/>
              <a:buChar char="•"/>
            </a:pPr>
            <a:r>
              <a:rPr lang="fr-FR" sz="2400" dirty="0">
                <a:solidFill>
                  <a:srgbClr val="24292E"/>
                </a:solidFill>
                <a:latin typeface="-apple-system"/>
              </a:rPr>
              <a:t>Variance</a:t>
            </a:r>
          </a:p>
          <a:p>
            <a:pPr marL="1657350" lvl="3" indent="-285750">
              <a:buFont typeface="Arial" panose="020B0604020202020204" pitchFamily="34" charset="0"/>
              <a:buChar char="•"/>
            </a:pPr>
            <a:r>
              <a:rPr lang="fr-FR" sz="2400" dirty="0">
                <a:solidFill>
                  <a:srgbClr val="24292E"/>
                </a:solidFill>
                <a:latin typeface="-apple-system"/>
              </a:rPr>
              <a:t>Ecart Type</a:t>
            </a:r>
            <a:endParaRPr lang="fr-FR" sz="2400" dirty="0"/>
          </a:p>
        </p:txBody>
      </p:sp>
    </p:spTree>
    <p:extLst>
      <p:ext uri="{BB962C8B-B14F-4D97-AF65-F5344CB8AC3E}">
        <p14:creationId xmlns:p14="http://schemas.microsoft.com/office/powerpoint/2010/main" val="118200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F3517F-37F1-446E-8A75-C5A43744AED0}"/>
              </a:ext>
            </a:extLst>
          </p:cNvPr>
          <p:cNvSpPr>
            <a:spLocks noGrp="1"/>
          </p:cNvSpPr>
          <p:nvPr>
            <p:ph type="title"/>
          </p:nvPr>
        </p:nvSpPr>
        <p:spPr>
          <a:xfrm>
            <a:off x="6392598" y="640263"/>
            <a:ext cx="5221266" cy="1344975"/>
          </a:xfrm>
        </p:spPr>
        <p:txBody>
          <a:bodyPr vert="horz" lIns="91440" tIns="45720" rIns="91440" bIns="45720" rtlCol="0" anchor="ctr">
            <a:normAutofit/>
          </a:bodyPr>
          <a:lstStyle/>
          <a:p>
            <a:pPr algn="ctr"/>
            <a:r>
              <a:rPr lang="en-US" sz="4000" kern="1200">
                <a:solidFill>
                  <a:schemeClr val="tx1"/>
                </a:solidFill>
                <a:latin typeface="+mj-lt"/>
                <a:ea typeface="+mj-ea"/>
                <a:cs typeface="+mj-cs"/>
              </a:rPr>
              <a:t>A savoir</a:t>
            </a:r>
          </a:p>
        </p:txBody>
      </p:sp>
      <p:pic>
        <p:nvPicPr>
          <p:cNvPr id="7" name="Graphic 6">
            <a:extLst>
              <a:ext uri="{FF2B5EF4-FFF2-40B4-BE49-F238E27FC236}">
                <a16:creationId xmlns:a16="http://schemas.microsoft.com/office/drawing/2014/main" id="{DA9D2DBD-0494-4902-98A7-3CCD1D565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4632" y="787907"/>
            <a:ext cx="5126736" cy="5126736"/>
          </a:xfrm>
          <a:prstGeom prst="rect">
            <a:avLst/>
          </a:prstGeom>
        </p:spPr>
      </p:pic>
      <p:sp>
        <p:nvSpPr>
          <p:cNvPr id="3" name="ZoneTexte 2">
            <a:extLst>
              <a:ext uri="{FF2B5EF4-FFF2-40B4-BE49-F238E27FC236}">
                <a16:creationId xmlns:a16="http://schemas.microsoft.com/office/drawing/2014/main" id="{CCFB4A8C-F7C0-4B8B-9848-BF98F6D90987}"/>
              </a:ext>
            </a:extLst>
          </p:cNvPr>
          <p:cNvSpPr txBox="1"/>
          <p:nvPr/>
        </p:nvSpPr>
        <p:spPr>
          <a:xfrm>
            <a:off x="6391903" y="2121763"/>
            <a:ext cx="5235490" cy="377301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t>Tout </a:t>
            </a:r>
            <a:r>
              <a:rPr lang="en-US" sz="2000" dirty="0" err="1"/>
              <a:t>est</a:t>
            </a:r>
            <a:r>
              <a:rPr lang="en-US" sz="2000" dirty="0"/>
              <a:t> sur mon GitHub :     </a:t>
            </a:r>
            <a:r>
              <a:rPr lang="en-US" sz="2000" dirty="0">
                <a:hlinkClick r:id="rId4"/>
              </a:rPr>
              <a:t>https://github.com/apatou</a:t>
            </a:r>
            <a:endParaRPr lang="en-US" sz="2000" dirty="0"/>
          </a:p>
          <a:p>
            <a:pPr indent="-228600" defTabSz="914400">
              <a:lnSpc>
                <a:spcPct val="90000"/>
              </a:lnSpc>
              <a:spcAft>
                <a:spcPts val="600"/>
              </a:spcAft>
              <a:buFont typeface="Arial" panose="020B0604020202020204" pitchFamily="34" charset="0"/>
              <a:buChar char="•"/>
            </a:pPr>
            <a:r>
              <a:rPr lang="en-US" sz="2000" dirty="0"/>
              <a:t>	(</a:t>
            </a:r>
            <a:r>
              <a:rPr lang="en-US" sz="2000" dirty="0" err="1"/>
              <a:t>L’essentiel</a:t>
            </a:r>
            <a:r>
              <a:rPr lang="en-US" sz="2000" dirty="0"/>
              <a:t> à </a:t>
            </a:r>
            <a:r>
              <a:rPr lang="en-US" sz="2000" dirty="0" err="1"/>
              <a:t>retenir</a:t>
            </a:r>
            <a:r>
              <a:rPr lang="en-US" sz="2000" dirty="0"/>
              <a:t> du </a:t>
            </a:r>
            <a:r>
              <a:rPr lang="en-US" sz="2000" dirty="0" err="1"/>
              <a:t>cours</a:t>
            </a:r>
            <a:r>
              <a:rPr lang="en-US" sz="2000" dirty="0"/>
              <a:t>, les dataset, </a:t>
            </a:r>
            <a:r>
              <a:rPr lang="en-US" sz="2000" dirty="0" err="1"/>
              <a:t>exercices</a:t>
            </a:r>
            <a:r>
              <a:rPr lang="en-US" sz="2000" dirty="0"/>
              <a:t>, …)</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Merci de </a:t>
            </a:r>
            <a:r>
              <a:rPr lang="en-US" sz="2000" dirty="0" err="1"/>
              <a:t>m’envoyer</a:t>
            </a:r>
            <a:r>
              <a:rPr lang="en-US" sz="2000" dirty="0"/>
              <a:t> à </a:t>
            </a:r>
            <a:r>
              <a:rPr lang="en-US" sz="2000" dirty="0" err="1"/>
              <a:t>chaque</a:t>
            </a:r>
            <a:r>
              <a:rPr lang="en-US" sz="2000" dirty="0"/>
              <a:t> fin de séance </a:t>
            </a:r>
            <a:r>
              <a:rPr lang="en-US" sz="2000" dirty="0" err="1"/>
              <a:t>vos</a:t>
            </a:r>
            <a:r>
              <a:rPr lang="en-US" sz="2000" dirty="0"/>
              <a:t> TPs : </a:t>
            </a:r>
            <a:r>
              <a:rPr lang="en-US" sz="2000" dirty="0">
                <a:hlinkClick r:id="rId5"/>
              </a:rPr>
              <a:t>patou.alison@gmail.com</a:t>
            </a:r>
            <a:endParaRPr lang="en-US" sz="2000"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1 </a:t>
            </a:r>
            <a:r>
              <a:rPr lang="en-US" sz="2000" dirty="0" err="1"/>
              <a:t>examen</a:t>
            </a:r>
            <a:r>
              <a:rPr lang="en-US" sz="2000" dirty="0"/>
              <a:t> à la </a:t>
            </a:r>
            <a:r>
              <a:rPr lang="en-US" sz="2000" dirty="0" err="1"/>
              <a:t>dernière</a:t>
            </a:r>
            <a:r>
              <a:rPr lang="en-US" sz="2000" dirty="0"/>
              <a:t> séance </a:t>
            </a:r>
          </a:p>
        </p:txBody>
      </p:sp>
    </p:spTree>
    <p:extLst>
      <p:ext uri="{BB962C8B-B14F-4D97-AF65-F5344CB8AC3E}">
        <p14:creationId xmlns:p14="http://schemas.microsoft.com/office/powerpoint/2010/main" val="4244996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Intervalle</a:t>
            </a:r>
          </a:p>
        </p:txBody>
      </p:sp>
      <p:sp>
        <p:nvSpPr>
          <p:cNvPr id="4" name="Rectangle 3">
            <a:extLst>
              <a:ext uri="{FF2B5EF4-FFF2-40B4-BE49-F238E27FC236}">
                <a16:creationId xmlns:a16="http://schemas.microsoft.com/office/drawing/2014/main" id="{09A0657E-A97A-4FF3-B3BB-9A223D205CA3}"/>
              </a:ext>
            </a:extLst>
          </p:cNvPr>
          <p:cNvSpPr/>
          <p:nvPr/>
        </p:nvSpPr>
        <p:spPr>
          <a:xfrm>
            <a:off x="543338" y="2058914"/>
            <a:ext cx="11304105" cy="830997"/>
          </a:xfrm>
          <a:prstGeom prst="rect">
            <a:avLst/>
          </a:prstGeom>
        </p:spPr>
        <p:txBody>
          <a:bodyPr wrap="square">
            <a:spAutoFit/>
          </a:bodyPr>
          <a:lstStyle/>
          <a:p>
            <a:pPr algn="ctr"/>
            <a:r>
              <a:rPr lang="fr-FR" sz="2400" dirty="0"/>
              <a:t>La façon la plus simple de mesurer la variation est avec un intervalle qui est la différence entre la plus grande et la plus petite valeur de votre échantillon</a:t>
            </a:r>
            <a:endParaRPr lang="fr-FR" sz="3200" dirty="0"/>
          </a:p>
        </p:txBody>
      </p:sp>
      <p:sp>
        <p:nvSpPr>
          <p:cNvPr id="13" name="ZoneTexte 12">
            <a:extLst>
              <a:ext uri="{FF2B5EF4-FFF2-40B4-BE49-F238E27FC236}">
                <a16:creationId xmlns:a16="http://schemas.microsoft.com/office/drawing/2014/main" id="{B606235D-CED1-4CBD-9653-02DC2C082B3B}"/>
              </a:ext>
            </a:extLst>
          </p:cNvPr>
          <p:cNvSpPr txBox="1"/>
          <p:nvPr/>
        </p:nvSpPr>
        <p:spPr>
          <a:xfrm>
            <a:off x="322837" y="3581099"/>
            <a:ext cx="2557670" cy="369332"/>
          </a:xfrm>
          <a:prstGeom prst="rect">
            <a:avLst/>
          </a:prstGeom>
          <a:noFill/>
        </p:spPr>
        <p:txBody>
          <a:bodyPr wrap="square" rtlCol="0">
            <a:spAutoFit/>
          </a:bodyPr>
          <a:lstStyle/>
          <a:p>
            <a:r>
              <a:rPr lang="fr-FR" b="1" i="1" dirty="0"/>
              <a:t>Exemple</a:t>
            </a:r>
          </a:p>
        </p:txBody>
      </p:sp>
      <p:sp>
        <p:nvSpPr>
          <p:cNvPr id="3" name="ZoneTexte 2">
            <a:extLst>
              <a:ext uri="{FF2B5EF4-FFF2-40B4-BE49-F238E27FC236}">
                <a16:creationId xmlns:a16="http://schemas.microsoft.com/office/drawing/2014/main" id="{B3FDBE13-3660-4530-83B2-58ABEC1B98BD}"/>
              </a:ext>
            </a:extLst>
          </p:cNvPr>
          <p:cNvSpPr txBox="1"/>
          <p:nvPr/>
        </p:nvSpPr>
        <p:spPr>
          <a:xfrm>
            <a:off x="715617" y="4346713"/>
            <a:ext cx="8865705" cy="923330"/>
          </a:xfrm>
          <a:prstGeom prst="rect">
            <a:avLst/>
          </a:prstGeom>
          <a:noFill/>
        </p:spPr>
        <p:txBody>
          <a:bodyPr wrap="square" rtlCol="0">
            <a:spAutoFit/>
          </a:bodyPr>
          <a:lstStyle/>
          <a:p>
            <a:r>
              <a:rPr lang="fr-FR" dirty="0"/>
              <a:t>En 2010 à Paris, la température minimale était de -8°C et la température maximale de 42°C.</a:t>
            </a:r>
          </a:p>
          <a:p>
            <a:r>
              <a:rPr lang="fr-FR" dirty="0"/>
              <a:t>L’intervalle est définit comme suit :</a:t>
            </a:r>
          </a:p>
          <a:p>
            <a:r>
              <a:rPr lang="fr-FR" dirty="0"/>
              <a:t>			[ -8 ; 42] = 42 – (-8) +1 = 51</a:t>
            </a:r>
          </a:p>
        </p:txBody>
      </p:sp>
      <p:sp>
        <p:nvSpPr>
          <p:cNvPr id="14" name="Rectangle 1">
            <a:extLst>
              <a:ext uri="{FF2B5EF4-FFF2-40B4-BE49-F238E27FC236}">
                <a16:creationId xmlns:a16="http://schemas.microsoft.com/office/drawing/2014/main" id="{C929FF5A-2478-4281-8A4D-41195B060CCA}"/>
              </a:ext>
            </a:extLst>
          </p:cNvPr>
          <p:cNvSpPr>
            <a:spLocks noChangeArrowheads="1"/>
          </p:cNvSpPr>
          <p:nvPr/>
        </p:nvSpPr>
        <p:spPr bwMode="auto">
          <a:xfrm>
            <a:off x="1107086" y="6015821"/>
            <a:ext cx="6788718" cy="461665"/>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121"/>
                </a:solidFill>
                <a:effectLst/>
                <a:latin typeface="Source Code Pro" panose="020B0509030403020204" pitchFamily="49" charset="0"/>
              </a:rPr>
              <a:t>Range(x) # permet de récupérer le minimum et le maximum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0507D158-6500-4579-9983-A747BC132D94}"/>
              </a:ext>
            </a:extLst>
          </p:cNvPr>
          <p:cNvSpPr txBox="1"/>
          <p:nvPr/>
        </p:nvSpPr>
        <p:spPr>
          <a:xfrm>
            <a:off x="322837" y="5384712"/>
            <a:ext cx="2319130" cy="461665"/>
          </a:xfrm>
          <a:prstGeom prst="rect">
            <a:avLst/>
          </a:prstGeom>
          <a:noFill/>
        </p:spPr>
        <p:txBody>
          <a:bodyPr wrap="square" rtlCol="0">
            <a:spAutoFit/>
          </a:bodyPr>
          <a:lstStyle/>
          <a:p>
            <a:r>
              <a:rPr lang="fr-FR" sz="2400" b="1" dirty="0"/>
              <a:t>Sous R</a:t>
            </a:r>
          </a:p>
        </p:txBody>
      </p:sp>
    </p:spTree>
    <p:extLst>
      <p:ext uri="{BB962C8B-B14F-4D97-AF65-F5344CB8AC3E}">
        <p14:creationId xmlns:p14="http://schemas.microsoft.com/office/powerpoint/2010/main" val="1412722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Variance</a:t>
            </a:r>
          </a:p>
        </p:txBody>
      </p:sp>
      <p:sp>
        <p:nvSpPr>
          <p:cNvPr id="4" name="Rectangle 3">
            <a:extLst>
              <a:ext uri="{FF2B5EF4-FFF2-40B4-BE49-F238E27FC236}">
                <a16:creationId xmlns:a16="http://schemas.microsoft.com/office/drawing/2014/main" id="{09A0657E-A97A-4FF3-B3BB-9A223D205CA3}"/>
              </a:ext>
            </a:extLst>
          </p:cNvPr>
          <p:cNvSpPr/>
          <p:nvPr/>
        </p:nvSpPr>
        <p:spPr>
          <a:xfrm>
            <a:off x="443947" y="2598003"/>
            <a:ext cx="11304105" cy="830997"/>
          </a:xfrm>
          <a:prstGeom prst="rect">
            <a:avLst/>
          </a:prstGeom>
        </p:spPr>
        <p:txBody>
          <a:bodyPr wrap="square">
            <a:spAutoFit/>
          </a:bodyPr>
          <a:lstStyle/>
          <a:p>
            <a:pPr algn="ctr"/>
            <a:r>
              <a:rPr lang="fr-FR" sz="2400" dirty="0"/>
              <a:t>La variance mesure la moyenne de la somme des écarts à la moyenne au carré, pour chaque observation dans le </a:t>
            </a:r>
            <a:r>
              <a:rPr lang="fr-FR" sz="2400" dirty="0" err="1"/>
              <a:t>dataset</a:t>
            </a:r>
            <a:r>
              <a:rPr lang="fr-FR" sz="2400" dirty="0"/>
              <a:t> et pour une variable donnée. </a:t>
            </a:r>
            <a:endParaRPr lang="fr-FR" sz="4000" dirty="0"/>
          </a:p>
        </p:txBody>
      </p:sp>
      <p:pic>
        <p:nvPicPr>
          <p:cNvPr id="2050" name="Picture 2" descr="Risque et gestion de portefeuille boursier.">
            <a:extLst>
              <a:ext uri="{FF2B5EF4-FFF2-40B4-BE49-F238E27FC236}">
                <a16:creationId xmlns:a16="http://schemas.microsoft.com/office/drawing/2014/main" id="{511F4696-E385-4D0F-AEC4-9098D6177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296" y="3606193"/>
            <a:ext cx="1952625"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5D6083B-C6FC-4006-81F1-ABC0687538B5}"/>
              </a:ext>
            </a:extLst>
          </p:cNvPr>
          <p:cNvSpPr/>
          <p:nvPr/>
        </p:nvSpPr>
        <p:spPr>
          <a:xfrm>
            <a:off x="7797361" y="3825595"/>
            <a:ext cx="2402774" cy="738664"/>
          </a:xfrm>
          <a:prstGeom prst="rect">
            <a:avLst/>
          </a:prstGeom>
        </p:spPr>
        <p:txBody>
          <a:bodyPr wrap="none">
            <a:spAutoFit/>
          </a:bodyPr>
          <a:lstStyle/>
          <a:p>
            <a:r>
              <a:rPr lang="fr-FR" sz="1400" dirty="0"/>
              <a:t>n = effectif total </a:t>
            </a:r>
            <a:br>
              <a:rPr lang="fr-FR" sz="1400" dirty="0"/>
            </a:br>
            <a:r>
              <a:rPr lang="fr-FR" sz="1400" dirty="0"/>
              <a:t>xi = </a:t>
            </a:r>
            <a:r>
              <a:rPr lang="fr-FR" sz="1400" dirty="0" err="1"/>
              <a:t>i-ème</a:t>
            </a:r>
            <a:r>
              <a:rPr lang="fr-FR" sz="1400" dirty="0"/>
              <a:t> valeur de la variable</a:t>
            </a:r>
          </a:p>
          <a:p>
            <a:r>
              <a:rPr lang="fr-FR" sz="1400" strike="sngStrike" dirty="0"/>
              <a:t>X</a:t>
            </a:r>
            <a:r>
              <a:rPr lang="fr-FR" sz="1400" dirty="0"/>
              <a:t> = la moyenne de la variable</a:t>
            </a:r>
          </a:p>
        </p:txBody>
      </p:sp>
      <p:sp>
        <p:nvSpPr>
          <p:cNvPr id="9" name="Rectangle 1">
            <a:extLst>
              <a:ext uri="{FF2B5EF4-FFF2-40B4-BE49-F238E27FC236}">
                <a16:creationId xmlns:a16="http://schemas.microsoft.com/office/drawing/2014/main" id="{A83DE52B-83E3-4E33-802C-02247FB5F170}"/>
              </a:ext>
            </a:extLst>
          </p:cNvPr>
          <p:cNvSpPr>
            <a:spLocks noChangeArrowheads="1"/>
          </p:cNvSpPr>
          <p:nvPr/>
        </p:nvSpPr>
        <p:spPr bwMode="auto">
          <a:xfrm>
            <a:off x="1278098" y="5698001"/>
            <a:ext cx="2962349" cy="492443"/>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121"/>
                </a:solidFill>
                <a:effectLst/>
                <a:latin typeface="Source Code Pro" panose="020B0509030403020204" pitchFamily="49" charset="0"/>
              </a:rPr>
              <a:t>Var(x)                  </a:t>
            </a:r>
            <a:br>
              <a:rPr lang="fr-FR" altLang="fr-FR" sz="3600" dirty="0">
                <a:latin typeface="Arial" panose="020B0604020202020204" pitchFamily="34" charset="0"/>
              </a:rPr>
            </a:br>
            <a:endParaRPr kumimoji="0" lang="fr-FR" altLang="fr-FR" sz="1600" b="0" i="0" u="none" strike="noStrike" cap="none" normalizeH="0" baseline="0" dirty="0">
              <a:ln>
                <a:noFill/>
              </a:ln>
              <a:solidFill>
                <a:srgbClr val="212121"/>
              </a:solidFill>
              <a:effectLst/>
              <a:latin typeface="Source Code Pro" panose="020B0509030403020204" pitchFamily="49" charset="0"/>
            </a:endParaRPr>
          </a:p>
        </p:txBody>
      </p:sp>
      <p:sp>
        <p:nvSpPr>
          <p:cNvPr id="10" name="ZoneTexte 9">
            <a:extLst>
              <a:ext uri="{FF2B5EF4-FFF2-40B4-BE49-F238E27FC236}">
                <a16:creationId xmlns:a16="http://schemas.microsoft.com/office/drawing/2014/main" id="{1A88DC40-10CD-42AD-983D-79C41A3B94B4}"/>
              </a:ext>
            </a:extLst>
          </p:cNvPr>
          <p:cNvSpPr txBox="1"/>
          <p:nvPr/>
        </p:nvSpPr>
        <p:spPr>
          <a:xfrm>
            <a:off x="493849" y="5082281"/>
            <a:ext cx="2319130" cy="461665"/>
          </a:xfrm>
          <a:prstGeom prst="rect">
            <a:avLst/>
          </a:prstGeom>
          <a:noFill/>
        </p:spPr>
        <p:txBody>
          <a:bodyPr wrap="square" rtlCol="0">
            <a:spAutoFit/>
          </a:bodyPr>
          <a:lstStyle/>
          <a:p>
            <a:r>
              <a:rPr lang="fr-FR" sz="2400" b="1" dirty="0"/>
              <a:t>Sous R</a:t>
            </a:r>
          </a:p>
        </p:txBody>
      </p:sp>
    </p:spTree>
    <p:extLst>
      <p:ext uri="{BB962C8B-B14F-4D97-AF65-F5344CB8AC3E}">
        <p14:creationId xmlns:p14="http://schemas.microsoft.com/office/powerpoint/2010/main" val="781516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Ecart-type</a:t>
            </a:r>
          </a:p>
        </p:txBody>
      </p:sp>
      <p:sp>
        <p:nvSpPr>
          <p:cNvPr id="4" name="Rectangle 3">
            <a:extLst>
              <a:ext uri="{FF2B5EF4-FFF2-40B4-BE49-F238E27FC236}">
                <a16:creationId xmlns:a16="http://schemas.microsoft.com/office/drawing/2014/main" id="{09A0657E-A97A-4FF3-B3BB-9A223D205CA3}"/>
              </a:ext>
            </a:extLst>
          </p:cNvPr>
          <p:cNvSpPr/>
          <p:nvPr/>
        </p:nvSpPr>
        <p:spPr>
          <a:xfrm>
            <a:off x="401084" y="2091539"/>
            <a:ext cx="11304105" cy="1200329"/>
          </a:xfrm>
          <a:prstGeom prst="rect">
            <a:avLst/>
          </a:prstGeom>
        </p:spPr>
        <p:txBody>
          <a:bodyPr wrap="square">
            <a:spAutoFit/>
          </a:bodyPr>
          <a:lstStyle/>
          <a:p>
            <a:pPr algn="ctr"/>
            <a:r>
              <a:rPr lang="fr-FR" sz="2400" dirty="0"/>
              <a:t>L’écart-type est la racine carré de la variance. Sa valeur est sur la même échelle que les valeurs prises par la variable. Il nous permet de savoir dans quelle mesure les points dans notre échantillons dévient de la moyenne</a:t>
            </a:r>
            <a:endParaRPr lang="fr-FR" sz="4800" dirty="0"/>
          </a:p>
        </p:txBody>
      </p:sp>
      <p:sp>
        <p:nvSpPr>
          <p:cNvPr id="8" name="Rectangle 7">
            <a:extLst>
              <a:ext uri="{FF2B5EF4-FFF2-40B4-BE49-F238E27FC236}">
                <a16:creationId xmlns:a16="http://schemas.microsoft.com/office/drawing/2014/main" id="{D5D6083B-C6FC-4006-81F1-ABC0687538B5}"/>
              </a:ext>
            </a:extLst>
          </p:cNvPr>
          <p:cNvSpPr/>
          <p:nvPr/>
        </p:nvSpPr>
        <p:spPr>
          <a:xfrm>
            <a:off x="7940236" y="3676645"/>
            <a:ext cx="2402774" cy="738664"/>
          </a:xfrm>
          <a:prstGeom prst="rect">
            <a:avLst/>
          </a:prstGeom>
        </p:spPr>
        <p:txBody>
          <a:bodyPr wrap="none">
            <a:spAutoFit/>
          </a:bodyPr>
          <a:lstStyle/>
          <a:p>
            <a:r>
              <a:rPr lang="fr-FR" sz="1400" dirty="0"/>
              <a:t>n = effectif total </a:t>
            </a:r>
            <a:br>
              <a:rPr lang="fr-FR" sz="1400" dirty="0"/>
            </a:br>
            <a:r>
              <a:rPr lang="fr-FR" sz="1400" dirty="0"/>
              <a:t>xi = </a:t>
            </a:r>
            <a:r>
              <a:rPr lang="fr-FR" sz="1400" dirty="0" err="1"/>
              <a:t>i-ème</a:t>
            </a:r>
            <a:r>
              <a:rPr lang="fr-FR" sz="1400" dirty="0"/>
              <a:t> valeur de la variable</a:t>
            </a:r>
          </a:p>
          <a:p>
            <a:r>
              <a:rPr lang="fr-FR" sz="1400" strike="sngStrike" dirty="0"/>
              <a:t>X</a:t>
            </a:r>
            <a:r>
              <a:rPr lang="fr-FR" sz="1400" dirty="0"/>
              <a:t> = la moyenne de la variable</a:t>
            </a:r>
          </a:p>
        </p:txBody>
      </p:sp>
      <p:pic>
        <p:nvPicPr>
          <p:cNvPr id="3" name="Image 2">
            <a:extLst>
              <a:ext uri="{FF2B5EF4-FFF2-40B4-BE49-F238E27FC236}">
                <a16:creationId xmlns:a16="http://schemas.microsoft.com/office/drawing/2014/main" id="{70A667BD-3B5B-494A-B95F-A6FA8B624023}"/>
              </a:ext>
            </a:extLst>
          </p:cNvPr>
          <p:cNvPicPr>
            <a:picLocks noChangeAspect="1"/>
          </p:cNvPicPr>
          <p:nvPr/>
        </p:nvPicPr>
        <p:blipFill>
          <a:blip r:embed="rId2"/>
          <a:stretch>
            <a:fillRect/>
          </a:stretch>
        </p:blipFill>
        <p:spPr>
          <a:xfrm>
            <a:off x="3890962" y="3579252"/>
            <a:ext cx="3383756" cy="933450"/>
          </a:xfrm>
          <a:prstGeom prst="rect">
            <a:avLst/>
          </a:prstGeom>
        </p:spPr>
      </p:pic>
      <p:sp>
        <p:nvSpPr>
          <p:cNvPr id="5" name="Rectangle 1">
            <a:extLst>
              <a:ext uri="{FF2B5EF4-FFF2-40B4-BE49-F238E27FC236}">
                <a16:creationId xmlns:a16="http://schemas.microsoft.com/office/drawing/2014/main" id="{26C4E892-3146-458F-ADA2-9A8E9F861196}"/>
              </a:ext>
            </a:extLst>
          </p:cNvPr>
          <p:cNvSpPr>
            <a:spLocks noChangeArrowheads="1"/>
          </p:cNvSpPr>
          <p:nvPr/>
        </p:nvSpPr>
        <p:spPr bwMode="auto">
          <a:xfrm>
            <a:off x="1278098" y="5698001"/>
            <a:ext cx="6418424" cy="492443"/>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121"/>
                </a:solidFill>
                <a:effectLst/>
                <a:latin typeface="Source Code Pro" panose="020B0509030403020204" pitchFamily="49" charset="0"/>
              </a:rPr>
              <a:t>sd</a:t>
            </a:r>
            <a:r>
              <a:rPr kumimoji="0" lang="fr-FR" altLang="fr-FR" sz="1600" b="0" i="0" u="none" strike="noStrike" cap="none" normalizeH="0" baseline="0" dirty="0">
                <a:ln>
                  <a:noFill/>
                </a:ln>
                <a:solidFill>
                  <a:srgbClr val="212121"/>
                </a:solidFill>
                <a:effectLst/>
                <a:latin typeface="Source Code Pro" panose="020B0509030403020204" pitchFamily="49" charset="0"/>
              </a:rPr>
              <a:t>(x)</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121"/>
                </a:solidFill>
                <a:effectLst/>
                <a:latin typeface="Source Code Pro" panose="020B0509030403020204" pitchFamily="49" charset="0"/>
              </a:rPr>
              <a:t>sd</a:t>
            </a:r>
            <a:r>
              <a:rPr kumimoji="0" lang="fr-FR" altLang="fr-FR" sz="1600" b="0" i="0" u="none" strike="noStrike" cap="none" normalizeH="0" baseline="0" dirty="0">
                <a:ln>
                  <a:noFill/>
                </a:ln>
                <a:solidFill>
                  <a:srgbClr val="212121"/>
                </a:solidFill>
                <a:effectLst/>
                <a:latin typeface="Source Code Pro" panose="020B0509030403020204" pitchFamily="49" charset="0"/>
              </a:rPr>
              <a:t>(x, na.rm = TRUE) # s'il y a des valeurs vides NA </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3E445C41-E7F2-455C-B32D-79405A8E74C5}"/>
              </a:ext>
            </a:extLst>
          </p:cNvPr>
          <p:cNvSpPr txBox="1"/>
          <p:nvPr/>
        </p:nvSpPr>
        <p:spPr>
          <a:xfrm>
            <a:off x="493849" y="5082281"/>
            <a:ext cx="2319130" cy="461665"/>
          </a:xfrm>
          <a:prstGeom prst="rect">
            <a:avLst/>
          </a:prstGeom>
          <a:noFill/>
        </p:spPr>
        <p:txBody>
          <a:bodyPr wrap="square" rtlCol="0">
            <a:spAutoFit/>
          </a:bodyPr>
          <a:lstStyle/>
          <a:p>
            <a:r>
              <a:rPr lang="fr-FR" sz="2400" b="1" dirty="0"/>
              <a:t>Sous R</a:t>
            </a:r>
          </a:p>
        </p:txBody>
      </p:sp>
    </p:spTree>
    <p:extLst>
      <p:ext uri="{BB962C8B-B14F-4D97-AF65-F5344CB8AC3E}">
        <p14:creationId xmlns:p14="http://schemas.microsoft.com/office/powerpoint/2010/main" val="3069830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34939"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a:xfrm>
            <a:off x="7801156" y="640263"/>
            <a:ext cx="3812708" cy="1344975"/>
          </a:xfrm>
        </p:spPr>
        <p:txBody>
          <a:bodyPr vert="horz" lIns="91440" tIns="45720" rIns="91440" bIns="45720" rtlCol="0" anchor="ctr">
            <a:normAutofit/>
          </a:bodyPr>
          <a:lstStyle/>
          <a:p>
            <a:r>
              <a:rPr lang="en-US" sz="3600" kern="1200">
                <a:solidFill>
                  <a:schemeClr val="tx1"/>
                </a:solidFill>
                <a:latin typeface="+mj-lt"/>
                <a:ea typeface="+mj-ea"/>
                <a:cs typeface="+mj-cs"/>
              </a:rPr>
              <a:t>Ecart-type</a:t>
            </a:r>
          </a:p>
        </p:txBody>
      </p:sp>
      <p:pic>
        <p:nvPicPr>
          <p:cNvPr id="21507" name="Picture 3" descr="https://camo.githubusercontent.com/08c24aa720450458bf33e4413651ed2f9d44dc61/68747470733a2f2f64726976652e676f6f676c652e636f6d2f75633f6578706f72743d766965772669643d3172386c504c6133624a68755338653431426450416c7a52787557546e4d357732">
            <a:extLst>
              <a:ext uri="{FF2B5EF4-FFF2-40B4-BE49-F238E27FC236}">
                <a16:creationId xmlns:a16="http://schemas.microsoft.com/office/drawing/2014/main" id="{65B604F4-D08B-4A81-985B-2DAFC76DFE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834001"/>
            <a:ext cx="6646270" cy="5034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08446D-5F7F-4B1E-A4A0-2BDAB39BA75F}"/>
              </a:ext>
            </a:extLst>
          </p:cNvPr>
          <p:cNvSpPr/>
          <p:nvPr/>
        </p:nvSpPr>
        <p:spPr>
          <a:xfrm>
            <a:off x="7804298" y="2121763"/>
            <a:ext cx="3823094" cy="377301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t>68% des valeurs d’un échantillon sont souvent localisées à un écart-type de la moyenne. </a:t>
            </a:r>
          </a:p>
          <a:p>
            <a:pPr indent="-228600" defTabSz="914400">
              <a:lnSpc>
                <a:spcPct val="90000"/>
              </a:lnSpc>
              <a:spcAft>
                <a:spcPts val="600"/>
              </a:spcAft>
              <a:buFont typeface="Arial" panose="020B0604020202020204" pitchFamily="34" charset="0"/>
              <a:buChar char="•"/>
            </a:pPr>
            <a:r>
              <a:rPr lang="en-US" sz="2000"/>
              <a:t>95% des valeurs sont localisées à deux écart-types de la moyenne</a:t>
            </a:r>
          </a:p>
          <a:p>
            <a:pPr indent="-228600" defTabSz="914400">
              <a:lnSpc>
                <a:spcPct val="90000"/>
              </a:lnSpc>
              <a:spcAft>
                <a:spcPts val="600"/>
              </a:spcAft>
              <a:buFont typeface="Arial" panose="020B0604020202020204" pitchFamily="34" charset="0"/>
              <a:buChar char="•"/>
            </a:pPr>
            <a:r>
              <a:rPr lang="en-US" sz="2000"/>
              <a:t>99,7% des valeurs de votre échantillons se situent à 3 écart-types de la moyenne. </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761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4</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err="1">
                <a:solidFill>
                  <a:schemeClr val="bg1">
                    <a:lumMod val="95000"/>
                    <a:lumOff val="5000"/>
                  </a:schemeClr>
                </a:solidFill>
              </a:rPr>
              <a:t>Corrélations</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3110129832"/>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4" name="Rectangle 3">
            <a:extLst>
              <a:ext uri="{FF2B5EF4-FFF2-40B4-BE49-F238E27FC236}">
                <a16:creationId xmlns:a16="http://schemas.microsoft.com/office/drawing/2014/main" id="{09A0657E-A97A-4FF3-B3BB-9A223D205CA3}"/>
              </a:ext>
            </a:extLst>
          </p:cNvPr>
          <p:cNvSpPr/>
          <p:nvPr/>
        </p:nvSpPr>
        <p:spPr>
          <a:xfrm>
            <a:off x="401084" y="2091539"/>
            <a:ext cx="11304105" cy="830997"/>
          </a:xfrm>
          <a:prstGeom prst="rect">
            <a:avLst/>
          </a:prstGeom>
        </p:spPr>
        <p:txBody>
          <a:bodyPr wrap="square">
            <a:spAutoFit/>
          </a:bodyPr>
          <a:lstStyle/>
          <a:p>
            <a:pPr algn="ctr"/>
            <a:r>
              <a:rPr lang="fr-FR" sz="2400" b="1" dirty="0"/>
              <a:t>La corrélation statistique est une technique statistique qui s'utilise pour voir si deux variables sont liées.</a:t>
            </a:r>
            <a:endParaRPr lang="fr-FR" sz="6000" dirty="0"/>
          </a:p>
        </p:txBody>
      </p:sp>
      <p:sp>
        <p:nvSpPr>
          <p:cNvPr id="7" name="Rectangle 6">
            <a:extLst>
              <a:ext uri="{FF2B5EF4-FFF2-40B4-BE49-F238E27FC236}">
                <a16:creationId xmlns:a16="http://schemas.microsoft.com/office/drawing/2014/main" id="{D58E1498-D54E-4FA1-806E-3A57C135A632}"/>
              </a:ext>
            </a:extLst>
          </p:cNvPr>
          <p:cNvSpPr/>
          <p:nvPr/>
        </p:nvSpPr>
        <p:spPr>
          <a:xfrm>
            <a:off x="401084" y="3697362"/>
            <a:ext cx="4939542" cy="1754326"/>
          </a:xfrm>
          <a:prstGeom prst="rect">
            <a:avLst/>
          </a:prstGeom>
        </p:spPr>
        <p:txBody>
          <a:bodyPr wrap="square">
            <a:spAutoFit/>
          </a:bodyPr>
          <a:lstStyle/>
          <a:p>
            <a:pPr algn="just">
              <a:buFont typeface="Arial" panose="020B0604020202020204" pitchFamily="34" charset="0"/>
              <a:buChar char="•"/>
            </a:pPr>
            <a:r>
              <a:rPr lang="fr-FR" dirty="0">
                <a:solidFill>
                  <a:srgbClr val="002060"/>
                </a:solidFill>
                <a:latin typeface="HelveticaNeue"/>
              </a:rPr>
              <a:t> Quelle est la taille moyenne des garçons belge âgés d'une vingtaine d'années ?</a:t>
            </a:r>
          </a:p>
          <a:p>
            <a:pPr algn="just">
              <a:buFont typeface="Arial" panose="020B0604020202020204" pitchFamily="34" charset="0"/>
              <a:buChar char="•"/>
            </a:pPr>
            <a:r>
              <a:rPr lang="fr-FR" dirty="0">
                <a:solidFill>
                  <a:srgbClr val="002060"/>
                </a:solidFill>
                <a:latin typeface="HelveticaNeue"/>
              </a:rPr>
              <a:t> Quelle est la probabilité pour qu'un médicament soit efficace ?</a:t>
            </a:r>
          </a:p>
          <a:p>
            <a:pPr algn="just">
              <a:buFont typeface="Arial" panose="020B0604020202020204" pitchFamily="34" charset="0"/>
              <a:buChar char="•"/>
            </a:pPr>
            <a:r>
              <a:rPr lang="fr-FR" dirty="0">
                <a:solidFill>
                  <a:srgbClr val="002060"/>
                </a:solidFill>
                <a:latin typeface="HelveticaNeue"/>
              </a:rPr>
              <a:t> Quel pourcentage de voix un parti politique recueillera-t-il aux prochaines élections ?</a:t>
            </a:r>
            <a:endParaRPr lang="fr-FR" b="0" i="0" u="none" strike="noStrike" dirty="0">
              <a:solidFill>
                <a:srgbClr val="002060"/>
              </a:solidFill>
              <a:effectLst/>
              <a:latin typeface="HelveticaNeue"/>
            </a:endParaRPr>
          </a:p>
        </p:txBody>
      </p:sp>
      <p:sp>
        <p:nvSpPr>
          <p:cNvPr id="9" name="Rectangle 8">
            <a:extLst>
              <a:ext uri="{FF2B5EF4-FFF2-40B4-BE49-F238E27FC236}">
                <a16:creationId xmlns:a16="http://schemas.microsoft.com/office/drawing/2014/main" id="{55044053-BAAC-43C7-9424-4B44DD3ECFF0}"/>
              </a:ext>
            </a:extLst>
          </p:cNvPr>
          <p:cNvSpPr/>
          <p:nvPr/>
        </p:nvSpPr>
        <p:spPr>
          <a:xfrm>
            <a:off x="7269230" y="3558862"/>
            <a:ext cx="4435959" cy="2031325"/>
          </a:xfrm>
          <a:prstGeom prst="rect">
            <a:avLst/>
          </a:prstGeom>
        </p:spPr>
        <p:txBody>
          <a:bodyPr wrap="square">
            <a:spAutoFit/>
          </a:bodyPr>
          <a:lstStyle/>
          <a:p>
            <a:pPr algn="just">
              <a:buFont typeface="Arial" panose="020B0604020202020204" pitchFamily="34" charset="0"/>
              <a:buChar char="•"/>
            </a:pPr>
            <a:r>
              <a:rPr lang="fr-FR" dirty="0">
                <a:solidFill>
                  <a:srgbClr val="002060"/>
                </a:solidFill>
                <a:latin typeface="HelveticaNeue"/>
              </a:rPr>
              <a:t> Les individus les plus grands sont-ils les plus lourds ?</a:t>
            </a:r>
          </a:p>
          <a:p>
            <a:pPr algn="just">
              <a:buFont typeface="Arial" panose="020B0604020202020204" pitchFamily="34" charset="0"/>
              <a:buChar char="•"/>
            </a:pPr>
            <a:r>
              <a:rPr lang="fr-FR" dirty="0">
                <a:solidFill>
                  <a:srgbClr val="002060"/>
                </a:solidFill>
                <a:latin typeface="HelveticaNeue"/>
              </a:rPr>
              <a:t> Le revenu d'une famille a-t-il une influence sur les résultats scolaires des enfants ?</a:t>
            </a:r>
          </a:p>
          <a:p>
            <a:pPr algn="just">
              <a:buFont typeface="Arial" panose="020B0604020202020204" pitchFamily="34" charset="0"/>
              <a:buChar char="•"/>
            </a:pPr>
            <a:r>
              <a:rPr lang="fr-FR" dirty="0">
                <a:solidFill>
                  <a:srgbClr val="002060"/>
                </a:solidFill>
                <a:latin typeface="HelveticaNeue"/>
              </a:rPr>
              <a:t> Y-a-t-il une relation entre le tabagisme et les cancers du poumon ?</a:t>
            </a:r>
            <a:endParaRPr lang="fr-FR" b="0" i="0" u="none" strike="noStrike" dirty="0">
              <a:solidFill>
                <a:srgbClr val="002060"/>
              </a:solidFill>
              <a:effectLst/>
              <a:latin typeface="HelveticaNeue"/>
            </a:endParaRPr>
          </a:p>
        </p:txBody>
      </p:sp>
      <p:sp>
        <p:nvSpPr>
          <p:cNvPr id="10" name="ZoneTexte 9">
            <a:extLst>
              <a:ext uri="{FF2B5EF4-FFF2-40B4-BE49-F238E27FC236}">
                <a16:creationId xmlns:a16="http://schemas.microsoft.com/office/drawing/2014/main" id="{D3985DA0-2E2E-4932-9091-EBE9E83EF269}"/>
              </a:ext>
            </a:extLst>
          </p:cNvPr>
          <p:cNvSpPr txBox="1"/>
          <p:nvPr/>
        </p:nvSpPr>
        <p:spPr>
          <a:xfrm>
            <a:off x="1227585" y="5903348"/>
            <a:ext cx="3286539" cy="646331"/>
          </a:xfrm>
          <a:prstGeom prst="rect">
            <a:avLst/>
          </a:prstGeom>
          <a:noFill/>
        </p:spPr>
        <p:txBody>
          <a:bodyPr wrap="square" rtlCol="0">
            <a:spAutoFit/>
          </a:bodyPr>
          <a:lstStyle/>
          <a:p>
            <a:pPr algn="ctr"/>
            <a:r>
              <a:rPr lang="fr-FR" b="1" i="1">
                <a:solidFill>
                  <a:srgbClr val="7030A0"/>
                </a:solidFill>
              </a:rPr>
              <a:t>Comportement statistique d’une seule variable</a:t>
            </a:r>
            <a:endParaRPr lang="fr-FR" b="1" i="1" dirty="0">
              <a:solidFill>
                <a:srgbClr val="7030A0"/>
              </a:solidFill>
            </a:endParaRPr>
          </a:p>
        </p:txBody>
      </p:sp>
      <p:sp>
        <p:nvSpPr>
          <p:cNvPr id="11" name="Rectangle 10">
            <a:extLst>
              <a:ext uri="{FF2B5EF4-FFF2-40B4-BE49-F238E27FC236}">
                <a16:creationId xmlns:a16="http://schemas.microsoft.com/office/drawing/2014/main" id="{B714CF4A-39E5-4379-985F-72C7D9106592}"/>
              </a:ext>
            </a:extLst>
          </p:cNvPr>
          <p:cNvSpPr/>
          <p:nvPr/>
        </p:nvSpPr>
        <p:spPr>
          <a:xfrm>
            <a:off x="7843939" y="5811014"/>
            <a:ext cx="3286539" cy="830997"/>
          </a:xfrm>
          <a:prstGeom prst="rect">
            <a:avLst/>
          </a:prstGeom>
        </p:spPr>
        <p:txBody>
          <a:bodyPr wrap="square">
            <a:spAutoFit/>
          </a:bodyPr>
          <a:lstStyle/>
          <a:p>
            <a:pPr algn="ctr"/>
            <a:r>
              <a:rPr lang="fr-FR" sz="1600" b="1" i="1" dirty="0">
                <a:solidFill>
                  <a:srgbClr val="7030A0"/>
                </a:solidFill>
                <a:latin typeface="HelveticaNeue"/>
              </a:rPr>
              <a:t>Comportement d'une variable est influencé par la valeur d'une autre variable</a:t>
            </a:r>
            <a:endParaRPr lang="fr-FR" sz="1600" b="1" i="1" dirty="0">
              <a:solidFill>
                <a:srgbClr val="7030A0"/>
              </a:solidFill>
            </a:endParaRPr>
          </a:p>
        </p:txBody>
      </p:sp>
    </p:spTree>
    <p:extLst>
      <p:ext uri="{BB962C8B-B14F-4D97-AF65-F5344CB8AC3E}">
        <p14:creationId xmlns:p14="http://schemas.microsoft.com/office/powerpoint/2010/main" val="1097533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3" name="Rectangle 2">
            <a:extLst>
              <a:ext uri="{FF2B5EF4-FFF2-40B4-BE49-F238E27FC236}">
                <a16:creationId xmlns:a16="http://schemas.microsoft.com/office/drawing/2014/main" id="{2F643C4F-F03A-433A-9E58-7C35DF461F18}"/>
              </a:ext>
            </a:extLst>
          </p:cNvPr>
          <p:cNvSpPr/>
          <p:nvPr/>
        </p:nvSpPr>
        <p:spPr>
          <a:xfrm>
            <a:off x="490331" y="1952896"/>
            <a:ext cx="8004313" cy="830997"/>
          </a:xfrm>
          <a:prstGeom prst="rect">
            <a:avLst/>
          </a:prstGeom>
        </p:spPr>
        <p:txBody>
          <a:bodyPr wrap="square">
            <a:spAutoFit/>
          </a:bodyPr>
          <a:lstStyle/>
          <a:p>
            <a:pPr fontAlgn="base"/>
            <a:r>
              <a:rPr lang="fr-FR" sz="2400" dirty="0"/>
              <a:t>La corrélation est utilisée pour voir deux choses : </a:t>
            </a:r>
          </a:p>
          <a:p>
            <a:pPr lvl="1" fontAlgn="base"/>
            <a:r>
              <a:rPr lang="fr-FR" sz="2400" b="1" i="1" dirty="0"/>
              <a:t>1. si la relation est positive ou négative</a:t>
            </a:r>
          </a:p>
        </p:txBody>
      </p:sp>
      <p:pic>
        <p:nvPicPr>
          <p:cNvPr id="5" name="Image 4">
            <a:extLst>
              <a:ext uri="{FF2B5EF4-FFF2-40B4-BE49-F238E27FC236}">
                <a16:creationId xmlns:a16="http://schemas.microsoft.com/office/drawing/2014/main" id="{6D8FEBE8-2752-4653-91F6-764445144659}"/>
              </a:ext>
            </a:extLst>
          </p:cNvPr>
          <p:cNvPicPr>
            <a:picLocks noChangeAspect="1"/>
          </p:cNvPicPr>
          <p:nvPr/>
        </p:nvPicPr>
        <p:blipFill>
          <a:blip r:embed="rId2"/>
          <a:stretch>
            <a:fillRect/>
          </a:stretch>
        </p:blipFill>
        <p:spPr>
          <a:xfrm>
            <a:off x="490331" y="3918088"/>
            <a:ext cx="3886200" cy="2228850"/>
          </a:xfrm>
          <a:prstGeom prst="rect">
            <a:avLst/>
          </a:prstGeom>
        </p:spPr>
      </p:pic>
      <p:cxnSp>
        <p:nvCxnSpPr>
          <p:cNvPr id="8" name="Connecteur droit 7">
            <a:extLst>
              <a:ext uri="{FF2B5EF4-FFF2-40B4-BE49-F238E27FC236}">
                <a16:creationId xmlns:a16="http://schemas.microsoft.com/office/drawing/2014/main" id="{A3D8780D-DEB7-4F98-BA20-3DCA38D8FA77}"/>
              </a:ext>
            </a:extLst>
          </p:cNvPr>
          <p:cNvCxnSpPr/>
          <p:nvPr/>
        </p:nvCxnSpPr>
        <p:spPr>
          <a:xfrm flipV="1">
            <a:off x="1211849" y="4343537"/>
            <a:ext cx="2443163" cy="1343025"/>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descr="http://www.astro.ulg.ac.be/cours/magain/STAT/Stat_Main_Fr/images/chap7i7.gif">
            <a:extLst>
              <a:ext uri="{FF2B5EF4-FFF2-40B4-BE49-F238E27FC236}">
                <a16:creationId xmlns:a16="http://schemas.microsoft.com/office/drawing/2014/main" id="{C143014F-4B63-4A11-B4E4-4517D8C16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532" y="3967300"/>
            <a:ext cx="3619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3EE78F66-FD18-4C80-80A1-FEDB19537A75}"/>
              </a:ext>
            </a:extLst>
          </p:cNvPr>
          <p:cNvSpPr txBox="1"/>
          <p:nvPr/>
        </p:nvSpPr>
        <p:spPr>
          <a:xfrm>
            <a:off x="289892" y="6146938"/>
            <a:ext cx="3886200" cy="369332"/>
          </a:xfrm>
          <a:prstGeom prst="rect">
            <a:avLst/>
          </a:prstGeom>
          <a:noFill/>
        </p:spPr>
        <p:txBody>
          <a:bodyPr wrap="square" rtlCol="0">
            <a:spAutoFit/>
          </a:bodyPr>
          <a:lstStyle/>
          <a:p>
            <a:pPr algn="ctr"/>
            <a:r>
              <a:rPr lang="fr-FR" dirty="0"/>
              <a:t>Corrélation positive</a:t>
            </a:r>
          </a:p>
        </p:txBody>
      </p:sp>
      <p:sp>
        <p:nvSpPr>
          <p:cNvPr id="13" name="ZoneTexte 12">
            <a:extLst>
              <a:ext uri="{FF2B5EF4-FFF2-40B4-BE49-F238E27FC236}">
                <a16:creationId xmlns:a16="http://schemas.microsoft.com/office/drawing/2014/main" id="{B54BD274-A463-4071-A3D9-D0DB9A1021E3}"/>
              </a:ext>
            </a:extLst>
          </p:cNvPr>
          <p:cNvSpPr txBox="1"/>
          <p:nvPr/>
        </p:nvSpPr>
        <p:spPr>
          <a:xfrm>
            <a:off x="4911588" y="6112011"/>
            <a:ext cx="3424444" cy="369332"/>
          </a:xfrm>
          <a:prstGeom prst="rect">
            <a:avLst/>
          </a:prstGeom>
          <a:noFill/>
        </p:spPr>
        <p:txBody>
          <a:bodyPr wrap="square" rtlCol="0">
            <a:spAutoFit/>
          </a:bodyPr>
          <a:lstStyle/>
          <a:p>
            <a:pPr algn="ctr"/>
            <a:r>
              <a:rPr lang="fr-FR" dirty="0"/>
              <a:t>Corrélation négative</a:t>
            </a:r>
          </a:p>
        </p:txBody>
      </p:sp>
      <p:pic>
        <p:nvPicPr>
          <p:cNvPr id="14" name="Image 13">
            <a:extLst>
              <a:ext uri="{FF2B5EF4-FFF2-40B4-BE49-F238E27FC236}">
                <a16:creationId xmlns:a16="http://schemas.microsoft.com/office/drawing/2014/main" id="{BD2EB250-6C28-47A3-95E1-6E13E8AB079E}"/>
              </a:ext>
            </a:extLst>
          </p:cNvPr>
          <p:cNvPicPr>
            <a:picLocks noChangeAspect="1"/>
          </p:cNvPicPr>
          <p:nvPr/>
        </p:nvPicPr>
        <p:blipFill>
          <a:blip r:embed="rId4"/>
          <a:stretch>
            <a:fillRect/>
          </a:stretch>
        </p:blipFill>
        <p:spPr>
          <a:xfrm>
            <a:off x="9063246" y="2545340"/>
            <a:ext cx="2103580" cy="1767320"/>
          </a:xfrm>
          <a:prstGeom prst="rect">
            <a:avLst/>
          </a:prstGeom>
        </p:spPr>
      </p:pic>
      <p:pic>
        <p:nvPicPr>
          <p:cNvPr id="15" name="Image 14">
            <a:extLst>
              <a:ext uri="{FF2B5EF4-FFF2-40B4-BE49-F238E27FC236}">
                <a16:creationId xmlns:a16="http://schemas.microsoft.com/office/drawing/2014/main" id="{F29C54BA-1F55-4114-8E92-1852A65DA22F}"/>
              </a:ext>
            </a:extLst>
          </p:cNvPr>
          <p:cNvPicPr>
            <a:picLocks noChangeAspect="1"/>
          </p:cNvPicPr>
          <p:nvPr/>
        </p:nvPicPr>
        <p:blipFill>
          <a:blip r:embed="rId5"/>
          <a:stretch>
            <a:fillRect/>
          </a:stretch>
        </p:blipFill>
        <p:spPr>
          <a:xfrm>
            <a:off x="9071529" y="4343537"/>
            <a:ext cx="2180338" cy="1719263"/>
          </a:xfrm>
          <a:prstGeom prst="rect">
            <a:avLst/>
          </a:prstGeom>
        </p:spPr>
      </p:pic>
      <p:sp>
        <p:nvSpPr>
          <p:cNvPr id="16" name="ZoneTexte 15">
            <a:extLst>
              <a:ext uri="{FF2B5EF4-FFF2-40B4-BE49-F238E27FC236}">
                <a16:creationId xmlns:a16="http://schemas.microsoft.com/office/drawing/2014/main" id="{CC0012CF-ED17-4E1A-B7E7-06DF1FFAD698}"/>
              </a:ext>
            </a:extLst>
          </p:cNvPr>
          <p:cNvSpPr txBox="1"/>
          <p:nvPr/>
        </p:nvSpPr>
        <p:spPr>
          <a:xfrm>
            <a:off x="9063245" y="6093677"/>
            <a:ext cx="2638217" cy="369332"/>
          </a:xfrm>
          <a:prstGeom prst="rect">
            <a:avLst/>
          </a:prstGeom>
          <a:noFill/>
        </p:spPr>
        <p:txBody>
          <a:bodyPr wrap="square" rtlCol="0">
            <a:spAutoFit/>
          </a:bodyPr>
          <a:lstStyle/>
          <a:p>
            <a:r>
              <a:rPr lang="fr-FR" dirty="0"/>
              <a:t>Absence de corrélation</a:t>
            </a:r>
          </a:p>
        </p:txBody>
      </p:sp>
    </p:spTree>
    <p:extLst>
      <p:ext uri="{BB962C8B-B14F-4D97-AF65-F5344CB8AC3E}">
        <p14:creationId xmlns:p14="http://schemas.microsoft.com/office/powerpoint/2010/main" val="3428402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3" name="Rectangle 2">
            <a:extLst>
              <a:ext uri="{FF2B5EF4-FFF2-40B4-BE49-F238E27FC236}">
                <a16:creationId xmlns:a16="http://schemas.microsoft.com/office/drawing/2014/main" id="{2F643C4F-F03A-433A-9E58-7C35DF461F18}"/>
              </a:ext>
            </a:extLst>
          </p:cNvPr>
          <p:cNvSpPr/>
          <p:nvPr/>
        </p:nvSpPr>
        <p:spPr>
          <a:xfrm>
            <a:off x="490331" y="1952896"/>
            <a:ext cx="8004313" cy="830997"/>
          </a:xfrm>
          <a:prstGeom prst="rect">
            <a:avLst/>
          </a:prstGeom>
        </p:spPr>
        <p:txBody>
          <a:bodyPr wrap="square">
            <a:spAutoFit/>
          </a:bodyPr>
          <a:lstStyle/>
          <a:p>
            <a:pPr fontAlgn="base"/>
            <a:r>
              <a:rPr lang="fr-FR" sz="2400" dirty="0"/>
              <a:t>La corrélation est utilisée pour voir deux choses : </a:t>
            </a:r>
          </a:p>
          <a:p>
            <a:pPr lvl="1" fontAlgn="base"/>
            <a:r>
              <a:rPr lang="fr-FR" sz="2400" b="1" i="1" dirty="0"/>
              <a:t>2. la force de la relation.</a:t>
            </a:r>
          </a:p>
        </p:txBody>
      </p:sp>
      <p:pic>
        <p:nvPicPr>
          <p:cNvPr id="14338" name="Picture 2" descr="http://www.astro.ulg.ac.be/cours/magain/STAT/Stat_Main_Fr/images/chap7i13.gif">
            <a:extLst>
              <a:ext uri="{FF2B5EF4-FFF2-40B4-BE49-F238E27FC236}">
                <a16:creationId xmlns:a16="http://schemas.microsoft.com/office/drawing/2014/main" id="{DA9B2780-F1A1-4EDF-8E00-5E77796A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851" y="3594676"/>
            <a:ext cx="3828636" cy="26942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www.astro.ulg.ac.be/cours/magain/STAT/Stat_Main_Fr/images/chap7i14.gif">
            <a:extLst>
              <a:ext uri="{FF2B5EF4-FFF2-40B4-BE49-F238E27FC236}">
                <a16:creationId xmlns:a16="http://schemas.microsoft.com/office/drawing/2014/main" id="{ED3E72BB-41EE-47F8-927C-B46095294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963" y="3594676"/>
            <a:ext cx="3706816" cy="26085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1CB42DE-E799-44C0-BADE-44E4B4247AF8}"/>
              </a:ext>
            </a:extLst>
          </p:cNvPr>
          <p:cNvSpPr txBox="1"/>
          <p:nvPr/>
        </p:nvSpPr>
        <p:spPr>
          <a:xfrm>
            <a:off x="1471612" y="6308209"/>
            <a:ext cx="3571875" cy="369332"/>
          </a:xfrm>
          <a:prstGeom prst="rect">
            <a:avLst/>
          </a:prstGeom>
          <a:noFill/>
        </p:spPr>
        <p:txBody>
          <a:bodyPr wrap="square" rtlCol="0">
            <a:spAutoFit/>
          </a:bodyPr>
          <a:lstStyle/>
          <a:p>
            <a:pPr algn="ctr"/>
            <a:r>
              <a:rPr lang="fr-FR" dirty="0"/>
              <a:t>Corrélation forte</a:t>
            </a:r>
          </a:p>
        </p:txBody>
      </p:sp>
      <p:sp>
        <p:nvSpPr>
          <p:cNvPr id="6" name="ZoneTexte 5">
            <a:extLst>
              <a:ext uri="{FF2B5EF4-FFF2-40B4-BE49-F238E27FC236}">
                <a16:creationId xmlns:a16="http://schemas.microsoft.com/office/drawing/2014/main" id="{822F6828-2335-40AE-8487-F0A72E8C8D54}"/>
              </a:ext>
            </a:extLst>
          </p:cNvPr>
          <p:cNvSpPr txBox="1"/>
          <p:nvPr/>
        </p:nvSpPr>
        <p:spPr>
          <a:xfrm>
            <a:off x="7148515" y="6308209"/>
            <a:ext cx="3211310" cy="369332"/>
          </a:xfrm>
          <a:prstGeom prst="rect">
            <a:avLst/>
          </a:prstGeom>
          <a:noFill/>
        </p:spPr>
        <p:txBody>
          <a:bodyPr wrap="square" rtlCol="0">
            <a:spAutoFit/>
          </a:bodyPr>
          <a:lstStyle/>
          <a:p>
            <a:pPr algn="ctr"/>
            <a:r>
              <a:rPr lang="fr-FR" dirty="0"/>
              <a:t>Corrélation faible</a:t>
            </a:r>
          </a:p>
        </p:txBody>
      </p:sp>
    </p:spTree>
    <p:extLst>
      <p:ext uri="{BB962C8B-B14F-4D97-AF65-F5344CB8AC3E}">
        <p14:creationId xmlns:p14="http://schemas.microsoft.com/office/powerpoint/2010/main" val="1277909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3" name="Rectangle 2">
            <a:extLst>
              <a:ext uri="{FF2B5EF4-FFF2-40B4-BE49-F238E27FC236}">
                <a16:creationId xmlns:a16="http://schemas.microsoft.com/office/drawing/2014/main" id="{2F643C4F-F03A-433A-9E58-7C35DF461F18}"/>
              </a:ext>
            </a:extLst>
          </p:cNvPr>
          <p:cNvSpPr/>
          <p:nvPr/>
        </p:nvSpPr>
        <p:spPr>
          <a:xfrm>
            <a:off x="490331" y="1952896"/>
            <a:ext cx="8004313" cy="830997"/>
          </a:xfrm>
          <a:prstGeom prst="rect">
            <a:avLst/>
          </a:prstGeom>
        </p:spPr>
        <p:txBody>
          <a:bodyPr wrap="square">
            <a:spAutoFit/>
          </a:bodyPr>
          <a:lstStyle/>
          <a:p>
            <a:pPr fontAlgn="base"/>
            <a:r>
              <a:rPr lang="fr-FR" sz="2400" dirty="0"/>
              <a:t>La corrélation est utilisée pour voir deux choses : </a:t>
            </a:r>
          </a:p>
          <a:p>
            <a:pPr lvl="1" fontAlgn="base"/>
            <a:r>
              <a:rPr lang="fr-FR" sz="2400" b="1" i="1" dirty="0"/>
              <a:t>2. la force de la relation.</a:t>
            </a:r>
          </a:p>
        </p:txBody>
      </p:sp>
      <p:graphicFrame>
        <p:nvGraphicFramePr>
          <p:cNvPr id="5" name="Tableau 4">
            <a:extLst>
              <a:ext uri="{FF2B5EF4-FFF2-40B4-BE49-F238E27FC236}">
                <a16:creationId xmlns:a16="http://schemas.microsoft.com/office/drawing/2014/main" id="{A124A58B-FCF0-49BE-8349-D547AD527465}"/>
              </a:ext>
            </a:extLst>
          </p:cNvPr>
          <p:cNvGraphicFramePr>
            <a:graphicFrameLocks noGrp="1"/>
          </p:cNvGraphicFramePr>
          <p:nvPr>
            <p:extLst>
              <p:ext uri="{D42A27DB-BD31-4B8C-83A1-F6EECF244321}">
                <p14:modId xmlns:p14="http://schemas.microsoft.com/office/powerpoint/2010/main" val="884656828"/>
              </p:ext>
            </p:extLst>
          </p:nvPr>
        </p:nvGraphicFramePr>
        <p:xfrm>
          <a:off x="2750343" y="3203236"/>
          <a:ext cx="6691314" cy="1818480"/>
        </p:xfrm>
        <a:graphic>
          <a:graphicData uri="http://schemas.openxmlformats.org/drawingml/2006/table">
            <a:tbl>
              <a:tblPr/>
              <a:tblGrid>
                <a:gridCol w="3345657">
                  <a:extLst>
                    <a:ext uri="{9D8B030D-6E8A-4147-A177-3AD203B41FA5}">
                      <a16:colId xmlns:a16="http://schemas.microsoft.com/office/drawing/2014/main" val="1409302319"/>
                    </a:ext>
                  </a:extLst>
                </a:gridCol>
                <a:gridCol w="3345657">
                  <a:extLst>
                    <a:ext uri="{9D8B030D-6E8A-4147-A177-3AD203B41FA5}">
                      <a16:colId xmlns:a16="http://schemas.microsoft.com/office/drawing/2014/main" val="2942206407"/>
                    </a:ext>
                  </a:extLst>
                </a:gridCol>
              </a:tblGrid>
              <a:tr h="363696">
                <a:tc>
                  <a:txBody>
                    <a:bodyPr/>
                    <a:lstStyle/>
                    <a:p>
                      <a:pPr algn="ctr" fontAlgn="base"/>
                      <a:r>
                        <a:rPr lang="fr-FR" b="1">
                          <a:solidFill>
                            <a:srgbClr val="003133"/>
                          </a:solidFill>
                          <a:effectLst/>
                        </a:rPr>
                        <a:t>Valeur de r</a:t>
                      </a:r>
                    </a:p>
                  </a:txBody>
                  <a:tcPr marL="38100" marR="38100" marT="38100" marB="38100" anchor="ctr">
                    <a:lnL>
                      <a:noFill/>
                    </a:lnL>
                    <a:lnR>
                      <a:noFill/>
                    </a:lnR>
                    <a:lnT>
                      <a:noFill/>
                    </a:lnT>
                    <a:lnB>
                      <a:noFill/>
                    </a:lnB>
                  </a:tcPr>
                </a:tc>
                <a:tc>
                  <a:txBody>
                    <a:bodyPr/>
                    <a:lstStyle/>
                    <a:p>
                      <a:pPr algn="ctr" fontAlgn="base"/>
                      <a:r>
                        <a:rPr lang="fr-FR" b="1">
                          <a:solidFill>
                            <a:srgbClr val="003133"/>
                          </a:solidFill>
                          <a:effectLst/>
                        </a:rPr>
                        <a:t>Force de la relation</a:t>
                      </a:r>
                    </a:p>
                  </a:txBody>
                  <a:tcPr marL="38100" marR="38100" marT="38100" marB="38100" anchor="ctr">
                    <a:lnL>
                      <a:noFill/>
                    </a:lnL>
                    <a:lnR>
                      <a:noFill/>
                    </a:lnR>
                    <a:lnT>
                      <a:noFill/>
                    </a:lnT>
                    <a:lnB>
                      <a:noFill/>
                    </a:lnB>
                  </a:tcPr>
                </a:tc>
                <a:extLst>
                  <a:ext uri="{0D108BD9-81ED-4DB2-BD59-A6C34878D82A}">
                    <a16:rowId xmlns:a16="http://schemas.microsoft.com/office/drawing/2014/main" val="3513304097"/>
                  </a:ext>
                </a:extLst>
              </a:tr>
              <a:tr h="363696">
                <a:tc>
                  <a:txBody>
                    <a:bodyPr/>
                    <a:lstStyle/>
                    <a:p>
                      <a:pPr algn="ctr" fontAlgn="base"/>
                      <a:r>
                        <a:rPr lang="fr-FR">
                          <a:effectLst/>
                        </a:rPr>
                        <a:t>-1,0 À -0,5 ou 1,0 à 0,5</a:t>
                      </a:r>
                    </a:p>
                  </a:txBody>
                  <a:tcPr marL="38100" marR="38100" marT="38100" marB="38100" anchor="ctr">
                    <a:lnL>
                      <a:noFill/>
                    </a:lnL>
                    <a:lnR>
                      <a:noFill/>
                    </a:lnR>
                    <a:lnT>
                      <a:noFill/>
                    </a:lnT>
                    <a:lnB>
                      <a:noFill/>
                    </a:lnB>
                  </a:tcPr>
                </a:tc>
                <a:tc>
                  <a:txBody>
                    <a:bodyPr/>
                    <a:lstStyle/>
                    <a:p>
                      <a:pPr algn="ctr" fontAlgn="base"/>
                      <a:r>
                        <a:rPr lang="fr-FR">
                          <a:effectLst/>
                        </a:rPr>
                        <a:t>Fort</a:t>
                      </a:r>
                    </a:p>
                  </a:txBody>
                  <a:tcPr marL="38100" marR="38100" marT="38100" marB="38100" anchor="ctr">
                    <a:lnL>
                      <a:noFill/>
                    </a:lnL>
                    <a:lnR>
                      <a:noFill/>
                    </a:lnR>
                    <a:lnT>
                      <a:noFill/>
                    </a:lnT>
                    <a:lnB>
                      <a:noFill/>
                    </a:lnB>
                  </a:tcPr>
                </a:tc>
                <a:extLst>
                  <a:ext uri="{0D108BD9-81ED-4DB2-BD59-A6C34878D82A}">
                    <a16:rowId xmlns:a16="http://schemas.microsoft.com/office/drawing/2014/main" val="367477110"/>
                  </a:ext>
                </a:extLst>
              </a:tr>
              <a:tr h="363696">
                <a:tc>
                  <a:txBody>
                    <a:bodyPr/>
                    <a:lstStyle/>
                    <a:p>
                      <a:pPr algn="ctr" fontAlgn="base"/>
                      <a:r>
                        <a:rPr lang="fr-FR">
                          <a:effectLst/>
                        </a:rPr>
                        <a:t>-0,5 À -0,3 ou 0,3 à 0,5</a:t>
                      </a:r>
                    </a:p>
                  </a:txBody>
                  <a:tcPr marL="38100" marR="38100" marT="38100" marB="38100" anchor="ctr">
                    <a:lnL>
                      <a:noFill/>
                    </a:lnL>
                    <a:lnR>
                      <a:noFill/>
                    </a:lnR>
                    <a:lnT>
                      <a:noFill/>
                    </a:lnT>
                    <a:lnB>
                      <a:noFill/>
                    </a:lnB>
                  </a:tcPr>
                </a:tc>
                <a:tc>
                  <a:txBody>
                    <a:bodyPr/>
                    <a:lstStyle/>
                    <a:p>
                      <a:pPr algn="ctr" fontAlgn="base"/>
                      <a:r>
                        <a:rPr lang="fr-FR">
                          <a:effectLst/>
                        </a:rPr>
                        <a:t>Modéré</a:t>
                      </a:r>
                    </a:p>
                  </a:txBody>
                  <a:tcPr marL="38100" marR="38100" marT="38100" marB="38100" anchor="ctr">
                    <a:lnL>
                      <a:noFill/>
                    </a:lnL>
                    <a:lnR>
                      <a:noFill/>
                    </a:lnR>
                    <a:lnT>
                      <a:noFill/>
                    </a:lnT>
                    <a:lnB>
                      <a:noFill/>
                    </a:lnB>
                  </a:tcPr>
                </a:tc>
                <a:extLst>
                  <a:ext uri="{0D108BD9-81ED-4DB2-BD59-A6C34878D82A}">
                    <a16:rowId xmlns:a16="http://schemas.microsoft.com/office/drawing/2014/main" val="3445875091"/>
                  </a:ext>
                </a:extLst>
              </a:tr>
              <a:tr h="363696">
                <a:tc>
                  <a:txBody>
                    <a:bodyPr/>
                    <a:lstStyle/>
                    <a:p>
                      <a:pPr algn="ctr" fontAlgn="base"/>
                      <a:r>
                        <a:rPr lang="fr-FR">
                          <a:effectLst/>
                        </a:rPr>
                        <a:t>-0,3 À -0,1 ou 0,1 à 0,3</a:t>
                      </a:r>
                    </a:p>
                  </a:txBody>
                  <a:tcPr marL="38100" marR="38100" marT="38100" marB="38100" anchor="ctr">
                    <a:lnL>
                      <a:noFill/>
                    </a:lnL>
                    <a:lnR>
                      <a:noFill/>
                    </a:lnR>
                    <a:lnT>
                      <a:noFill/>
                    </a:lnT>
                    <a:lnB>
                      <a:noFill/>
                    </a:lnB>
                  </a:tcPr>
                </a:tc>
                <a:tc>
                  <a:txBody>
                    <a:bodyPr/>
                    <a:lstStyle/>
                    <a:p>
                      <a:pPr algn="ctr" fontAlgn="base"/>
                      <a:r>
                        <a:rPr lang="fr-FR">
                          <a:effectLst/>
                        </a:rPr>
                        <a:t>Faible</a:t>
                      </a:r>
                    </a:p>
                  </a:txBody>
                  <a:tcPr marL="38100" marR="38100" marT="38100" marB="38100" anchor="ctr">
                    <a:lnL>
                      <a:noFill/>
                    </a:lnL>
                    <a:lnR>
                      <a:noFill/>
                    </a:lnR>
                    <a:lnT>
                      <a:noFill/>
                    </a:lnT>
                    <a:lnB>
                      <a:noFill/>
                    </a:lnB>
                  </a:tcPr>
                </a:tc>
                <a:extLst>
                  <a:ext uri="{0D108BD9-81ED-4DB2-BD59-A6C34878D82A}">
                    <a16:rowId xmlns:a16="http://schemas.microsoft.com/office/drawing/2014/main" val="3858944410"/>
                  </a:ext>
                </a:extLst>
              </a:tr>
              <a:tr h="363696">
                <a:tc>
                  <a:txBody>
                    <a:bodyPr/>
                    <a:lstStyle/>
                    <a:p>
                      <a:pPr algn="ctr" fontAlgn="base"/>
                      <a:r>
                        <a:rPr lang="fr-FR">
                          <a:effectLst/>
                        </a:rPr>
                        <a:t>-0,1 À 0,1</a:t>
                      </a:r>
                    </a:p>
                  </a:txBody>
                  <a:tcPr marL="38100" marR="38100" marT="38100" marB="38100" anchor="ctr">
                    <a:lnL>
                      <a:noFill/>
                    </a:lnL>
                    <a:lnR>
                      <a:noFill/>
                    </a:lnR>
                    <a:lnT>
                      <a:noFill/>
                    </a:lnT>
                    <a:lnB>
                      <a:noFill/>
                    </a:lnB>
                  </a:tcPr>
                </a:tc>
                <a:tc>
                  <a:txBody>
                    <a:bodyPr/>
                    <a:lstStyle/>
                    <a:p>
                      <a:pPr algn="ctr" fontAlgn="base"/>
                      <a:r>
                        <a:rPr lang="fr-FR" dirty="0">
                          <a:effectLst/>
                        </a:rPr>
                        <a:t>Absente ou très faible</a:t>
                      </a:r>
                    </a:p>
                  </a:txBody>
                  <a:tcPr marL="38100" marR="38100" marT="38100" marB="38100" anchor="ctr">
                    <a:lnL>
                      <a:noFill/>
                    </a:lnL>
                    <a:lnR>
                      <a:noFill/>
                    </a:lnR>
                    <a:lnT>
                      <a:noFill/>
                    </a:lnT>
                    <a:lnB>
                      <a:noFill/>
                    </a:lnB>
                  </a:tcPr>
                </a:tc>
                <a:extLst>
                  <a:ext uri="{0D108BD9-81ED-4DB2-BD59-A6C34878D82A}">
                    <a16:rowId xmlns:a16="http://schemas.microsoft.com/office/drawing/2014/main" val="2981331140"/>
                  </a:ext>
                </a:extLst>
              </a:tr>
            </a:tbl>
          </a:graphicData>
        </a:graphic>
      </p:graphicFrame>
      <p:sp>
        <p:nvSpPr>
          <p:cNvPr id="8" name="Rectangle 7">
            <a:extLst>
              <a:ext uri="{FF2B5EF4-FFF2-40B4-BE49-F238E27FC236}">
                <a16:creationId xmlns:a16="http://schemas.microsoft.com/office/drawing/2014/main" id="{AC423924-9E10-4F6B-8ED0-EBD4051B2F21}"/>
              </a:ext>
            </a:extLst>
          </p:cNvPr>
          <p:cNvSpPr/>
          <p:nvPr/>
        </p:nvSpPr>
        <p:spPr>
          <a:xfrm>
            <a:off x="258417" y="5709054"/>
            <a:ext cx="11675166" cy="738664"/>
          </a:xfrm>
          <a:prstGeom prst="rect">
            <a:avLst/>
          </a:prstGeom>
        </p:spPr>
        <p:txBody>
          <a:bodyPr wrap="square">
            <a:spAutoFit/>
          </a:bodyPr>
          <a:lstStyle/>
          <a:p>
            <a:pPr algn="just"/>
            <a:r>
              <a:rPr lang="fr-FR" sz="1400" dirty="0">
                <a:solidFill>
                  <a:srgbClr val="383939"/>
                </a:solidFill>
                <a:latin typeface="Montserrat" panose="00000500000000000000" pitchFamily="2" charset="0"/>
              </a:rPr>
              <a:t>Attention cependant, le coefficient r ne doit pas être utilisé pour dire quelque chose à propos de relation de cause à effet. Autrement dit, en examinant la valeur de «r», on pourrait conclure que les variables X et Y sont liées. </a:t>
            </a:r>
            <a:br>
              <a:rPr lang="fr-FR" sz="1400" dirty="0">
                <a:solidFill>
                  <a:srgbClr val="383939"/>
                </a:solidFill>
                <a:latin typeface="Montserrat" panose="00000500000000000000" pitchFamily="2" charset="0"/>
              </a:rPr>
            </a:br>
            <a:r>
              <a:rPr lang="fr-FR" sz="1400" dirty="0">
                <a:solidFill>
                  <a:srgbClr val="383939"/>
                </a:solidFill>
                <a:latin typeface="Montserrat" panose="00000500000000000000" pitchFamily="2" charset="0"/>
              </a:rPr>
              <a:t>Cependant, la même valeur de «r» ne nous dit pas si X influences Y ou l'inverse.</a:t>
            </a:r>
            <a:endParaRPr lang="fr-FR" sz="1400" dirty="0"/>
          </a:p>
        </p:txBody>
      </p:sp>
    </p:spTree>
    <p:extLst>
      <p:ext uri="{BB962C8B-B14F-4D97-AF65-F5344CB8AC3E}">
        <p14:creationId xmlns:p14="http://schemas.microsoft.com/office/powerpoint/2010/main" val="2163233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4" name="Rectangle 3">
            <a:extLst>
              <a:ext uri="{FF2B5EF4-FFF2-40B4-BE49-F238E27FC236}">
                <a16:creationId xmlns:a16="http://schemas.microsoft.com/office/drawing/2014/main" id="{57819553-BB44-4C4F-A586-87B8534BD6D1}"/>
              </a:ext>
            </a:extLst>
          </p:cNvPr>
          <p:cNvSpPr/>
          <p:nvPr/>
        </p:nvSpPr>
        <p:spPr>
          <a:xfrm>
            <a:off x="1643270" y="2885735"/>
            <a:ext cx="8305800" cy="2585323"/>
          </a:xfrm>
          <a:prstGeom prst="rect">
            <a:avLst/>
          </a:prstGeom>
        </p:spPr>
        <p:txBody>
          <a:bodyPr wrap="square">
            <a:spAutoFit/>
          </a:bodyPr>
          <a:lstStyle/>
          <a:p>
            <a:pPr marL="285750" indent="-285750">
              <a:buFont typeface="Wingdings" panose="05000000000000000000" pitchFamily="2" charset="2"/>
              <a:buChar char="ü"/>
            </a:pPr>
            <a:r>
              <a:rPr lang="fr-FR" dirty="0"/>
              <a:t>Plus r est proche de +1, plus les variables sont positivement corrélées, lorsqu'une variable augmente l'autre a tendance à augmenter en parallèle. </a:t>
            </a:r>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a:t>Plus r est proche de -1, plus les variables sont négativement corrélées, lorsqu'une variable augmente l'autre a tendance à diminuer en parallèle. </a:t>
            </a:r>
          </a:p>
          <a:p>
            <a:endParaRPr lang="fr-FR" dirty="0"/>
          </a:p>
          <a:p>
            <a:pPr marL="285750" indent="-285750">
              <a:buFont typeface="Wingdings" panose="05000000000000000000" pitchFamily="2" charset="2"/>
              <a:buChar char="ü"/>
            </a:pPr>
            <a:r>
              <a:rPr lang="fr-FR" dirty="0"/>
              <a:t>Quand r est proche de 0, les variables ne sont pas significativement corrélées, les variations d'une variable n'apporte pas d'information sur les variations de l'autre variable. </a:t>
            </a:r>
          </a:p>
        </p:txBody>
      </p:sp>
      <p:sp>
        <p:nvSpPr>
          <p:cNvPr id="6" name="Rectangle 5">
            <a:extLst>
              <a:ext uri="{FF2B5EF4-FFF2-40B4-BE49-F238E27FC236}">
                <a16:creationId xmlns:a16="http://schemas.microsoft.com/office/drawing/2014/main" id="{0B3B5EAA-120D-41D5-A4D6-CD4DB03CAFFD}"/>
              </a:ext>
            </a:extLst>
          </p:cNvPr>
          <p:cNvSpPr/>
          <p:nvPr/>
        </p:nvSpPr>
        <p:spPr>
          <a:xfrm>
            <a:off x="443206" y="2057379"/>
            <a:ext cx="5459893" cy="461665"/>
          </a:xfrm>
          <a:prstGeom prst="rect">
            <a:avLst/>
          </a:prstGeom>
        </p:spPr>
        <p:txBody>
          <a:bodyPr wrap="none">
            <a:spAutoFit/>
          </a:bodyPr>
          <a:lstStyle/>
          <a:p>
            <a:pPr fontAlgn="base"/>
            <a:r>
              <a:rPr lang="fr-FR" sz="2400" dirty="0">
                <a:solidFill>
                  <a:srgbClr val="7030A0"/>
                </a:solidFill>
              </a:rPr>
              <a:t>Conclusion, r est compris entre -1 et 1 et : </a:t>
            </a:r>
          </a:p>
        </p:txBody>
      </p:sp>
    </p:spTree>
    <p:extLst>
      <p:ext uri="{BB962C8B-B14F-4D97-AF65-F5344CB8AC3E}">
        <p14:creationId xmlns:p14="http://schemas.microsoft.com/office/powerpoint/2010/main" val="12218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1 </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err="1">
                <a:solidFill>
                  <a:schemeClr val="bg1">
                    <a:lumMod val="95000"/>
                    <a:lumOff val="5000"/>
                  </a:schemeClr>
                </a:solidFill>
              </a:rPr>
              <a:t>Définitions</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177690289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8" name="Rectangle 1">
            <a:extLst>
              <a:ext uri="{FF2B5EF4-FFF2-40B4-BE49-F238E27FC236}">
                <a16:creationId xmlns:a16="http://schemas.microsoft.com/office/drawing/2014/main" id="{6956C325-3F09-4BE7-A512-A58D02FD200B}"/>
              </a:ext>
            </a:extLst>
          </p:cNvPr>
          <p:cNvSpPr>
            <a:spLocks noChangeArrowheads="1"/>
          </p:cNvSpPr>
          <p:nvPr/>
        </p:nvSpPr>
        <p:spPr bwMode="auto">
          <a:xfrm>
            <a:off x="1035319" y="2881437"/>
            <a:ext cx="5060681" cy="984885"/>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fr-FR" altLang="fr-FR" sz="1600" dirty="0">
                <a:solidFill>
                  <a:srgbClr val="212121"/>
                </a:solidFill>
                <a:latin typeface="Source Code Pro" panose="020B0509030403020204" pitchFamily="49" charset="0"/>
              </a:rPr>
              <a:t># Corrélation </a:t>
            </a:r>
            <a:br>
              <a:rPr lang="fr-FR" altLang="fr-FR" sz="3600" dirty="0">
                <a:latin typeface="Arial" panose="020B0604020202020204" pitchFamily="34" charset="0"/>
              </a:rPr>
            </a:br>
            <a:r>
              <a:rPr lang="fr-FR" altLang="fr-FR" sz="1600" dirty="0">
                <a:solidFill>
                  <a:srgbClr val="0000FF"/>
                </a:solidFill>
                <a:latin typeface="Lucida Console" panose="020B0609040504020204" pitchFamily="49" charset="0"/>
              </a:rPr>
              <a:t>cor(</a:t>
            </a:r>
            <a:r>
              <a:rPr lang="fr-FR" altLang="fr-FR" sz="1600" dirty="0" err="1">
                <a:solidFill>
                  <a:srgbClr val="0000FF"/>
                </a:solidFill>
                <a:latin typeface="Lucida Console" panose="020B0609040504020204" pitchFamily="49" charset="0"/>
              </a:rPr>
              <a:t>iris$Sepal.Length</a:t>
            </a:r>
            <a:r>
              <a:rPr lang="fr-FR" altLang="fr-FR" sz="1600" dirty="0">
                <a:solidFill>
                  <a:srgbClr val="0000FF"/>
                </a:solidFill>
                <a:latin typeface="Lucida Console" panose="020B0609040504020204" pitchFamily="49" charset="0"/>
              </a:rPr>
              <a:t>, </a:t>
            </a:r>
            <a:r>
              <a:rPr lang="fr-FR" altLang="fr-FR" sz="1600" dirty="0" err="1">
                <a:solidFill>
                  <a:srgbClr val="0000FF"/>
                </a:solidFill>
                <a:latin typeface="Lucida Console" panose="020B0609040504020204" pitchFamily="49" charset="0"/>
              </a:rPr>
              <a:t>iris$Petal.Length</a:t>
            </a:r>
            <a:r>
              <a:rPr lang="fr-FR" altLang="fr-FR" sz="1600" dirty="0">
                <a:solidFill>
                  <a:srgbClr val="0000FF"/>
                </a:solidFill>
                <a:latin typeface="Lucida Console" panose="020B0609040504020204" pitchFamily="49" charset="0"/>
              </a:rPr>
              <a:t>)</a:t>
            </a:r>
            <a:endParaRPr lang="fr-FR" altLang="fr-FR" sz="3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212121"/>
              </a:solidFill>
              <a:latin typeface="Source Code Pro" panose="020B0509030403020204" pitchFamily="49" charset="0"/>
            </a:endParaRPr>
          </a:p>
          <a:p>
            <a:pPr defTabSz="914400" eaLnBrk="0" fontAlgn="base" hangingPunct="0">
              <a:spcBef>
                <a:spcPct val="0"/>
              </a:spcBef>
              <a:spcAft>
                <a:spcPct val="0"/>
              </a:spcAft>
            </a:pPr>
            <a:r>
              <a:rPr lang="fr-FR" altLang="fr-FR" sz="1600" dirty="0">
                <a:solidFill>
                  <a:srgbClr val="000000"/>
                </a:solidFill>
                <a:latin typeface="Lucida Console" panose="020B0609040504020204" pitchFamily="49" charset="0"/>
              </a:rPr>
              <a:t>[1] 0.8717538</a:t>
            </a:r>
            <a:endParaRPr lang="fr-FR" altLang="fr-FR" sz="3600" dirty="0">
              <a:latin typeface="Arial" panose="020B0604020202020204" pitchFamily="34" charset="0"/>
            </a:endParaRPr>
          </a:p>
        </p:txBody>
      </p:sp>
      <p:sp>
        <p:nvSpPr>
          <p:cNvPr id="9" name="ZoneTexte 8">
            <a:extLst>
              <a:ext uri="{FF2B5EF4-FFF2-40B4-BE49-F238E27FC236}">
                <a16:creationId xmlns:a16="http://schemas.microsoft.com/office/drawing/2014/main" id="{9612E3D5-BD0B-4C79-954D-82B856489349}"/>
              </a:ext>
            </a:extLst>
          </p:cNvPr>
          <p:cNvSpPr txBox="1"/>
          <p:nvPr/>
        </p:nvSpPr>
        <p:spPr>
          <a:xfrm>
            <a:off x="228806" y="2128010"/>
            <a:ext cx="2319130" cy="461665"/>
          </a:xfrm>
          <a:prstGeom prst="rect">
            <a:avLst/>
          </a:prstGeom>
          <a:noFill/>
        </p:spPr>
        <p:txBody>
          <a:bodyPr wrap="square" rtlCol="0">
            <a:spAutoFit/>
          </a:bodyPr>
          <a:lstStyle/>
          <a:p>
            <a:r>
              <a:rPr lang="fr-FR" sz="2400" b="1" dirty="0"/>
              <a:t>Sous R</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 name="Image 9">
            <a:extLst>
              <a:ext uri="{FF2B5EF4-FFF2-40B4-BE49-F238E27FC236}">
                <a16:creationId xmlns:a16="http://schemas.microsoft.com/office/drawing/2014/main" id="{7E9FA645-AD32-4495-86B0-7827A7207276}"/>
              </a:ext>
            </a:extLst>
          </p:cNvPr>
          <p:cNvPicPr>
            <a:picLocks noChangeAspect="1"/>
          </p:cNvPicPr>
          <p:nvPr/>
        </p:nvPicPr>
        <p:blipFill>
          <a:blip r:embed="rId2"/>
          <a:stretch>
            <a:fillRect/>
          </a:stretch>
        </p:blipFill>
        <p:spPr>
          <a:xfrm>
            <a:off x="6991895" y="2023243"/>
            <a:ext cx="4361905" cy="3447619"/>
          </a:xfrm>
          <a:prstGeom prst="rect">
            <a:avLst/>
          </a:prstGeom>
        </p:spPr>
      </p:pic>
    </p:spTree>
    <p:extLst>
      <p:ext uri="{BB962C8B-B14F-4D97-AF65-F5344CB8AC3E}">
        <p14:creationId xmlns:p14="http://schemas.microsoft.com/office/powerpoint/2010/main" val="1723666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8" name="Rectangle 1">
            <a:extLst>
              <a:ext uri="{FF2B5EF4-FFF2-40B4-BE49-F238E27FC236}">
                <a16:creationId xmlns:a16="http://schemas.microsoft.com/office/drawing/2014/main" id="{6956C325-3F09-4BE7-A512-A58D02FD200B}"/>
              </a:ext>
            </a:extLst>
          </p:cNvPr>
          <p:cNvSpPr>
            <a:spLocks noChangeArrowheads="1"/>
          </p:cNvSpPr>
          <p:nvPr/>
        </p:nvSpPr>
        <p:spPr bwMode="auto">
          <a:xfrm>
            <a:off x="838200" y="2883333"/>
            <a:ext cx="7113104" cy="2769989"/>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fr-FR" altLang="fr-FR" sz="1600" dirty="0">
                <a:solidFill>
                  <a:srgbClr val="212121"/>
                </a:solidFill>
                <a:latin typeface="Source Code Pro" panose="020B0509030403020204" pitchFamily="49" charset="0"/>
              </a:rPr>
              <a:t># Matrice de corrélation </a:t>
            </a:r>
            <a:br>
              <a:rPr lang="fr-FR" altLang="fr-FR" sz="1600" dirty="0">
                <a:solidFill>
                  <a:srgbClr val="212121"/>
                </a:solidFill>
                <a:latin typeface="Source Code Pro" panose="020B0509030403020204" pitchFamily="49" charset="0"/>
              </a:rPr>
            </a:br>
            <a:r>
              <a:rPr lang="fr-FR" altLang="fr-FR" sz="1600" dirty="0">
                <a:solidFill>
                  <a:srgbClr val="212121"/>
                </a:solidFill>
                <a:latin typeface="Source Code Pro" panose="020B0509030403020204" pitchFamily="49" charset="0"/>
              </a:rPr>
              <a:t> </a:t>
            </a:r>
          </a:p>
          <a:p>
            <a:pPr defTabSz="914400" eaLnBrk="0" fontAlgn="base" hangingPunct="0">
              <a:spcBef>
                <a:spcPct val="0"/>
              </a:spcBef>
              <a:spcAft>
                <a:spcPct val="0"/>
              </a:spcAft>
            </a:pPr>
            <a:endParaRPr lang="fr-FR" altLang="fr-FR" sz="1600" dirty="0">
              <a:solidFill>
                <a:srgbClr val="212121"/>
              </a:solidFill>
              <a:latin typeface="Source Code Pro" panose="020B0509030403020204" pitchFamily="49" charset="0"/>
            </a:endParaRPr>
          </a:p>
          <a:p>
            <a:pPr defTabSz="914400" eaLnBrk="0" fontAlgn="base" hangingPunct="0">
              <a:spcBef>
                <a:spcPct val="0"/>
              </a:spcBef>
              <a:spcAft>
                <a:spcPct val="0"/>
              </a:spcAft>
            </a:pPr>
            <a:r>
              <a:rPr lang="en-US" sz="1600" dirty="0" err="1">
                <a:solidFill>
                  <a:srgbClr val="0000FF"/>
                </a:solidFill>
                <a:latin typeface="Lucida Console" panose="020B0609040504020204" pitchFamily="49" charset="0"/>
              </a:rPr>
              <a:t>cor</a:t>
            </a:r>
            <a:r>
              <a:rPr lang="en-US" sz="1600" dirty="0">
                <a:solidFill>
                  <a:srgbClr val="0000FF"/>
                </a:solidFill>
                <a:latin typeface="Lucida Console" panose="020B0609040504020204" pitchFamily="49" charset="0"/>
              </a:rPr>
              <a:t>(iris[,1:4])</a:t>
            </a:r>
          </a:p>
          <a:p>
            <a:pPr defTabSz="914400" eaLnBrk="0" fontAlgn="base" hangingPunct="0">
              <a:spcBef>
                <a:spcPct val="0"/>
              </a:spcBef>
              <a:spcAft>
                <a:spcPct val="0"/>
              </a:spcAft>
            </a:pPr>
            <a:endParaRPr lang="en-US" altLang="fr-FR" sz="1600" dirty="0">
              <a:solidFill>
                <a:srgbClr val="0000FF"/>
              </a:solidFill>
              <a:latin typeface="Lucida Console" panose="020B0609040504020204" pitchFamily="49" charset="0"/>
            </a:endParaRPr>
          </a:p>
          <a:p>
            <a:pPr defTabSz="914400" eaLnBrk="0" fontAlgn="base" hangingPunct="0">
              <a:spcBef>
                <a:spcPct val="0"/>
              </a:spcBef>
              <a:spcAft>
                <a:spcPct val="0"/>
              </a:spcAft>
            </a:pPr>
            <a:endParaRPr lang="en-US" altLang="fr-FR" sz="1600" dirty="0">
              <a:solidFill>
                <a:srgbClr val="0000FF"/>
              </a:solidFill>
              <a:latin typeface="Lucida Console" panose="020B0609040504020204" pitchFamily="49" charset="0"/>
            </a:endParaRPr>
          </a:p>
          <a:p>
            <a:pPr defTabSz="914400" eaLnBrk="0" fontAlgn="base" hangingPunct="0">
              <a:spcBef>
                <a:spcPct val="0"/>
              </a:spcBef>
              <a:spcAft>
                <a:spcPct val="0"/>
              </a:spcAft>
            </a:pPr>
            <a:br>
              <a:rPr lang="fr-FR" altLang="fr-FR" sz="3600" dirty="0">
                <a:latin typeface="Arial" panose="020B0604020202020204" pitchFamily="34" charset="0"/>
              </a:rPr>
            </a:br>
            <a:r>
              <a:rPr lang="en-US" sz="1600" dirty="0">
                <a:solidFill>
                  <a:srgbClr val="0000FF"/>
                </a:solidFill>
                <a:latin typeface="Lucida Console" panose="020B0609040504020204" pitchFamily="49" charset="0"/>
              </a:rPr>
              <a:t>library(</a:t>
            </a:r>
            <a:r>
              <a:rPr lang="en-US" sz="1600" dirty="0" err="1">
                <a:solidFill>
                  <a:srgbClr val="0000FF"/>
                </a:solidFill>
                <a:latin typeface="Lucida Console" panose="020B0609040504020204" pitchFamily="49" charset="0"/>
              </a:rPr>
              <a:t>corrplot</a:t>
            </a:r>
            <a:r>
              <a:rPr lang="en-US" sz="1600" dirty="0">
                <a:solidFill>
                  <a:srgbClr val="0000FF"/>
                </a:solidFill>
                <a:latin typeface="Lucida Console" panose="020B0609040504020204" pitchFamily="49" charset="0"/>
              </a:rPr>
              <a:t>) </a:t>
            </a:r>
          </a:p>
          <a:p>
            <a:pPr defTabSz="914400" eaLnBrk="0" fontAlgn="base" hangingPunct="0">
              <a:spcBef>
                <a:spcPct val="0"/>
              </a:spcBef>
              <a:spcAft>
                <a:spcPct val="0"/>
              </a:spcAft>
            </a:pPr>
            <a:r>
              <a:rPr lang="en-US" sz="1600" dirty="0" err="1">
                <a:solidFill>
                  <a:srgbClr val="0000FF"/>
                </a:solidFill>
                <a:latin typeface="Lucida Console" panose="020B0609040504020204" pitchFamily="49" charset="0"/>
              </a:rPr>
              <a:t>corrplot</a:t>
            </a:r>
            <a:r>
              <a:rPr lang="en-US" sz="1600" dirty="0">
                <a:solidFill>
                  <a:srgbClr val="0000FF"/>
                </a:solidFill>
                <a:latin typeface="Lucida Console" panose="020B0609040504020204" pitchFamily="49" charset="0"/>
              </a:rPr>
              <a:t>(</a:t>
            </a:r>
            <a:r>
              <a:rPr lang="en-US" sz="1600" dirty="0" err="1">
                <a:solidFill>
                  <a:srgbClr val="0000FF"/>
                </a:solidFill>
                <a:latin typeface="Lucida Console" panose="020B0609040504020204" pitchFamily="49" charset="0"/>
              </a:rPr>
              <a:t>cor</a:t>
            </a:r>
            <a:r>
              <a:rPr lang="en-US" sz="1600" dirty="0">
                <a:solidFill>
                  <a:srgbClr val="0000FF"/>
                </a:solidFill>
                <a:latin typeface="Lucida Console" panose="020B0609040504020204" pitchFamily="49" charset="0"/>
              </a:rPr>
              <a:t>(iris[,1:4]), type="upper", order="</a:t>
            </a:r>
            <a:r>
              <a:rPr lang="en-US" sz="1600" dirty="0" err="1">
                <a:solidFill>
                  <a:srgbClr val="0000FF"/>
                </a:solidFill>
                <a:latin typeface="Lucida Console" panose="020B0609040504020204" pitchFamily="49" charset="0"/>
              </a:rPr>
              <a:t>hclust</a:t>
            </a:r>
            <a:r>
              <a:rPr lang="en-US" sz="1600" dirty="0">
                <a:solidFill>
                  <a:srgbClr val="0000FF"/>
                </a:solidFill>
                <a:latin typeface="Lucida Console" panose="020B0609040504020204" pitchFamily="49" charset="0"/>
              </a:rPr>
              <a:t>", </a:t>
            </a:r>
            <a:r>
              <a:rPr lang="en-US" sz="1600" dirty="0" err="1">
                <a:solidFill>
                  <a:srgbClr val="0000FF"/>
                </a:solidFill>
                <a:latin typeface="Lucida Console" panose="020B0609040504020204" pitchFamily="49" charset="0"/>
              </a:rPr>
              <a:t>tl.col</a:t>
            </a:r>
            <a:r>
              <a:rPr lang="en-US" sz="1600" dirty="0">
                <a:solidFill>
                  <a:srgbClr val="0000FF"/>
                </a:solidFill>
                <a:latin typeface="Lucida Console" panose="020B0609040504020204" pitchFamily="49" charset="0"/>
              </a:rPr>
              <a:t>="black", </a:t>
            </a:r>
            <a:r>
              <a:rPr lang="en-US" sz="1600" dirty="0" err="1">
                <a:solidFill>
                  <a:srgbClr val="0000FF"/>
                </a:solidFill>
                <a:latin typeface="Lucida Console" panose="020B0609040504020204" pitchFamily="49" charset="0"/>
              </a:rPr>
              <a:t>tl.srt</a:t>
            </a:r>
            <a:r>
              <a:rPr lang="en-US" sz="1600" dirty="0">
                <a:solidFill>
                  <a:srgbClr val="0000FF"/>
                </a:solidFill>
                <a:latin typeface="Lucida Console" panose="020B0609040504020204" pitchFamily="49" charset="0"/>
              </a:rPr>
              <a:t>=45)</a:t>
            </a:r>
            <a:endParaRPr lang="fr-FR" altLang="fr-FR" sz="1600" dirty="0">
              <a:solidFill>
                <a:srgbClr val="0000FF"/>
              </a:solidFill>
              <a:latin typeface="Lucida Console" panose="020B0609040504020204" pitchFamily="49" charset="0"/>
            </a:endParaRPr>
          </a:p>
        </p:txBody>
      </p:sp>
      <p:sp>
        <p:nvSpPr>
          <p:cNvPr id="9" name="ZoneTexte 8">
            <a:extLst>
              <a:ext uri="{FF2B5EF4-FFF2-40B4-BE49-F238E27FC236}">
                <a16:creationId xmlns:a16="http://schemas.microsoft.com/office/drawing/2014/main" id="{9612E3D5-BD0B-4C79-954D-82B856489349}"/>
              </a:ext>
            </a:extLst>
          </p:cNvPr>
          <p:cNvSpPr txBox="1"/>
          <p:nvPr/>
        </p:nvSpPr>
        <p:spPr>
          <a:xfrm>
            <a:off x="228806" y="2128010"/>
            <a:ext cx="2319130" cy="461665"/>
          </a:xfrm>
          <a:prstGeom prst="rect">
            <a:avLst/>
          </a:prstGeom>
          <a:noFill/>
        </p:spPr>
        <p:txBody>
          <a:bodyPr wrap="square" rtlCol="0">
            <a:spAutoFit/>
          </a:bodyPr>
          <a:lstStyle/>
          <a:p>
            <a:r>
              <a:rPr lang="fr-FR" sz="2400" b="1" dirty="0"/>
              <a:t>Sous R</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01AEF683-F453-4AD7-A8D1-7DFF1D959320}"/>
              </a:ext>
            </a:extLst>
          </p:cNvPr>
          <p:cNvPicPr>
            <a:picLocks noChangeAspect="1"/>
          </p:cNvPicPr>
          <p:nvPr/>
        </p:nvPicPr>
        <p:blipFill>
          <a:blip r:embed="rId2"/>
          <a:stretch>
            <a:fillRect/>
          </a:stretch>
        </p:blipFill>
        <p:spPr>
          <a:xfrm>
            <a:off x="7830095" y="2716028"/>
            <a:ext cx="4361905" cy="3447619"/>
          </a:xfrm>
          <a:prstGeom prst="rect">
            <a:avLst/>
          </a:prstGeom>
        </p:spPr>
      </p:pic>
      <p:pic>
        <p:nvPicPr>
          <p:cNvPr id="4" name="Image 3">
            <a:extLst>
              <a:ext uri="{FF2B5EF4-FFF2-40B4-BE49-F238E27FC236}">
                <a16:creationId xmlns:a16="http://schemas.microsoft.com/office/drawing/2014/main" id="{9D40F8A1-C730-459B-8E03-F889147EB01B}"/>
              </a:ext>
            </a:extLst>
          </p:cNvPr>
          <p:cNvPicPr>
            <a:picLocks noChangeAspect="1"/>
          </p:cNvPicPr>
          <p:nvPr/>
        </p:nvPicPr>
        <p:blipFill>
          <a:blip r:embed="rId3"/>
          <a:stretch>
            <a:fillRect/>
          </a:stretch>
        </p:blipFill>
        <p:spPr>
          <a:xfrm>
            <a:off x="1388371" y="4082651"/>
            <a:ext cx="4791075" cy="714375"/>
          </a:xfrm>
          <a:prstGeom prst="rect">
            <a:avLst/>
          </a:prstGeom>
        </p:spPr>
      </p:pic>
    </p:spTree>
    <p:extLst>
      <p:ext uri="{BB962C8B-B14F-4D97-AF65-F5344CB8AC3E}">
        <p14:creationId xmlns:p14="http://schemas.microsoft.com/office/powerpoint/2010/main" val="1662553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5</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a:solidFill>
                  <a:schemeClr val="bg1">
                    <a:lumMod val="95000"/>
                    <a:lumOff val="5000"/>
                  </a:schemeClr>
                </a:solidFill>
              </a:rPr>
              <a:t>Tests </a:t>
            </a:r>
            <a:r>
              <a:rPr lang="en-US" sz="5400" dirty="0" err="1">
                <a:solidFill>
                  <a:schemeClr val="bg1">
                    <a:lumMod val="95000"/>
                    <a:lumOff val="5000"/>
                  </a:schemeClr>
                </a:solidFill>
              </a:rPr>
              <a:t>d’hypothèse</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1999175815"/>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Définition</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3CC15A6-EEC2-4B8C-A38E-87650170DF2D}"/>
              </a:ext>
            </a:extLst>
          </p:cNvPr>
          <p:cNvSpPr/>
          <p:nvPr/>
        </p:nvSpPr>
        <p:spPr>
          <a:xfrm>
            <a:off x="569843" y="1834923"/>
            <a:ext cx="11052313" cy="646331"/>
          </a:xfrm>
          <a:prstGeom prst="rect">
            <a:avLst/>
          </a:prstGeom>
        </p:spPr>
        <p:txBody>
          <a:bodyPr wrap="square">
            <a:spAutoFit/>
          </a:bodyPr>
          <a:lstStyle/>
          <a:p>
            <a:pPr algn="ctr"/>
            <a:r>
              <a:rPr lang="fr-FR" dirty="0">
                <a:solidFill>
                  <a:srgbClr val="000000"/>
                </a:solidFill>
                <a:latin typeface="Verdana" panose="020B0604030504040204" pitchFamily="34" charset="0"/>
              </a:rPr>
              <a:t>On dit généralement qu'un test d'hypothèse est une </a:t>
            </a:r>
            <a:r>
              <a:rPr lang="fr-FR" b="1" dirty="0">
                <a:solidFill>
                  <a:srgbClr val="000000"/>
                </a:solidFill>
                <a:latin typeface="Verdana" panose="020B0604030504040204" pitchFamily="34" charset="0"/>
              </a:rPr>
              <a:t>démarche qui fournit une règle permettant de décider si une hypothèse est confirmée ou rejetée</a:t>
            </a:r>
            <a:endParaRPr lang="fr-FR" dirty="0"/>
          </a:p>
        </p:txBody>
      </p:sp>
      <p:sp>
        <p:nvSpPr>
          <p:cNvPr id="10" name="Rectangle 9">
            <a:extLst>
              <a:ext uri="{FF2B5EF4-FFF2-40B4-BE49-F238E27FC236}">
                <a16:creationId xmlns:a16="http://schemas.microsoft.com/office/drawing/2014/main" id="{6D2E342C-BD5F-42CB-B0AC-5180AE2E7496}"/>
              </a:ext>
            </a:extLst>
          </p:cNvPr>
          <p:cNvSpPr/>
          <p:nvPr/>
        </p:nvSpPr>
        <p:spPr>
          <a:xfrm>
            <a:off x="662609" y="3202490"/>
            <a:ext cx="10827026" cy="2739211"/>
          </a:xfrm>
          <a:prstGeom prst="rect">
            <a:avLst/>
          </a:prstGeom>
        </p:spPr>
        <p:txBody>
          <a:bodyPr wrap="square">
            <a:spAutoFit/>
          </a:bodyPr>
          <a:lstStyle/>
          <a:p>
            <a:r>
              <a:rPr lang="fr-FR" sz="2800" dirty="0"/>
              <a:t>Hypothèse nulle (H0) et hypothèse alternative (H1) </a:t>
            </a:r>
          </a:p>
          <a:p>
            <a:endParaRPr lang="fr-FR" dirty="0"/>
          </a:p>
          <a:p>
            <a:pPr algn="just"/>
            <a:endParaRPr lang="fr-FR" dirty="0"/>
          </a:p>
          <a:p>
            <a:pPr algn="just"/>
            <a:r>
              <a:rPr lang="fr-FR" dirty="0"/>
              <a:t>L’hypothèse selon laquelle on fixe à priori un paramètre de la population à une valeur particulière s’appelle l’hypothèse nulle et est notée H0. N’importe quelle autre hypothèse qui diffère de l’hypothèse H0 s’appelle l’hypothèse alternative (ou contre-hypothèse) et est notée H1. </a:t>
            </a:r>
          </a:p>
          <a:p>
            <a:pPr algn="just"/>
            <a:endParaRPr lang="fr-FR" dirty="0"/>
          </a:p>
          <a:p>
            <a:pPr algn="just"/>
            <a:r>
              <a:rPr lang="fr-FR" dirty="0"/>
              <a:t>C’est l’hypothèse nulle qui est soumise au test et toute la démarche du test s’effectue en considérant cette hypothèse comme vraie.</a:t>
            </a:r>
          </a:p>
        </p:txBody>
      </p:sp>
    </p:spTree>
    <p:extLst>
      <p:ext uri="{BB962C8B-B14F-4D97-AF65-F5344CB8AC3E}">
        <p14:creationId xmlns:p14="http://schemas.microsoft.com/office/powerpoint/2010/main" val="2765588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Définition</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3CC15A6-EEC2-4B8C-A38E-87650170DF2D}"/>
              </a:ext>
            </a:extLst>
          </p:cNvPr>
          <p:cNvSpPr/>
          <p:nvPr/>
        </p:nvSpPr>
        <p:spPr>
          <a:xfrm>
            <a:off x="569843" y="1834923"/>
            <a:ext cx="11052313" cy="646331"/>
          </a:xfrm>
          <a:prstGeom prst="rect">
            <a:avLst/>
          </a:prstGeom>
        </p:spPr>
        <p:txBody>
          <a:bodyPr wrap="square">
            <a:spAutoFit/>
          </a:bodyPr>
          <a:lstStyle/>
          <a:p>
            <a:pPr algn="ctr"/>
            <a:r>
              <a:rPr lang="fr-FR" dirty="0">
                <a:solidFill>
                  <a:srgbClr val="000000"/>
                </a:solidFill>
                <a:latin typeface="Verdana" panose="020B0604030504040204" pitchFamily="34" charset="0"/>
              </a:rPr>
              <a:t>On dit généralement qu'un test d'hypothèse est une </a:t>
            </a:r>
            <a:r>
              <a:rPr lang="fr-FR" b="1" dirty="0">
                <a:solidFill>
                  <a:srgbClr val="000000"/>
                </a:solidFill>
                <a:latin typeface="Verdana" panose="020B0604030504040204" pitchFamily="34" charset="0"/>
              </a:rPr>
              <a:t>démarche qui fournit une règle permettant de décider si une hypothèse est confirmée ou rejetée</a:t>
            </a:r>
            <a:endParaRPr lang="fr-FR" dirty="0"/>
          </a:p>
        </p:txBody>
      </p:sp>
      <p:sp>
        <p:nvSpPr>
          <p:cNvPr id="3" name="Rectangle 2">
            <a:extLst>
              <a:ext uri="{FF2B5EF4-FFF2-40B4-BE49-F238E27FC236}">
                <a16:creationId xmlns:a16="http://schemas.microsoft.com/office/drawing/2014/main" id="{B406AD18-50BC-47DA-9275-0C8BDB0D3055}"/>
              </a:ext>
            </a:extLst>
          </p:cNvPr>
          <p:cNvSpPr/>
          <p:nvPr/>
        </p:nvSpPr>
        <p:spPr>
          <a:xfrm>
            <a:off x="838199" y="4376747"/>
            <a:ext cx="11052313" cy="2308324"/>
          </a:xfrm>
          <a:prstGeom prst="rect">
            <a:avLst/>
          </a:prstGeom>
        </p:spPr>
        <p:txBody>
          <a:bodyPr wrap="square">
            <a:spAutoFit/>
          </a:bodyPr>
          <a:lstStyle/>
          <a:p>
            <a:r>
              <a:rPr lang="fr-FR" dirty="0"/>
              <a:t>H0 : deux populations d’étudiants (de même niveau) ayant suivi des méthodes pédagogiques différentes ont les mêmes notes moyennes aux examens </a:t>
            </a:r>
          </a:p>
          <a:p>
            <a:r>
              <a:rPr lang="fr-FR" dirty="0"/>
              <a:t>H1 : deux populations d’étudiants ayant suivi des méthodes pédagogiques différentes ont des notes moyennes significativement différentes aux examens ; </a:t>
            </a:r>
          </a:p>
          <a:p>
            <a:endParaRPr lang="fr-FR" dirty="0"/>
          </a:p>
          <a:p>
            <a:r>
              <a:rPr lang="fr-FR" dirty="0"/>
              <a:t>H0 : le temps moyen de bon fonctionnement de deux marques de télévision est le même. </a:t>
            </a:r>
          </a:p>
          <a:p>
            <a:r>
              <a:rPr lang="fr-FR" dirty="0"/>
              <a:t>H1 : le temps moyen de bon fonctionnement de la marque A de télévision est significativement différent de la marque B</a:t>
            </a:r>
          </a:p>
        </p:txBody>
      </p:sp>
      <p:sp>
        <p:nvSpPr>
          <p:cNvPr id="8" name="ZoneTexte 7">
            <a:extLst>
              <a:ext uri="{FF2B5EF4-FFF2-40B4-BE49-F238E27FC236}">
                <a16:creationId xmlns:a16="http://schemas.microsoft.com/office/drawing/2014/main" id="{FE2B18E1-09CE-430A-AE9B-4A33989E193E}"/>
              </a:ext>
            </a:extLst>
          </p:cNvPr>
          <p:cNvSpPr txBox="1"/>
          <p:nvPr/>
        </p:nvSpPr>
        <p:spPr>
          <a:xfrm>
            <a:off x="387832" y="3429000"/>
            <a:ext cx="2319130" cy="461665"/>
          </a:xfrm>
          <a:prstGeom prst="rect">
            <a:avLst/>
          </a:prstGeom>
          <a:noFill/>
        </p:spPr>
        <p:txBody>
          <a:bodyPr wrap="square" rtlCol="0">
            <a:spAutoFit/>
          </a:bodyPr>
          <a:lstStyle/>
          <a:p>
            <a:r>
              <a:rPr lang="fr-FR" sz="2400" b="1" dirty="0"/>
              <a:t>Exemples :</a:t>
            </a:r>
          </a:p>
        </p:txBody>
      </p:sp>
    </p:spTree>
    <p:extLst>
      <p:ext uri="{BB962C8B-B14F-4D97-AF65-F5344CB8AC3E}">
        <p14:creationId xmlns:p14="http://schemas.microsoft.com/office/powerpoint/2010/main" val="4187747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Unilatéral? Bilatéral?</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2770" name="Picture 2" descr="http://mathsv-ressources.univ-lyon1.fr/cours/stats/chap7/c7p2/c7p2_fichiers/image007.gif">
            <a:extLst>
              <a:ext uri="{FF2B5EF4-FFF2-40B4-BE49-F238E27FC236}">
                <a16:creationId xmlns:a16="http://schemas.microsoft.com/office/drawing/2014/main" id="{4E2A0179-B18A-4E96-A663-AC82ADFC7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736" y="1986520"/>
            <a:ext cx="2476500" cy="2124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ECC104-3A15-4F6D-8AD5-65D883CEA3C7}"/>
              </a:ext>
            </a:extLst>
          </p:cNvPr>
          <p:cNvSpPr/>
          <p:nvPr/>
        </p:nvSpPr>
        <p:spPr>
          <a:xfrm>
            <a:off x="5734050" y="1918811"/>
            <a:ext cx="4595813" cy="2031325"/>
          </a:xfrm>
          <a:prstGeom prst="rect">
            <a:avLst/>
          </a:prstGeom>
        </p:spPr>
        <p:txBody>
          <a:bodyPr wrap="square">
            <a:spAutoFit/>
          </a:bodyPr>
          <a:lstStyle/>
          <a:p>
            <a:pPr algn="just">
              <a:spcAft>
                <a:spcPts val="0"/>
              </a:spcAft>
            </a:pPr>
            <a:r>
              <a:rPr lang="fr-FR" dirty="0">
                <a:solidFill>
                  <a:srgbClr val="000000"/>
                </a:solidFill>
                <a:latin typeface="Times New Roman" panose="02020603050405020304" pitchFamily="18" charset="0"/>
              </a:rPr>
              <a:t>H</a:t>
            </a:r>
            <a:r>
              <a:rPr lang="fr-FR" baseline="-25000" dirty="0">
                <a:solidFill>
                  <a:srgbClr val="000000"/>
                </a:solidFill>
                <a:latin typeface="Times New Roman" panose="02020603050405020304" pitchFamily="18" charset="0"/>
              </a:rPr>
              <a:t>0</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a:t>
            </a:r>
            <a:r>
              <a:rPr lang="fr-FR" dirty="0">
                <a:solidFill>
                  <a:srgbClr val="000000"/>
                </a:solidFill>
                <a:latin typeface="Times New Roman" panose="02020603050405020304" pitchFamily="18" charset="0"/>
              </a:rPr>
              <a:t>   et H</a:t>
            </a:r>
            <a:r>
              <a:rPr lang="fr-FR" baseline="-25000" dirty="0">
                <a:solidFill>
                  <a:srgbClr val="000000"/>
                </a:solidFill>
                <a:latin typeface="Times New Roman" panose="02020603050405020304" pitchFamily="18" charset="0"/>
              </a:rPr>
              <a:t>1</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a:t>
            </a:r>
            <a:r>
              <a:rPr lang="fr-FR" dirty="0">
                <a:solidFill>
                  <a:srgbClr val="000000"/>
                </a:solidFill>
                <a:latin typeface="Symbol" panose="05050102010706020507" pitchFamily="18" charset="2"/>
              </a:rPr>
              <a:t>¹</a:t>
            </a:r>
            <a:r>
              <a:rPr lang="fr-FR" dirty="0">
                <a:solidFill>
                  <a:srgbClr val="000000"/>
                </a:solidFill>
                <a:latin typeface="Times New Roman" panose="02020603050405020304" pitchFamily="18" charset="0"/>
              </a:rPr>
              <a:t>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a:t>
            </a:r>
            <a:endParaRPr lang="fr-FR" dirty="0">
              <a:solidFill>
                <a:srgbClr val="000000"/>
              </a:solidFill>
              <a:latin typeface="Times New Roman" panose="02020603050405020304" pitchFamily="18" charset="0"/>
            </a:endParaRPr>
          </a:p>
          <a:p>
            <a:pPr algn="just">
              <a:spcAft>
                <a:spcPts val="0"/>
              </a:spcAft>
            </a:pPr>
            <a:r>
              <a:rPr lang="fr-FR" dirty="0">
                <a:solidFill>
                  <a:srgbClr val="000000"/>
                </a:solidFill>
                <a:latin typeface="Times New Roman" panose="02020603050405020304" pitchFamily="18" charset="0"/>
              </a:rPr>
              <a:t>Le test sera </a:t>
            </a:r>
            <a:r>
              <a:rPr lang="fr-FR" b="1" dirty="0">
                <a:solidFill>
                  <a:srgbClr val="008000"/>
                </a:solidFill>
                <a:latin typeface="Times New Roman" panose="02020603050405020304" pitchFamily="18" charset="0"/>
              </a:rPr>
              <a:t>bilatéral </a:t>
            </a:r>
            <a:r>
              <a:rPr lang="fr-FR" dirty="0">
                <a:solidFill>
                  <a:srgbClr val="000000"/>
                </a:solidFill>
                <a:latin typeface="Times New Roman" panose="02020603050405020304" pitchFamily="18" charset="0"/>
              </a:rPr>
              <a:t>car on considère que la fréquence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peut être </a:t>
            </a:r>
            <a:r>
              <a:rPr lang="fr-FR" b="1" dirty="0">
                <a:solidFill>
                  <a:srgbClr val="008000"/>
                </a:solidFill>
                <a:latin typeface="Times New Roman" panose="02020603050405020304" pitchFamily="18" charset="0"/>
              </a:rPr>
              <a:t>supérieure</a:t>
            </a:r>
            <a:r>
              <a:rPr lang="fr-FR" dirty="0">
                <a:solidFill>
                  <a:srgbClr val="000000"/>
                </a:solidFill>
                <a:latin typeface="Times New Roman" panose="02020603050405020304" pitchFamily="18" charset="0"/>
              </a:rPr>
              <a:t> ou </a:t>
            </a:r>
            <a:r>
              <a:rPr lang="fr-FR" b="1" dirty="0">
                <a:solidFill>
                  <a:srgbClr val="008000"/>
                </a:solidFill>
                <a:latin typeface="Times New Roman" panose="02020603050405020304" pitchFamily="18" charset="0"/>
              </a:rPr>
              <a:t>inférieure </a:t>
            </a:r>
            <a:r>
              <a:rPr lang="fr-FR" dirty="0">
                <a:solidFill>
                  <a:srgbClr val="000000"/>
                </a:solidFill>
                <a:latin typeface="Times New Roman" panose="02020603050405020304" pitchFamily="18" charset="0"/>
              </a:rPr>
              <a:t>à la fréquence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0 </a:t>
            </a:r>
            <a:r>
              <a:rPr lang="fr-FR" dirty="0">
                <a:solidFill>
                  <a:srgbClr val="000000"/>
                </a:solidFill>
                <a:latin typeface="Times New Roman" panose="02020603050405020304" pitchFamily="18" charset="0"/>
              </a:rPr>
              <a:t>.</a:t>
            </a:r>
          </a:p>
          <a:p>
            <a:pPr algn="just">
              <a:spcAft>
                <a:spcPts val="0"/>
              </a:spcAft>
            </a:pPr>
            <a:r>
              <a:rPr lang="fr-FR" dirty="0">
                <a:solidFill>
                  <a:srgbClr val="000000"/>
                </a:solidFill>
                <a:latin typeface="Times New Roman" panose="02020603050405020304" pitchFamily="18" charset="0"/>
              </a:rPr>
              <a:t>La </a:t>
            </a:r>
            <a:r>
              <a:rPr lang="fr-FR" b="1" dirty="0">
                <a:solidFill>
                  <a:srgbClr val="008000"/>
                </a:solidFill>
                <a:latin typeface="Times New Roman" panose="02020603050405020304" pitchFamily="18" charset="0"/>
              </a:rPr>
              <a:t>région critique</a:t>
            </a:r>
            <a:r>
              <a:rPr lang="fr-FR" dirty="0">
                <a:solidFill>
                  <a:srgbClr val="000000"/>
                </a:solidFill>
                <a:latin typeface="Times New Roman" panose="02020603050405020304" pitchFamily="18" charset="0"/>
              </a:rPr>
              <a:t> </a:t>
            </a:r>
            <a:r>
              <a:rPr lang="fr-FR" dirty="0">
                <a:solidFill>
                  <a:srgbClr val="000000"/>
                </a:solidFill>
                <a:latin typeface="Symbol" panose="05050102010706020507" pitchFamily="18" charset="2"/>
              </a:rPr>
              <a:t>a</a:t>
            </a:r>
            <a:r>
              <a:rPr lang="fr-FR" dirty="0">
                <a:solidFill>
                  <a:srgbClr val="000000"/>
                </a:solidFill>
                <a:latin typeface="Times New Roman" panose="02020603050405020304" pitchFamily="18" charset="0"/>
              </a:rPr>
              <a:t> en vert correspond à une probabilité  </a:t>
            </a:r>
            <a:r>
              <a:rPr lang="fr-FR" dirty="0">
                <a:solidFill>
                  <a:srgbClr val="000000"/>
                </a:solidFill>
                <a:latin typeface="Symbol" panose="05050102010706020507" pitchFamily="18" charset="2"/>
              </a:rPr>
              <a:t>a</a:t>
            </a:r>
            <a:r>
              <a:rPr lang="fr-FR" dirty="0">
                <a:solidFill>
                  <a:srgbClr val="000000"/>
                </a:solidFill>
                <a:latin typeface="Times New Roman" panose="02020603050405020304" pitchFamily="18" charset="0"/>
              </a:rPr>
              <a:t>/2  de part et d’autre de la courbe.</a:t>
            </a:r>
            <a:endParaRPr lang="fr-FR" b="0" i="0" dirty="0">
              <a:solidFill>
                <a:srgbClr val="000000"/>
              </a:solidFill>
              <a:effectLst/>
              <a:latin typeface="Times New Roman" panose="02020603050405020304" pitchFamily="18" charset="0"/>
            </a:endParaRPr>
          </a:p>
        </p:txBody>
      </p:sp>
      <p:pic>
        <p:nvPicPr>
          <p:cNvPr id="32772" name="Picture 4" descr="http://mathsv-ressources.univ-lyon1.fr/cours/stats/chap7/c7p2/c7p2_fichiers/image009.gif">
            <a:extLst>
              <a:ext uri="{FF2B5EF4-FFF2-40B4-BE49-F238E27FC236}">
                <a16:creationId xmlns:a16="http://schemas.microsoft.com/office/drawing/2014/main" id="{9A142544-B0FE-483E-9B30-58AE3DE38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725" y="4518025"/>
            <a:ext cx="2295525" cy="19335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F0BC975-CDB4-4E49-9973-2E4A97C018A7}"/>
              </a:ext>
            </a:extLst>
          </p:cNvPr>
          <p:cNvSpPr/>
          <p:nvPr/>
        </p:nvSpPr>
        <p:spPr>
          <a:xfrm>
            <a:off x="2190750" y="4518025"/>
            <a:ext cx="4595813" cy="1754326"/>
          </a:xfrm>
          <a:prstGeom prst="rect">
            <a:avLst/>
          </a:prstGeom>
        </p:spPr>
        <p:txBody>
          <a:bodyPr wrap="square">
            <a:spAutoFit/>
          </a:bodyPr>
          <a:lstStyle/>
          <a:p>
            <a:pPr algn="just">
              <a:spcAft>
                <a:spcPts val="0"/>
              </a:spcAft>
            </a:pPr>
            <a:r>
              <a:rPr lang="fr-FR" dirty="0">
                <a:solidFill>
                  <a:srgbClr val="000000"/>
                </a:solidFill>
                <a:latin typeface="Times New Roman" panose="02020603050405020304" pitchFamily="18" charset="0"/>
              </a:rPr>
              <a:t>    H</a:t>
            </a:r>
            <a:r>
              <a:rPr lang="fr-FR" baseline="-25000" dirty="0">
                <a:solidFill>
                  <a:srgbClr val="000000"/>
                </a:solidFill>
                <a:latin typeface="Times New Roman" panose="02020603050405020304" pitchFamily="18" charset="0"/>
              </a:rPr>
              <a:t>0</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a:t>
            </a:r>
            <a:r>
              <a:rPr lang="fr-FR" dirty="0">
                <a:solidFill>
                  <a:srgbClr val="000000"/>
                </a:solidFill>
                <a:latin typeface="Times New Roman" panose="02020603050405020304" pitchFamily="18" charset="0"/>
              </a:rPr>
              <a:t>   et H</a:t>
            </a:r>
            <a:r>
              <a:rPr lang="fr-FR" baseline="-25000" dirty="0">
                <a:solidFill>
                  <a:srgbClr val="000000"/>
                </a:solidFill>
                <a:latin typeface="Times New Roman" panose="02020603050405020304" pitchFamily="18" charset="0"/>
              </a:rPr>
              <a:t>1</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&gt;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a:t>
            </a:r>
            <a:endParaRPr lang="fr-FR" dirty="0">
              <a:solidFill>
                <a:srgbClr val="000000"/>
              </a:solidFill>
              <a:latin typeface="Times New Roman" panose="02020603050405020304" pitchFamily="18" charset="0"/>
            </a:endParaRPr>
          </a:p>
          <a:p>
            <a:pPr algn="just">
              <a:spcAft>
                <a:spcPts val="0"/>
              </a:spcAft>
            </a:pPr>
            <a:r>
              <a:rPr lang="fr-FR" dirty="0">
                <a:solidFill>
                  <a:srgbClr val="000000"/>
                </a:solidFill>
                <a:latin typeface="Times New Roman" panose="02020603050405020304" pitchFamily="18" charset="0"/>
              </a:rPr>
              <a:t>Le test sera </a:t>
            </a:r>
            <a:r>
              <a:rPr lang="fr-FR" b="1" dirty="0">
                <a:solidFill>
                  <a:srgbClr val="008000"/>
                </a:solidFill>
                <a:latin typeface="Times New Roman" panose="02020603050405020304" pitchFamily="18" charset="0"/>
              </a:rPr>
              <a:t>unilatéral </a:t>
            </a:r>
            <a:r>
              <a:rPr lang="fr-FR" dirty="0">
                <a:solidFill>
                  <a:srgbClr val="000000"/>
                </a:solidFill>
                <a:latin typeface="Times New Roman" panose="02020603050405020304" pitchFamily="18" charset="0"/>
              </a:rPr>
              <a:t>car on considère que la fréquence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ne peut être que </a:t>
            </a:r>
            <a:r>
              <a:rPr lang="fr-FR" b="1" dirty="0">
                <a:solidFill>
                  <a:srgbClr val="008000"/>
                </a:solidFill>
                <a:latin typeface="Times New Roman" panose="02020603050405020304" pitchFamily="18" charset="0"/>
              </a:rPr>
              <a:t>supérieure</a:t>
            </a:r>
            <a:r>
              <a:rPr lang="fr-FR" dirty="0">
                <a:solidFill>
                  <a:srgbClr val="000000"/>
                </a:solidFill>
                <a:latin typeface="Times New Roman" panose="02020603050405020304" pitchFamily="18" charset="0"/>
              </a:rPr>
              <a:t> à la fréquence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0 </a:t>
            </a:r>
            <a:r>
              <a:rPr lang="fr-FR" dirty="0">
                <a:solidFill>
                  <a:srgbClr val="000000"/>
                </a:solidFill>
                <a:latin typeface="Times New Roman" panose="02020603050405020304" pitchFamily="18" charset="0"/>
              </a:rPr>
              <a:t>.</a:t>
            </a:r>
          </a:p>
          <a:p>
            <a:pPr algn="just">
              <a:spcAft>
                <a:spcPts val="0"/>
              </a:spcAft>
            </a:pPr>
            <a:r>
              <a:rPr lang="fr-FR" dirty="0">
                <a:solidFill>
                  <a:srgbClr val="000000"/>
                </a:solidFill>
                <a:latin typeface="Times New Roman" panose="02020603050405020304" pitchFamily="18" charset="0"/>
              </a:rPr>
              <a:t>La </a:t>
            </a:r>
            <a:r>
              <a:rPr lang="fr-FR" b="1" dirty="0">
                <a:solidFill>
                  <a:srgbClr val="008000"/>
                </a:solidFill>
                <a:latin typeface="Times New Roman" panose="02020603050405020304" pitchFamily="18" charset="0"/>
              </a:rPr>
              <a:t>région critique</a:t>
            </a:r>
            <a:r>
              <a:rPr lang="fr-FR" dirty="0">
                <a:solidFill>
                  <a:srgbClr val="000000"/>
                </a:solidFill>
                <a:latin typeface="Times New Roman" panose="02020603050405020304" pitchFamily="18" charset="0"/>
              </a:rPr>
              <a:t> </a:t>
            </a:r>
            <a:r>
              <a:rPr lang="fr-FR" dirty="0">
                <a:solidFill>
                  <a:srgbClr val="000000"/>
                </a:solidFill>
                <a:latin typeface="Symbol" panose="05050102010706020507" pitchFamily="18" charset="2"/>
              </a:rPr>
              <a:t>a</a:t>
            </a:r>
            <a:r>
              <a:rPr lang="fr-FR" dirty="0">
                <a:solidFill>
                  <a:srgbClr val="000000"/>
                </a:solidFill>
                <a:latin typeface="Times New Roman" panose="02020603050405020304" pitchFamily="18" charset="0"/>
              </a:rPr>
              <a:t> en vert correspond à une probabilité </a:t>
            </a:r>
            <a:r>
              <a:rPr lang="fr-FR" dirty="0">
                <a:solidFill>
                  <a:srgbClr val="000000"/>
                </a:solidFill>
                <a:latin typeface="Symbol" panose="05050102010706020507" pitchFamily="18" charset="2"/>
              </a:rPr>
              <a:t>a</a:t>
            </a:r>
            <a:r>
              <a:rPr lang="fr-FR" dirty="0">
                <a:solidFill>
                  <a:srgbClr val="000000"/>
                </a:solidFill>
                <a:latin typeface="Times New Roman" panose="02020603050405020304" pitchFamily="18" charset="0"/>
              </a:rPr>
              <a:t>.</a:t>
            </a:r>
            <a:endParaRPr lang="fr-FR"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936830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Les étapes</a:t>
            </a:r>
          </a:p>
        </p:txBody>
      </p:sp>
      <p:cxnSp>
        <p:nvCxnSpPr>
          <p:cNvPr id="14"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03DCFE7-D0ED-43F2-8BE5-57A272266EFB}"/>
              </a:ext>
            </a:extLst>
          </p:cNvPr>
          <p:cNvSpPr/>
          <p:nvPr/>
        </p:nvSpPr>
        <p:spPr>
          <a:xfrm>
            <a:off x="4976031" y="963877"/>
            <a:ext cx="6377769" cy="4930246"/>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sz="2400"/>
              <a:t>Identifier des hypothèses H0 (hyp. nulle, simple) et H1 (hyp. alternative, composite) </a:t>
            </a:r>
          </a:p>
          <a:p>
            <a:pPr marL="342900" indent="-228600" defTabSz="914400">
              <a:lnSpc>
                <a:spcPct val="90000"/>
              </a:lnSpc>
              <a:spcAft>
                <a:spcPts val="600"/>
              </a:spcAft>
              <a:buFont typeface="Arial" panose="020B0604020202020204" pitchFamily="34" charset="0"/>
              <a:buChar char="•"/>
            </a:pPr>
            <a:r>
              <a:rPr lang="en-US" sz="2400"/>
              <a:t>Définir un statistique de test T, dont la loi est différente sous H0 et H1 </a:t>
            </a:r>
          </a:p>
          <a:p>
            <a:pPr marL="342900" indent="-228600" defTabSz="914400">
              <a:lnSpc>
                <a:spcPct val="90000"/>
              </a:lnSpc>
              <a:spcAft>
                <a:spcPts val="600"/>
              </a:spcAft>
              <a:buFont typeface="Arial" panose="020B0604020202020204" pitchFamily="34" charset="0"/>
              <a:buChar char="•"/>
            </a:pPr>
            <a:r>
              <a:rPr lang="en-US" sz="2400"/>
              <a:t>Choisir un risque de première espèce α (5%, 10%...) </a:t>
            </a:r>
          </a:p>
          <a:p>
            <a:pPr marL="342900" indent="-228600" defTabSz="914400">
              <a:lnSpc>
                <a:spcPct val="90000"/>
              </a:lnSpc>
              <a:spcAft>
                <a:spcPts val="600"/>
              </a:spcAft>
              <a:buFont typeface="Arial" panose="020B0604020202020204" pitchFamily="34" charset="0"/>
              <a:buChar char="•"/>
            </a:pPr>
            <a:r>
              <a:rPr lang="en-US" sz="2400"/>
              <a:t>Définir la zone de rejet W de H0, en fonction de H1 (test uni- ou bilatéral) et de α </a:t>
            </a:r>
          </a:p>
          <a:p>
            <a:pPr marL="342900" indent="-228600" defTabSz="914400">
              <a:lnSpc>
                <a:spcPct val="90000"/>
              </a:lnSpc>
              <a:spcAft>
                <a:spcPts val="600"/>
              </a:spcAft>
              <a:buFont typeface="Arial" panose="020B0604020202020204" pitchFamily="34" charset="0"/>
              <a:buChar char="•"/>
            </a:pPr>
            <a:r>
              <a:rPr lang="en-US" sz="2400"/>
              <a:t>Calculer la valeur t de la statistique de test T </a:t>
            </a:r>
          </a:p>
          <a:p>
            <a:pPr marL="342900" indent="-228600" defTabSz="914400">
              <a:lnSpc>
                <a:spcPct val="90000"/>
              </a:lnSpc>
              <a:spcAft>
                <a:spcPts val="600"/>
              </a:spcAft>
              <a:buFont typeface="Arial" panose="020B0604020202020204" pitchFamily="34" charset="0"/>
              <a:buChar char="•"/>
            </a:pPr>
            <a:r>
              <a:rPr lang="en-US" sz="2400"/>
              <a:t>Conclure au rejet de H0 si t ∈ W où à son acceptation dans le cas contraire </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632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Puissance d’un test</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5F4686F-5FC9-45E0-B87C-6C60352A78E1}"/>
              </a:ext>
            </a:extLst>
          </p:cNvPr>
          <p:cNvSpPr>
            <a:spLocks noChangeArrowheads="1"/>
          </p:cNvSpPr>
          <p:nvPr/>
        </p:nvSpPr>
        <p:spPr bwMode="auto">
          <a:xfrm>
            <a:off x="838200" y="1690688"/>
            <a:ext cx="10831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Les tests ne sont pas faits pour « approuver » H0 mais plutôt pour rejeter H0</a:t>
            </a:r>
          </a:p>
        </p:txBody>
      </p:sp>
      <p:pic>
        <p:nvPicPr>
          <p:cNvPr id="29698" name="Picture 2" descr="http://mathsv-ressources.univ-lyon1.fr/cours/stats/chap7/c7p2/c7p2_fichiers/image021.gif">
            <a:extLst>
              <a:ext uri="{FF2B5EF4-FFF2-40B4-BE49-F238E27FC236}">
                <a16:creationId xmlns:a16="http://schemas.microsoft.com/office/drawing/2014/main" id="{A3A0EA0E-D199-4197-BF49-88AD26D95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85620"/>
            <a:ext cx="388620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7D53D2-7856-4171-8768-3140CC980B80}"/>
              </a:ext>
            </a:extLst>
          </p:cNvPr>
          <p:cNvSpPr/>
          <p:nvPr/>
        </p:nvSpPr>
        <p:spPr>
          <a:xfrm>
            <a:off x="2080591" y="2060020"/>
            <a:ext cx="8905461" cy="369332"/>
          </a:xfrm>
          <a:prstGeom prst="rect">
            <a:avLst/>
          </a:prstGeom>
        </p:spPr>
        <p:txBody>
          <a:bodyPr wrap="square">
            <a:spAutoFit/>
          </a:bodyPr>
          <a:lstStyle/>
          <a:p>
            <a:r>
              <a:rPr lang="fr-FR" dirty="0">
                <a:solidFill>
                  <a:srgbClr val="000000"/>
                </a:solidFill>
                <a:latin typeface="Times New Roman" panose="02020603050405020304" pitchFamily="18" charset="0"/>
              </a:rPr>
              <a:t>La </a:t>
            </a:r>
            <a:r>
              <a:rPr lang="fr-FR" b="1" dirty="0">
                <a:latin typeface="Times New Roman" panose="02020603050405020304" pitchFamily="18" charset="0"/>
              </a:rPr>
              <a:t>puissance d’un test</a:t>
            </a:r>
            <a:r>
              <a:rPr lang="fr-FR" dirty="0">
                <a:solidFill>
                  <a:srgbClr val="000000"/>
                </a:solidFill>
                <a:latin typeface="Times New Roman" panose="02020603050405020304" pitchFamily="18" charset="0"/>
              </a:rPr>
              <a:t> est :      1 - </a:t>
            </a:r>
            <a:r>
              <a:rPr lang="fr-FR" dirty="0">
                <a:solidFill>
                  <a:srgbClr val="000000"/>
                </a:solidFill>
                <a:latin typeface="Symbol" panose="05050102010706020507" pitchFamily="18" charset="2"/>
              </a:rPr>
              <a:t>b </a:t>
            </a:r>
            <a:r>
              <a:rPr lang="fr-FR" dirty="0">
                <a:solidFill>
                  <a:srgbClr val="000000"/>
                </a:solidFill>
                <a:latin typeface="Times New Roman" panose="02020603050405020304" pitchFamily="18" charset="0"/>
              </a:rPr>
              <a:t>=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rejeter  H</a:t>
            </a:r>
            <a:r>
              <a:rPr lang="fr-FR" baseline="-25000" dirty="0">
                <a:solidFill>
                  <a:srgbClr val="000000"/>
                </a:solidFill>
                <a:latin typeface="Times New Roman" panose="02020603050405020304" pitchFamily="18" charset="0"/>
              </a:rPr>
              <a:t>0 </a:t>
            </a:r>
            <a:r>
              <a:rPr lang="fr-FR" dirty="0">
                <a:solidFill>
                  <a:srgbClr val="000000"/>
                </a:solidFill>
                <a:latin typeface="Times New Roman" panose="02020603050405020304" pitchFamily="18" charset="0"/>
              </a:rPr>
              <a:t>/ H</a:t>
            </a:r>
            <a:r>
              <a:rPr lang="fr-FR" baseline="-25000" dirty="0">
                <a:solidFill>
                  <a:srgbClr val="000000"/>
                </a:solidFill>
                <a:latin typeface="Times New Roman" panose="02020603050405020304" pitchFamily="18" charset="0"/>
              </a:rPr>
              <a:t>0 </a:t>
            </a:r>
            <a:r>
              <a:rPr lang="fr-FR" dirty="0">
                <a:solidFill>
                  <a:srgbClr val="000000"/>
                </a:solidFill>
                <a:latin typeface="Times New Roman" panose="02020603050405020304" pitchFamily="18" charset="0"/>
              </a:rPr>
              <a:t>fausse)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(accepter H</a:t>
            </a:r>
            <a:r>
              <a:rPr lang="fr-FR" baseline="-25000" dirty="0">
                <a:solidFill>
                  <a:srgbClr val="000000"/>
                </a:solidFill>
                <a:latin typeface="Times New Roman" panose="02020603050405020304" pitchFamily="18" charset="0"/>
              </a:rPr>
              <a:t>1</a:t>
            </a:r>
            <a:r>
              <a:rPr lang="fr-FR" dirty="0">
                <a:solidFill>
                  <a:srgbClr val="000000"/>
                </a:solidFill>
                <a:latin typeface="Times New Roman" panose="02020603050405020304" pitchFamily="18" charset="0"/>
              </a:rPr>
              <a:t>/H</a:t>
            </a:r>
            <a:r>
              <a:rPr lang="fr-FR" baseline="-25000" dirty="0">
                <a:solidFill>
                  <a:srgbClr val="000000"/>
                </a:solidFill>
                <a:latin typeface="Times New Roman" panose="02020603050405020304" pitchFamily="18" charset="0"/>
              </a:rPr>
              <a:t>1</a:t>
            </a:r>
            <a:r>
              <a:rPr lang="fr-FR" dirty="0">
                <a:solidFill>
                  <a:srgbClr val="000000"/>
                </a:solidFill>
                <a:latin typeface="Times New Roman" panose="02020603050405020304" pitchFamily="18" charset="0"/>
              </a:rPr>
              <a:t> vraie)</a:t>
            </a:r>
            <a:endParaRPr lang="fr-FR" dirty="0"/>
          </a:p>
        </p:txBody>
      </p:sp>
      <p:graphicFrame>
        <p:nvGraphicFramePr>
          <p:cNvPr id="6" name="Tableau 5">
            <a:extLst>
              <a:ext uri="{FF2B5EF4-FFF2-40B4-BE49-F238E27FC236}">
                <a16:creationId xmlns:a16="http://schemas.microsoft.com/office/drawing/2014/main" id="{37350DF7-4F0F-411C-A554-A89DFEB917A9}"/>
              </a:ext>
            </a:extLst>
          </p:cNvPr>
          <p:cNvGraphicFramePr>
            <a:graphicFrameLocks noGrp="1"/>
          </p:cNvGraphicFramePr>
          <p:nvPr>
            <p:extLst>
              <p:ext uri="{D42A27DB-BD31-4B8C-83A1-F6EECF244321}">
                <p14:modId xmlns:p14="http://schemas.microsoft.com/office/powerpoint/2010/main" val="3079844249"/>
              </p:ext>
            </p:extLst>
          </p:nvPr>
        </p:nvGraphicFramePr>
        <p:xfrm>
          <a:off x="5632173" y="3385583"/>
          <a:ext cx="6202017" cy="2819400"/>
        </p:xfrm>
        <a:graphic>
          <a:graphicData uri="http://schemas.openxmlformats.org/drawingml/2006/table">
            <a:tbl>
              <a:tblPr/>
              <a:tblGrid>
                <a:gridCol w="2052718">
                  <a:extLst>
                    <a:ext uri="{9D8B030D-6E8A-4147-A177-3AD203B41FA5}">
                      <a16:colId xmlns:a16="http://schemas.microsoft.com/office/drawing/2014/main" val="2790701679"/>
                    </a:ext>
                  </a:extLst>
                </a:gridCol>
                <a:gridCol w="2014761">
                  <a:extLst>
                    <a:ext uri="{9D8B030D-6E8A-4147-A177-3AD203B41FA5}">
                      <a16:colId xmlns:a16="http://schemas.microsoft.com/office/drawing/2014/main" val="2075568801"/>
                    </a:ext>
                  </a:extLst>
                </a:gridCol>
                <a:gridCol w="2134538">
                  <a:extLst>
                    <a:ext uri="{9D8B030D-6E8A-4147-A177-3AD203B41FA5}">
                      <a16:colId xmlns:a16="http://schemas.microsoft.com/office/drawing/2014/main" val="1434337235"/>
                    </a:ext>
                  </a:extLst>
                </a:gridCol>
              </a:tblGrid>
              <a:tr h="504675">
                <a:tc>
                  <a:txBody>
                    <a:bodyPr/>
                    <a:lstStyle/>
                    <a:p>
                      <a:pPr algn="just">
                        <a:spcAft>
                          <a:spcPts val="0"/>
                        </a:spcAft>
                      </a:pPr>
                      <a:r>
                        <a:rPr lang="fr-FR" sz="1800" dirty="0">
                          <a:solidFill>
                            <a:schemeClr val="tx1"/>
                          </a:solidFill>
                          <a:effectLst/>
                          <a:latin typeface="+mn-lt"/>
                        </a:rPr>
                        <a:t>                      </a:t>
                      </a:r>
                    </a:p>
                    <a:p>
                      <a:pPr algn="just">
                        <a:spcAft>
                          <a:spcPts val="0"/>
                        </a:spcAft>
                      </a:pPr>
                      <a:r>
                        <a:rPr lang="fr-FR" sz="1800" dirty="0">
                          <a:solidFill>
                            <a:schemeClr val="tx1"/>
                          </a:solidFill>
                          <a:effectLst/>
                          <a:latin typeface="+mn-lt"/>
                        </a:rPr>
                        <a:t>Réalité / Décision</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H</a:t>
                      </a:r>
                      <a:r>
                        <a:rPr lang="fr-FR" sz="1800" baseline="-25000" dirty="0">
                          <a:solidFill>
                            <a:schemeClr val="tx1"/>
                          </a:solidFill>
                          <a:effectLst/>
                          <a:latin typeface="+mn-lt"/>
                        </a:rPr>
                        <a:t>0</a:t>
                      </a:r>
                      <a:r>
                        <a:rPr lang="fr-FR" sz="1800" dirty="0">
                          <a:solidFill>
                            <a:schemeClr val="tx1"/>
                          </a:solidFill>
                          <a:effectLst/>
                          <a:latin typeface="+mn-lt"/>
                        </a:rPr>
                        <a:t> vraie</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a:solidFill>
                            <a:schemeClr val="tx1"/>
                          </a:solidFill>
                          <a:effectLst/>
                          <a:latin typeface="+mn-lt"/>
                        </a:rPr>
                        <a:t>H</a:t>
                      </a:r>
                      <a:r>
                        <a:rPr lang="fr-FR" sz="1800" baseline="-25000">
                          <a:solidFill>
                            <a:schemeClr val="tx1"/>
                          </a:solidFill>
                          <a:effectLst/>
                          <a:latin typeface="+mn-lt"/>
                        </a:rPr>
                        <a:t>0</a:t>
                      </a:r>
                      <a:r>
                        <a:rPr lang="fr-FR" sz="1800">
                          <a:solidFill>
                            <a:schemeClr val="tx1"/>
                          </a:solidFill>
                          <a:effectLst/>
                          <a:latin typeface="+mn-lt"/>
                        </a:rPr>
                        <a:t> fausse</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2297198"/>
                  </a:ext>
                </a:extLst>
              </a:tr>
              <a:tr h="543496">
                <a:tc>
                  <a:txBody>
                    <a:bodyPr/>
                    <a:lstStyle/>
                    <a:p>
                      <a:pPr algn="ctr">
                        <a:spcBef>
                          <a:spcPts val="600"/>
                        </a:spcBef>
                        <a:spcAft>
                          <a:spcPts val="0"/>
                        </a:spcAft>
                      </a:pPr>
                      <a:r>
                        <a:rPr lang="fr-FR" sz="1800">
                          <a:solidFill>
                            <a:schemeClr val="tx1"/>
                          </a:solidFill>
                          <a:effectLst/>
                          <a:latin typeface="+mn-lt"/>
                        </a:rPr>
                        <a:t>Non-rejet de H</a:t>
                      </a:r>
                      <a:r>
                        <a:rPr lang="fr-FR" sz="1800" baseline="-25000">
                          <a:solidFill>
                            <a:schemeClr val="tx1"/>
                          </a:solidFill>
                          <a:effectLst/>
                          <a:latin typeface="+mn-lt"/>
                        </a:rPr>
                        <a:t>0</a:t>
                      </a:r>
                      <a:endParaRPr lang="fr-FR" sz="180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a:solidFill>
                            <a:schemeClr val="tx1"/>
                          </a:solidFill>
                          <a:effectLst/>
                          <a:latin typeface="+mn-lt"/>
                        </a:rPr>
                        <a:t>correct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Manque de puissance</a:t>
                      </a:r>
                    </a:p>
                    <a:p>
                      <a:pPr algn="ctr">
                        <a:spcAft>
                          <a:spcPts val="0"/>
                        </a:spcAft>
                      </a:pPr>
                      <a:r>
                        <a:rPr lang="fr-FR" sz="1800" b="1" dirty="0">
                          <a:solidFill>
                            <a:schemeClr val="tx1"/>
                          </a:solidFill>
                          <a:effectLst/>
                          <a:latin typeface="+mn-lt"/>
                        </a:rPr>
                        <a:t>risque  de second espèce </a:t>
                      </a:r>
                      <a:r>
                        <a:rPr lang="fr-FR" dirty="0">
                          <a:solidFill>
                            <a:srgbClr val="000000"/>
                          </a:solidFill>
                          <a:latin typeface="Symbol" panose="05050102010706020507" pitchFamily="18" charset="2"/>
                        </a:rPr>
                        <a:t>b</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0761734"/>
                  </a:ext>
                </a:extLst>
              </a:tr>
              <a:tr h="733558">
                <a:tc>
                  <a:txBody>
                    <a:bodyPr/>
                    <a:lstStyle/>
                    <a:p>
                      <a:pPr algn="ctr">
                        <a:spcBef>
                          <a:spcPts val="600"/>
                        </a:spcBef>
                        <a:spcAft>
                          <a:spcPts val="0"/>
                        </a:spcAft>
                      </a:pPr>
                      <a:r>
                        <a:rPr lang="fr-FR" sz="1800">
                          <a:solidFill>
                            <a:schemeClr val="tx1"/>
                          </a:solidFill>
                          <a:effectLst/>
                          <a:latin typeface="+mn-lt"/>
                        </a:rPr>
                        <a:t>Rejet de H</a:t>
                      </a:r>
                      <a:r>
                        <a:rPr lang="fr-FR" sz="1800" baseline="-25000">
                          <a:solidFill>
                            <a:schemeClr val="tx1"/>
                          </a:solidFill>
                          <a:effectLst/>
                          <a:latin typeface="+mn-lt"/>
                        </a:rPr>
                        <a:t>0</a:t>
                      </a:r>
                      <a:endParaRPr lang="fr-FR" sz="180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Rejet à tort</a:t>
                      </a:r>
                    </a:p>
                    <a:p>
                      <a:pPr algn="ctr">
                        <a:spcBef>
                          <a:spcPts val="600"/>
                        </a:spcBef>
                        <a:spcAft>
                          <a:spcPts val="0"/>
                        </a:spcAft>
                      </a:pPr>
                      <a:r>
                        <a:rPr lang="fr-FR" sz="1800" b="1" dirty="0">
                          <a:solidFill>
                            <a:schemeClr val="tx1"/>
                          </a:solidFill>
                          <a:effectLst/>
                          <a:latin typeface="+mn-lt"/>
                        </a:rPr>
                        <a:t>risque de première espèce </a:t>
                      </a:r>
                      <a:r>
                        <a:rPr lang="el-GR" sz="1800" b="1" dirty="0">
                          <a:solidFill>
                            <a:schemeClr val="tx1"/>
                          </a:solidFill>
                          <a:effectLst/>
                          <a:latin typeface="+mn-lt"/>
                        </a:rPr>
                        <a:t>α</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Puissance du test</a:t>
                      </a:r>
                    </a:p>
                    <a:p>
                      <a:pPr algn="ctr">
                        <a:spcBef>
                          <a:spcPts val="600"/>
                        </a:spcBef>
                        <a:spcAft>
                          <a:spcPts val="0"/>
                        </a:spcAft>
                      </a:pPr>
                      <a:r>
                        <a:rPr lang="fr-FR" sz="1800" b="1" dirty="0">
                          <a:solidFill>
                            <a:schemeClr val="tx1"/>
                          </a:solidFill>
                          <a:effectLst/>
                          <a:latin typeface="+mn-lt"/>
                        </a:rPr>
                        <a:t>1 - </a:t>
                      </a:r>
                      <a:r>
                        <a:rPr lang="fr-FR" dirty="0">
                          <a:solidFill>
                            <a:srgbClr val="000000"/>
                          </a:solidFill>
                          <a:latin typeface="Symbol" panose="05050102010706020507" pitchFamily="18" charset="2"/>
                        </a:rPr>
                        <a:t>b</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109671"/>
                  </a:ext>
                </a:extLst>
              </a:tr>
            </a:tbl>
          </a:graphicData>
        </a:graphic>
      </p:graphicFrame>
    </p:spTree>
    <p:extLst>
      <p:ext uri="{BB962C8B-B14F-4D97-AF65-F5344CB8AC3E}">
        <p14:creationId xmlns:p14="http://schemas.microsoft.com/office/powerpoint/2010/main" val="192487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a:xfrm>
            <a:off x="838200" y="624568"/>
            <a:ext cx="3766457" cy="5412920"/>
          </a:xfrm>
        </p:spPr>
        <p:txBody>
          <a:bodyPr vert="horz" lIns="91440" tIns="45720" rIns="91440" bIns="45720" rtlCol="0" anchor="ctr">
            <a:normAutofit/>
          </a:bodyPr>
          <a:lstStyle/>
          <a:p>
            <a:r>
              <a:rPr lang="en-US" kern="1200">
                <a:solidFill>
                  <a:schemeClr val="tx1"/>
                </a:solidFill>
                <a:latin typeface="+mj-lt"/>
                <a:ea typeface="+mj-ea"/>
                <a:cs typeface="+mj-cs"/>
              </a:rPr>
              <a:t>P-value</a:t>
            </a:r>
          </a:p>
        </p:txBody>
      </p:sp>
      <p:sp>
        <p:nvSpPr>
          <p:cNvPr id="6" name="Rectangle 5">
            <a:extLst>
              <a:ext uri="{FF2B5EF4-FFF2-40B4-BE49-F238E27FC236}">
                <a16:creationId xmlns:a16="http://schemas.microsoft.com/office/drawing/2014/main" id="{53CC15A6-EEC2-4B8C-A38E-87650170DF2D}"/>
              </a:ext>
            </a:extLst>
          </p:cNvPr>
          <p:cNvSpPr/>
          <p:nvPr/>
        </p:nvSpPr>
        <p:spPr>
          <a:xfrm>
            <a:off x="5029200" y="624568"/>
            <a:ext cx="6324598" cy="541292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400"/>
              <a:t>Définition : La </a:t>
            </a:r>
            <a:r>
              <a:rPr lang="en-US" sz="2400" b="1"/>
              <a:t>p-value</a:t>
            </a:r>
            <a:r>
              <a:rPr lang="en-US" sz="2400"/>
              <a:t> donne la probabilité de validation de H0 - la probabilité de voir une conformité entre la théorie et l'observation. Plus p-value est petite, plus la théorie et l'observation diffèrent.</a:t>
            </a:r>
          </a:p>
        </p:txBody>
      </p:sp>
      <p:sp>
        <p:nvSpPr>
          <p:cNvPr id="3" name="Rectangle 2">
            <a:extLst>
              <a:ext uri="{FF2B5EF4-FFF2-40B4-BE49-F238E27FC236}">
                <a16:creationId xmlns:a16="http://schemas.microsoft.com/office/drawing/2014/main" id="{8A6DBB80-2861-4D36-BF60-EEB6C79C4B0A}"/>
              </a:ext>
            </a:extLst>
          </p:cNvPr>
          <p:cNvSpPr/>
          <p:nvPr/>
        </p:nvSpPr>
        <p:spPr>
          <a:xfrm>
            <a:off x="838200" y="5168006"/>
            <a:ext cx="10515600" cy="646331"/>
          </a:xfrm>
          <a:prstGeom prst="rect">
            <a:avLst/>
          </a:prstGeom>
        </p:spPr>
        <p:txBody>
          <a:bodyPr wrap="square">
            <a:spAutoFit/>
          </a:bodyPr>
          <a:lstStyle/>
          <a:p>
            <a:pPr>
              <a:spcAft>
                <a:spcPts val="600"/>
              </a:spcAft>
            </a:pPr>
            <a:r>
              <a:rPr lang="fr-FR" dirty="0">
                <a:solidFill>
                  <a:srgbClr val="000000"/>
                </a:solidFill>
                <a:latin typeface="Verdana" panose="020B0604030504040204" pitchFamily="34" charset="0"/>
              </a:rPr>
              <a:t>De manière générale, on ne considère le niveau de confiance habituel à 95%, ou 19 chances sur 20, ou, dit autrement, un seuil de signification 5%, p-value &lt; 0,05.</a:t>
            </a:r>
            <a:endParaRPr lang="fr-F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6462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5F4686F-5FC9-45E0-B87C-6C60352A78E1}"/>
              </a:ext>
            </a:extLst>
          </p:cNvPr>
          <p:cNvSpPr>
            <a:spLocks noChangeArrowheads="1"/>
          </p:cNvSpPr>
          <p:nvPr/>
        </p:nvSpPr>
        <p:spPr bwMode="auto">
          <a:xfrm>
            <a:off x="521977" y="2237302"/>
            <a:ext cx="1083182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Prenons un exemple simple, le lancer d'un dé à 6 faces.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Pour savoir s'il est équilibré, il nous faudrait idéalement vérifier que la probabilité d'obtenir la face 1 vaut 1/6, ... , la probabilité d'obtenir la face 6 vaut 1/6.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Le test du Khi-deux nous simplifie la tâche car il permet de regrouper ces six tests élémentaires.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Pour cela on considère une (pseudo-)distance entre les probabilités estimées (que sont les fréquences empiriques) et les valeurs testées : plus cette quantité sera grande, plus on sera enclin à rejeter l'hypothèse que le dé est équilibré. </a:t>
            </a:r>
          </a:p>
        </p:txBody>
      </p:sp>
      <p:sp>
        <p:nvSpPr>
          <p:cNvPr id="4" name="Rectangle 3">
            <a:extLst>
              <a:ext uri="{FF2B5EF4-FFF2-40B4-BE49-F238E27FC236}">
                <a16:creationId xmlns:a16="http://schemas.microsoft.com/office/drawing/2014/main" id="{20713968-B05C-4953-9435-97FF326C4C47}"/>
              </a:ext>
            </a:extLst>
          </p:cNvPr>
          <p:cNvSpPr/>
          <p:nvPr/>
        </p:nvSpPr>
        <p:spPr>
          <a:xfrm>
            <a:off x="623608" y="5923237"/>
            <a:ext cx="4024692" cy="369332"/>
          </a:xfrm>
          <a:prstGeom prst="rect">
            <a:avLst/>
          </a:prstGeom>
        </p:spPr>
        <p:txBody>
          <a:bodyPr wrap="none">
            <a:spAutoFit/>
          </a:bodyPr>
          <a:lstStyle/>
          <a:p>
            <a:pPr algn="just"/>
            <a:r>
              <a:rPr lang="fr-FR" b="1" dirty="0">
                <a:solidFill>
                  <a:srgbClr val="38404C"/>
                </a:solidFill>
                <a:latin typeface="Rubik"/>
              </a:rPr>
              <a:t>C’est un test de </a:t>
            </a:r>
            <a:r>
              <a:rPr lang="fr-FR" b="1" i="1" dirty="0">
                <a:solidFill>
                  <a:srgbClr val="38404C"/>
                </a:solidFill>
                <a:latin typeface="Rubik"/>
              </a:rPr>
              <a:t>comparaison de groupe</a:t>
            </a:r>
            <a:r>
              <a:rPr lang="fr-FR" b="1" dirty="0">
                <a:solidFill>
                  <a:srgbClr val="38404C"/>
                </a:solidFill>
                <a:latin typeface="Rubik"/>
              </a:rPr>
              <a:t>.</a:t>
            </a:r>
            <a:endParaRPr lang="fr-FR" b="1" dirty="0"/>
          </a:p>
        </p:txBody>
      </p:sp>
    </p:spTree>
    <p:extLst>
      <p:ext uri="{BB962C8B-B14F-4D97-AF65-F5344CB8AC3E}">
        <p14:creationId xmlns:p14="http://schemas.microsoft.com/office/powerpoint/2010/main" val="283666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70E1189-9E12-493E-9227-9512735D77AA}"/>
              </a:ext>
            </a:extLst>
          </p:cNvPr>
          <p:cNvSpPr>
            <a:spLocks noGrp="1"/>
          </p:cNvSpPr>
          <p:nvPr>
            <p:ph type="title"/>
          </p:nvPr>
        </p:nvSpPr>
        <p:spPr>
          <a:xfrm>
            <a:off x="886968" y="1252728"/>
            <a:ext cx="3493008" cy="4352544"/>
          </a:xfrm>
        </p:spPr>
        <p:txBody>
          <a:bodyPr vert="horz" lIns="91440" tIns="45720" rIns="91440" bIns="45720" rtlCol="0" anchor="ctr">
            <a:normAutofit/>
          </a:bodyPr>
          <a:lstStyle/>
          <a:p>
            <a:pPr algn="r"/>
            <a:r>
              <a:rPr lang="en-US" sz="4000" kern="1200" dirty="0">
                <a:solidFill>
                  <a:schemeClr val="tx1"/>
                </a:solidFill>
                <a:latin typeface="+mj-lt"/>
                <a:ea typeface="+mj-ea"/>
                <a:cs typeface="+mj-cs"/>
              </a:rPr>
              <a:t>1. Population</a:t>
            </a:r>
          </a:p>
        </p:txBody>
      </p:sp>
      <p:sp>
        <p:nvSpPr>
          <p:cNvPr id="8" name="ZoneTexte 5">
            <a:extLst>
              <a:ext uri="{FF2B5EF4-FFF2-40B4-BE49-F238E27FC236}">
                <a16:creationId xmlns:a16="http://schemas.microsoft.com/office/drawing/2014/main" id="{CD0D9F47-CCC1-4807-A30E-870EF082A97D}"/>
              </a:ext>
            </a:extLst>
          </p:cNvPr>
          <p:cNvSpPr txBox="1"/>
          <p:nvPr/>
        </p:nvSpPr>
        <p:spPr>
          <a:xfrm>
            <a:off x="5020056" y="811022"/>
            <a:ext cx="5724144" cy="5248656"/>
          </a:xfrm>
          <a:prstGeom prst="rect">
            <a:avLst/>
          </a:prstGeom>
        </p:spPr>
        <p:txBody>
          <a:bodyPr vert="horz" lIns="91440" tIns="45720" rIns="91440" bIns="45720" rtlCol="0" anchor="ctr">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28600">
              <a:lnSpc>
                <a:spcPct val="90000"/>
              </a:lnSpc>
              <a:spcAft>
                <a:spcPts val="600"/>
              </a:spcAft>
              <a:buFont typeface="Arial" panose="020B0604020202020204" pitchFamily="34" charset="0"/>
              <a:buChar char="•"/>
            </a:pPr>
            <a:r>
              <a:rPr lang="fr-FR" dirty="0"/>
              <a:t>Dans le contexte d’une étude statistiques, la population est l’ensemble des sujets qu’on souhaiterait étudier ou qui sont concernés par cette étude. </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dirty="0"/>
              <a:t>Chaque élément de cet ensemble est un </a:t>
            </a:r>
            <a:r>
              <a:rPr lang="fr-FR" b="1" dirty="0"/>
              <a:t>individu</a:t>
            </a:r>
            <a:r>
              <a:rPr lang="fr-FR" dirty="0"/>
              <a:t> ou </a:t>
            </a:r>
            <a:r>
              <a:rPr lang="fr-FR" b="1" dirty="0"/>
              <a:t>unité statistique</a:t>
            </a:r>
            <a:r>
              <a:rPr lang="fr-FR" dirty="0"/>
              <a:t>.</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dirty="0"/>
              <a:t>Exemple : si on conduit une étude sur les salaires en France, la population représente</a:t>
            </a:r>
            <a:r>
              <a:rPr lang="fr-FR" b="1" dirty="0"/>
              <a:t> l’ensemble de la population active française</a:t>
            </a:r>
            <a:r>
              <a:rPr lang="fr-FR" dirty="0"/>
              <a:t>.</a:t>
            </a:r>
            <a:br>
              <a:rPr lang="fr-FR" dirty="0"/>
            </a:br>
            <a:r>
              <a:rPr lang="fr-FR" dirty="0"/>
              <a:t>	     Si on cherche à construire un modèle qui trouve les visages présents dans des photos sur le web, la population est </a:t>
            </a:r>
            <a:r>
              <a:rPr lang="fr-FR" b="1" dirty="0"/>
              <a:t>l’ensemble des photos du web</a:t>
            </a:r>
            <a:r>
              <a:rPr lang="fr-FR" dirty="0"/>
              <a:t>.</a:t>
            </a:r>
            <a:endParaRPr lang="en-US" sz="2000" dirty="0"/>
          </a:p>
        </p:txBody>
      </p:sp>
    </p:spTree>
    <p:extLst>
      <p:ext uri="{BB962C8B-B14F-4D97-AF65-F5344CB8AC3E}">
        <p14:creationId xmlns:p14="http://schemas.microsoft.com/office/powerpoint/2010/main" val="3438863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DE2980D-074F-4F9A-A391-D3100C1F5749}"/>
              </a:ext>
            </a:extLst>
          </p:cNvPr>
          <p:cNvSpPr/>
          <p:nvPr/>
        </p:nvSpPr>
        <p:spPr>
          <a:xfrm>
            <a:off x="838200" y="2554430"/>
            <a:ext cx="11062252" cy="2862322"/>
          </a:xfrm>
          <a:prstGeom prst="rect">
            <a:avLst/>
          </a:prstGeom>
        </p:spPr>
        <p:txBody>
          <a:bodyPr wrap="square">
            <a:spAutoFit/>
          </a:bodyPr>
          <a:lstStyle/>
          <a:p>
            <a:r>
              <a:rPr lang="fr-FR" dirty="0"/>
              <a:t>Le test du χ 2 (Khi2 ou Chi2 ) permet d’effectuer trois types de comparaison : </a:t>
            </a:r>
          </a:p>
          <a:p>
            <a:endParaRPr lang="fr-FR" dirty="0"/>
          </a:p>
          <a:p>
            <a:pPr marL="285750" indent="-285750">
              <a:buFont typeface="Arial" panose="020B0604020202020204" pitchFamily="34" charset="0"/>
              <a:buChar char="•"/>
            </a:pPr>
            <a:r>
              <a:rPr lang="fr-FR" b="1" dirty="0"/>
              <a:t>Test d’ajustement ou d’adéquation </a:t>
            </a:r>
            <a:r>
              <a:rPr lang="fr-FR" dirty="0"/>
              <a:t>: ce test établit si la distribution des données observées (variables quantitatives ou qualitatives) suit une distribution théorique connue.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a:t>Test d’homogénéité </a:t>
            </a:r>
            <a:r>
              <a:rPr lang="fr-FR" dirty="0"/>
              <a:t>: teste si des échantillons sont issus d’une même population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a:t>Test d’indépendance </a:t>
            </a:r>
            <a:r>
              <a:rPr lang="fr-FR" dirty="0"/>
              <a:t>: teste l’indépendance entre deux variables qualitatives, dont les différentes modalités sont réparties dans un tableau croisé donnant les effectifs (tableau de contingence). Equivaut à un test sur des proportions. </a:t>
            </a:r>
          </a:p>
        </p:txBody>
      </p:sp>
    </p:spTree>
    <p:extLst>
      <p:ext uri="{BB962C8B-B14F-4D97-AF65-F5344CB8AC3E}">
        <p14:creationId xmlns:p14="http://schemas.microsoft.com/office/powerpoint/2010/main" val="1968030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5F4686F-5FC9-45E0-B87C-6C60352A78E1}"/>
              </a:ext>
            </a:extLst>
          </p:cNvPr>
          <p:cNvSpPr>
            <a:spLocks noChangeArrowheads="1"/>
          </p:cNvSpPr>
          <p:nvPr/>
        </p:nvSpPr>
        <p:spPr bwMode="auto">
          <a:xfrm>
            <a:off x="521977" y="2853670"/>
            <a:ext cx="10831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On souhaite donc tester :</a:t>
            </a:r>
          </a:p>
        </p:txBody>
      </p:sp>
      <p:pic>
        <p:nvPicPr>
          <p:cNvPr id="4" name="Image 3">
            <a:extLst>
              <a:ext uri="{FF2B5EF4-FFF2-40B4-BE49-F238E27FC236}">
                <a16:creationId xmlns:a16="http://schemas.microsoft.com/office/drawing/2014/main" id="{DD4361D6-09E9-4E8F-83E7-FBE8816AF78B}"/>
              </a:ext>
            </a:extLst>
          </p:cNvPr>
          <p:cNvPicPr>
            <a:picLocks noChangeAspect="1"/>
          </p:cNvPicPr>
          <p:nvPr/>
        </p:nvPicPr>
        <p:blipFill>
          <a:blip r:embed="rId2"/>
          <a:stretch>
            <a:fillRect/>
          </a:stretch>
        </p:blipFill>
        <p:spPr>
          <a:xfrm>
            <a:off x="3724688" y="2685911"/>
            <a:ext cx="1369659" cy="873748"/>
          </a:xfrm>
          <a:prstGeom prst="rect">
            <a:avLst/>
          </a:prstGeom>
        </p:spPr>
      </p:pic>
      <p:sp>
        <p:nvSpPr>
          <p:cNvPr id="6" name="Rectangle 1">
            <a:extLst>
              <a:ext uri="{FF2B5EF4-FFF2-40B4-BE49-F238E27FC236}">
                <a16:creationId xmlns:a16="http://schemas.microsoft.com/office/drawing/2014/main" id="{1EF372C9-8CC6-4423-B6ED-7FEC25BE8E81}"/>
              </a:ext>
            </a:extLst>
          </p:cNvPr>
          <p:cNvSpPr>
            <a:spLocks noChangeArrowheads="1"/>
          </p:cNvSpPr>
          <p:nvPr/>
        </p:nvSpPr>
        <p:spPr bwMode="auto">
          <a:xfrm>
            <a:off x="521977" y="3855231"/>
            <a:ext cx="62452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On utilise à cet effet le test du Khi-deux avec comme statistique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fr-FR" altLang="fr-FR" b="0" i="0" u="none" strike="noStrike" cap="none" normalizeH="0" baseline="0" dirty="0">
                <a:ln>
                  <a:noFill/>
                </a:ln>
                <a:solidFill>
                  <a:srgbClr val="000000"/>
                </a:solidFill>
                <a:effectLst/>
                <a:latin typeface="+mn-lt"/>
              </a:rPr>
            </a:br>
            <a:endParaRPr kumimoji="0" lang="fr-FR" altLang="fr-FR" b="0" i="0" u="none" strike="noStrike" cap="none" normalizeH="0" baseline="0" dirty="0">
              <a:ln>
                <a:noFill/>
              </a:ln>
              <a:solidFill>
                <a:schemeClr val="tx1"/>
              </a:solidFill>
              <a:effectLst/>
              <a:latin typeface="+mn-lt"/>
            </a:endParaRPr>
          </a:p>
        </p:txBody>
      </p:sp>
      <p:pic>
        <p:nvPicPr>
          <p:cNvPr id="8" name="Image 7">
            <a:extLst>
              <a:ext uri="{FF2B5EF4-FFF2-40B4-BE49-F238E27FC236}">
                <a16:creationId xmlns:a16="http://schemas.microsoft.com/office/drawing/2014/main" id="{8DEDA530-5FD0-4394-AA2B-4CFCC8C05C58}"/>
              </a:ext>
            </a:extLst>
          </p:cNvPr>
          <p:cNvPicPr>
            <a:picLocks noChangeAspect="1"/>
          </p:cNvPicPr>
          <p:nvPr/>
        </p:nvPicPr>
        <p:blipFill>
          <a:blip r:embed="rId3"/>
          <a:stretch>
            <a:fillRect/>
          </a:stretch>
        </p:blipFill>
        <p:spPr>
          <a:xfrm>
            <a:off x="6767213" y="3697771"/>
            <a:ext cx="2137118" cy="754960"/>
          </a:xfrm>
          <a:prstGeom prst="rect">
            <a:avLst/>
          </a:prstGeom>
        </p:spPr>
      </p:pic>
      <p:sp>
        <p:nvSpPr>
          <p:cNvPr id="9" name="Rectangle 2">
            <a:extLst>
              <a:ext uri="{FF2B5EF4-FFF2-40B4-BE49-F238E27FC236}">
                <a16:creationId xmlns:a16="http://schemas.microsoft.com/office/drawing/2014/main" id="{6D793411-B1BC-45BD-AD6F-AF4C91DE55EF}"/>
              </a:ext>
            </a:extLst>
          </p:cNvPr>
          <p:cNvSpPr>
            <a:spLocks noChangeArrowheads="1"/>
          </p:cNvSpPr>
          <p:nvPr/>
        </p:nvSpPr>
        <p:spPr bwMode="auto">
          <a:xfrm>
            <a:off x="5416826" y="2860805"/>
            <a:ext cx="28802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Montserrat" panose="00000500000000000000" pitchFamily="2" charset="0"/>
              </a:rPr>
              <a:t>p0=(p10,…,pk0) est connue.</a:t>
            </a:r>
            <a:r>
              <a:rPr kumimoji="0" lang="fr-FR" altLang="fr-FR" sz="11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DD40B031-C68D-4AAA-8336-48031665215D}"/>
              </a:ext>
            </a:extLst>
          </p:cNvPr>
          <p:cNvSpPr/>
          <p:nvPr/>
        </p:nvSpPr>
        <p:spPr>
          <a:xfrm>
            <a:off x="9541565" y="3855231"/>
            <a:ext cx="1508374" cy="646331"/>
          </a:xfrm>
          <a:prstGeom prst="rect">
            <a:avLst/>
          </a:prstGeom>
        </p:spPr>
        <p:txBody>
          <a:bodyPr wrap="square">
            <a:spAutoFit/>
          </a:bodyPr>
          <a:lstStyle/>
          <a:p>
            <a:r>
              <a:rPr lang="fr-FR" dirty="0">
                <a:latin typeface="MathJax_Math-italic"/>
              </a:rPr>
              <a:t>pi</a:t>
            </a:r>
            <a:r>
              <a:rPr lang="fr-FR" dirty="0">
                <a:latin typeface="MathJax_Main"/>
              </a:rPr>
              <a:t>=</a:t>
            </a:r>
            <a:r>
              <a:rPr lang="fr-FR" dirty="0">
                <a:latin typeface="MathJax_AMS"/>
              </a:rPr>
              <a:t>P</a:t>
            </a:r>
            <a:r>
              <a:rPr lang="fr-FR" dirty="0">
                <a:latin typeface="MathJax_Main"/>
              </a:rPr>
              <a:t>(</a:t>
            </a:r>
            <a:r>
              <a:rPr lang="fr-FR" dirty="0">
                <a:latin typeface="MathJax_Math-italic"/>
              </a:rPr>
              <a:t>X</a:t>
            </a:r>
            <a:r>
              <a:rPr lang="fr-FR" dirty="0">
                <a:latin typeface="MathJax_Main"/>
              </a:rPr>
              <a:t>=</a:t>
            </a:r>
            <a:r>
              <a:rPr lang="fr-FR" dirty="0">
                <a:latin typeface="MathJax_Math-italic"/>
              </a:rPr>
              <a:t>ai</a:t>
            </a:r>
            <a:r>
              <a:rPr lang="fr-FR" dirty="0">
                <a:latin typeface="MathJax_Main"/>
              </a:rPr>
              <a:t>)</a:t>
            </a:r>
            <a:br>
              <a:rPr lang="fr-FR" dirty="0"/>
            </a:br>
            <a:endParaRPr lang="fr-FR" dirty="0"/>
          </a:p>
        </p:txBody>
      </p:sp>
      <p:sp>
        <p:nvSpPr>
          <p:cNvPr id="11" name="ZoneTexte 10">
            <a:extLst>
              <a:ext uri="{FF2B5EF4-FFF2-40B4-BE49-F238E27FC236}">
                <a16:creationId xmlns:a16="http://schemas.microsoft.com/office/drawing/2014/main" id="{C3F3705E-0C51-4E5C-AF38-CDB475C2D8A9}"/>
              </a:ext>
            </a:extLst>
          </p:cNvPr>
          <p:cNvSpPr txBox="1"/>
          <p:nvPr/>
        </p:nvSpPr>
        <p:spPr>
          <a:xfrm>
            <a:off x="230072" y="4705188"/>
            <a:ext cx="2319130" cy="461665"/>
          </a:xfrm>
          <a:prstGeom prst="rect">
            <a:avLst/>
          </a:prstGeom>
          <a:noFill/>
        </p:spPr>
        <p:txBody>
          <a:bodyPr wrap="square" rtlCol="0">
            <a:spAutoFit/>
          </a:bodyPr>
          <a:lstStyle/>
          <a:p>
            <a:r>
              <a:rPr lang="fr-FR" sz="2400" b="1" dirty="0"/>
              <a:t>Sous R</a:t>
            </a:r>
          </a:p>
        </p:txBody>
      </p:sp>
      <p:sp>
        <p:nvSpPr>
          <p:cNvPr id="12" name="Rectangle 11">
            <a:extLst>
              <a:ext uri="{FF2B5EF4-FFF2-40B4-BE49-F238E27FC236}">
                <a16:creationId xmlns:a16="http://schemas.microsoft.com/office/drawing/2014/main" id="{E7FCE3D2-1C95-4471-85CD-776BA4176292}"/>
              </a:ext>
            </a:extLst>
          </p:cNvPr>
          <p:cNvSpPr/>
          <p:nvPr/>
        </p:nvSpPr>
        <p:spPr>
          <a:xfrm>
            <a:off x="1075605" y="5408994"/>
            <a:ext cx="1838965" cy="369332"/>
          </a:xfrm>
          <a:prstGeom prst="rect">
            <a:avLst/>
          </a:prstGeom>
          <a:solidFill>
            <a:schemeClr val="accent1">
              <a:lumMod val="20000"/>
              <a:lumOff val="80000"/>
            </a:schemeClr>
          </a:solidFill>
        </p:spPr>
        <p:txBody>
          <a:bodyPr wrap="none">
            <a:spAutoFit/>
          </a:bodyPr>
          <a:lstStyle/>
          <a:p>
            <a:r>
              <a:rPr lang="fr-FR" dirty="0" err="1">
                <a:solidFill>
                  <a:srgbClr val="000000"/>
                </a:solidFill>
                <a:latin typeface="Courier New" panose="02070309020205020404" pitchFamily="49" charset="0"/>
              </a:rPr>
              <a:t>chisq.test</a:t>
            </a:r>
            <a:r>
              <a:rPr lang="fr-FR" dirty="0">
                <a:solidFill>
                  <a:srgbClr val="000000"/>
                </a:solidFill>
                <a:latin typeface="Courier New" panose="02070309020205020404" pitchFamily="49" charset="0"/>
              </a:rPr>
              <a:t>()</a:t>
            </a:r>
            <a:endParaRPr lang="fr-FR" dirty="0"/>
          </a:p>
        </p:txBody>
      </p:sp>
    </p:spTree>
    <p:extLst>
      <p:ext uri="{BB962C8B-B14F-4D97-AF65-F5344CB8AC3E}">
        <p14:creationId xmlns:p14="http://schemas.microsoft.com/office/powerpoint/2010/main" val="1745713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CB5CD486-08D0-4F21-9C0B-5DDCB0B8BF83}"/>
              </a:ext>
            </a:extLst>
          </p:cNvPr>
          <p:cNvSpPr/>
          <p:nvPr/>
        </p:nvSpPr>
        <p:spPr>
          <a:xfrm>
            <a:off x="742122" y="2101505"/>
            <a:ext cx="10999304" cy="4062651"/>
          </a:xfrm>
          <a:prstGeom prst="rect">
            <a:avLst/>
          </a:prstGeom>
        </p:spPr>
        <p:txBody>
          <a:bodyPr wrap="square">
            <a:spAutoFit/>
          </a:bodyPr>
          <a:lstStyle/>
          <a:p>
            <a:r>
              <a:rPr lang="fr-FR" dirty="0"/>
              <a:t>On a interrogé 200 élèves d’un lycée sur le type d’études supérieures qu’ils désiraient entreprendre. Les résultats de l’enquête figurent dans le tableau ci-dessous :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algn="ctr"/>
            <a:r>
              <a:rPr lang="fr-FR" sz="2400" dirty="0"/>
              <a:t>Semble-t-il exister une relation entre le choix des études et le sexe ? </a:t>
            </a:r>
          </a:p>
        </p:txBody>
      </p:sp>
      <p:graphicFrame>
        <p:nvGraphicFramePr>
          <p:cNvPr id="16" name="Tableau 15">
            <a:extLst>
              <a:ext uri="{FF2B5EF4-FFF2-40B4-BE49-F238E27FC236}">
                <a16:creationId xmlns:a16="http://schemas.microsoft.com/office/drawing/2014/main" id="{92B1DB13-109A-499E-A638-E190ABC6FB4D}"/>
              </a:ext>
            </a:extLst>
          </p:cNvPr>
          <p:cNvGraphicFramePr>
            <a:graphicFrameLocks noGrp="1"/>
          </p:cNvGraphicFramePr>
          <p:nvPr>
            <p:extLst>
              <p:ext uri="{D42A27DB-BD31-4B8C-83A1-F6EECF244321}">
                <p14:modId xmlns:p14="http://schemas.microsoft.com/office/powerpoint/2010/main" val="946221006"/>
              </p:ext>
            </p:extLst>
          </p:nvPr>
        </p:nvGraphicFramePr>
        <p:xfrm>
          <a:off x="3414643" y="3145149"/>
          <a:ext cx="5362713" cy="1463040"/>
        </p:xfrm>
        <a:graphic>
          <a:graphicData uri="http://schemas.openxmlformats.org/drawingml/2006/table">
            <a:tbl>
              <a:tblPr firstRow="1" bandRow="1">
                <a:tableStyleId>{5C22544A-7EE6-4342-B048-85BDC9FD1C3A}</a:tableStyleId>
              </a:tblPr>
              <a:tblGrid>
                <a:gridCol w="1787571">
                  <a:extLst>
                    <a:ext uri="{9D8B030D-6E8A-4147-A177-3AD203B41FA5}">
                      <a16:colId xmlns:a16="http://schemas.microsoft.com/office/drawing/2014/main" val="2634912794"/>
                    </a:ext>
                  </a:extLst>
                </a:gridCol>
                <a:gridCol w="1787571">
                  <a:extLst>
                    <a:ext uri="{9D8B030D-6E8A-4147-A177-3AD203B41FA5}">
                      <a16:colId xmlns:a16="http://schemas.microsoft.com/office/drawing/2014/main" val="4134990285"/>
                    </a:ext>
                  </a:extLst>
                </a:gridCol>
                <a:gridCol w="1787571">
                  <a:extLst>
                    <a:ext uri="{9D8B030D-6E8A-4147-A177-3AD203B41FA5}">
                      <a16:colId xmlns:a16="http://schemas.microsoft.com/office/drawing/2014/main" val="2907487846"/>
                    </a:ext>
                  </a:extLst>
                </a:gridCol>
              </a:tblGrid>
              <a:tr h="330208">
                <a:tc>
                  <a:txBody>
                    <a:bodyPr/>
                    <a:lstStyle/>
                    <a:p>
                      <a:endParaRPr lang="fr-FR" dirty="0"/>
                    </a:p>
                  </a:txBody>
                  <a:tcPr/>
                </a:tc>
                <a:tc>
                  <a:txBody>
                    <a:bodyPr/>
                    <a:lstStyle/>
                    <a:p>
                      <a:r>
                        <a:rPr lang="fr-FR" dirty="0"/>
                        <a:t>Filles</a:t>
                      </a:r>
                    </a:p>
                  </a:txBody>
                  <a:tcPr/>
                </a:tc>
                <a:tc>
                  <a:txBody>
                    <a:bodyPr/>
                    <a:lstStyle/>
                    <a:p>
                      <a:r>
                        <a:rPr lang="fr-FR" dirty="0" err="1"/>
                        <a:t>Garcons</a:t>
                      </a:r>
                      <a:endParaRPr lang="fr-FR" dirty="0"/>
                    </a:p>
                  </a:txBody>
                  <a:tcPr/>
                </a:tc>
                <a:extLst>
                  <a:ext uri="{0D108BD9-81ED-4DB2-BD59-A6C34878D82A}">
                    <a16:rowId xmlns:a16="http://schemas.microsoft.com/office/drawing/2014/main" val="660963570"/>
                  </a:ext>
                </a:extLst>
              </a:tr>
              <a:tr h="330208">
                <a:tc>
                  <a:txBody>
                    <a:bodyPr/>
                    <a:lstStyle/>
                    <a:p>
                      <a:r>
                        <a:rPr lang="fr-FR" dirty="0"/>
                        <a:t>Littéraire</a:t>
                      </a:r>
                    </a:p>
                  </a:txBody>
                  <a:tcPr/>
                </a:tc>
                <a:tc>
                  <a:txBody>
                    <a:bodyPr/>
                    <a:lstStyle/>
                    <a:p>
                      <a:r>
                        <a:rPr lang="fr-FR" dirty="0"/>
                        <a:t>60</a:t>
                      </a:r>
                    </a:p>
                  </a:txBody>
                  <a:tcPr/>
                </a:tc>
                <a:tc>
                  <a:txBody>
                    <a:bodyPr/>
                    <a:lstStyle/>
                    <a:p>
                      <a:r>
                        <a:rPr lang="fr-FR" dirty="0"/>
                        <a:t>60</a:t>
                      </a:r>
                    </a:p>
                  </a:txBody>
                  <a:tcPr/>
                </a:tc>
                <a:extLst>
                  <a:ext uri="{0D108BD9-81ED-4DB2-BD59-A6C34878D82A}">
                    <a16:rowId xmlns:a16="http://schemas.microsoft.com/office/drawing/2014/main" val="412128397"/>
                  </a:ext>
                </a:extLst>
              </a:tr>
              <a:tr h="330208">
                <a:tc>
                  <a:txBody>
                    <a:bodyPr/>
                    <a:lstStyle/>
                    <a:p>
                      <a:r>
                        <a:rPr lang="fr-FR" dirty="0"/>
                        <a:t>Scientifique</a:t>
                      </a:r>
                    </a:p>
                  </a:txBody>
                  <a:tcPr/>
                </a:tc>
                <a:tc>
                  <a:txBody>
                    <a:bodyPr/>
                    <a:lstStyle/>
                    <a:p>
                      <a:r>
                        <a:rPr lang="fr-FR" dirty="0"/>
                        <a:t>42</a:t>
                      </a:r>
                    </a:p>
                  </a:txBody>
                  <a:tcPr/>
                </a:tc>
                <a:tc>
                  <a:txBody>
                    <a:bodyPr/>
                    <a:lstStyle/>
                    <a:p>
                      <a:r>
                        <a:rPr lang="fr-FR" dirty="0"/>
                        <a:t>18</a:t>
                      </a:r>
                    </a:p>
                  </a:txBody>
                  <a:tcPr/>
                </a:tc>
                <a:extLst>
                  <a:ext uri="{0D108BD9-81ED-4DB2-BD59-A6C34878D82A}">
                    <a16:rowId xmlns:a16="http://schemas.microsoft.com/office/drawing/2014/main" val="745546208"/>
                  </a:ext>
                </a:extLst>
              </a:tr>
              <a:tr h="330208">
                <a:tc>
                  <a:txBody>
                    <a:bodyPr/>
                    <a:lstStyle/>
                    <a:p>
                      <a:r>
                        <a:rPr lang="fr-FR" dirty="0"/>
                        <a:t>Technique</a:t>
                      </a:r>
                    </a:p>
                  </a:txBody>
                  <a:tcPr/>
                </a:tc>
                <a:tc>
                  <a:txBody>
                    <a:bodyPr/>
                    <a:lstStyle/>
                    <a:p>
                      <a:r>
                        <a:rPr lang="fr-FR" dirty="0"/>
                        <a:t>18</a:t>
                      </a:r>
                    </a:p>
                  </a:txBody>
                  <a:tcPr/>
                </a:tc>
                <a:tc>
                  <a:txBody>
                    <a:bodyPr/>
                    <a:lstStyle/>
                    <a:p>
                      <a:r>
                        <a:rPr lang="fr-FR" dirty="0"/>
                        <a:t>2</a:t>
                      </a:r>
                    </a:p>
                  </a:txBody>
                  <a:tcPr/>
                </a:tc>
                <a:extLst>
                  <a:ext uri="{0D108BD9-81ED-4DB2-BD59-A6C34878D82A}">
                    <a16:rowId xmlns:a16="http://schemas.microsoft.com/office/drawing/2014/main" val="2471156184"/>
                  </a:ext>
                </a:extLst>
              </a:tr>
            </a:tbl>
          </a:graphicData>
        </a:graphic>
      </p:graphicFrame>
    </p:spTree>
    <p:extLst>
      <p:ext uri="{BB962C8B-B14F-4D97-AF65-F5344CB8AC3E}">
        <p14:creationId xmlns:p14="http://schemas.microsoft.com/office/powerpoint/2010/main" val="1133715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154C1BC-55B8-4885-B424-D601D87E15C6}"/>
              </a:ext>
            </a:extLst>
          </p:cNvPr>
          <p:cNvSpPr/>
          <p:nvPr/>
        </p:nvSpPr>
        <p:spPr>
          <a:xfrm>
            <a:off x="2690191" y="3827315"/>
            <a:ext cx="6374296" cy="954107"/>
          </a:xfrm>
          <a:prstGeom prst="rect">
            <a:avLst/>
          </a:prstGeom>
          <a:solidFill>
            <a:schemeClr val="tx2">
              <a:lumMod val="20000"/>
              <a:lumOff val="80000"/>
            </a:schemeClr>
          </a:solidFill>
        </p:spPr>
        <p:txBody>
          <a:bodyPr wrap="square">
            <a:spAutoFit/>
          </a:bodyPr>
          <a:lstStyle/>
          <a:p>
            <a:pPr defTabSz="914400" eaLnBrk="0" fontAlgn="base" hangingPunct="0">
              <a:spcBef>
                <a:spcPct val="0"/>
              </a:spcBef>
              <a:spcAft>
                <a:spcPct val="0"/>
              </a:spcAft>
            </a:pPr>
            <a:r>
              <a:rPr lang="fr-FR" sz="1400" dirty="0">
                <a:solidFill>
                  <a:srgbClr val="0000FF"/>
                </a:solidFill>
                <a:latin typeface="Lucida Console" panose="020B0609040504020204" pitchFamily="49" charset="0"/>
              </a:rPr>
              <a:t>A = matrix(c(60, 60, 42, 18, 18, 2), </a:t>
            </a:r>
            <a:r>
              <a:rPr lang="fr-FR" sz="1400" dirty="0" err="1">
                <a:solidFill>
                  <a:srgbClr val="0000FF"/>
                </a:solidFill>
                <a:latin typeface="Lucida Console" panose="020B0609040504020204" pitchFamily="49" charset="0"/>
              </a:rPr>
              <a:t>nrow</a:t>
            </a:r>
            <a:r>
              <a:rPr lang="fr-FR" sz="1400" dirty="0">
                <a:solidFill>
                  <a:srgbClr val="0000FF"/>
                </a:solidFill>
                <a:latin typeface="Lucida Console" panose="020B0609040504020204" pitchFamily="49" charset="0"/>
              </a:rPr>
              <a:t> = 3, </a:t>
            </a:r>
            <a:r>
              <a:rPr lang="fr-FR" sz="1400" dirty="0" err="1">
                <a:solidFill>
                  <a:srgbClr val="0000FF"/>
                </a:solidFill>
                <a:latin typeface="Lucida Console" panose="020B0609040504020204" pitchFamily="49" charset="0"/>
              </a:rPr>
              <a:t>byrow</a:t>
            </a:r>
            <a:r>
              <a:rPr lang="fr-FR" sz="1400" dirty="0">
                <a:solidFill>
                  <a:srgbClr val="0000FF"/>
                </a:solidFill>
                <a:latin typeface="Lucida Console" panose="020B0609040504020204" pitchFamily="49" charset="0"/>
              </a:rPr>
              <a:t> = T) </a:t>
            </a:r>
          </a:p>
          <a:p>
            <a:pPr defTabSz="914400" eaLnBrk="0" fontAlgn="base" hangingPunct="0">
              <a:spcBef>
                <a:spcPct val="0"/>
              </a:spcBef>
              <a:spcAft>
                <a:spcPct val="0"/>
              </a:spcAft>
            </a:pPr>
            <a:r>
              <a:rPr lang="fr-FR" sz="1400" dirty="0" err="1">
                <a:solidFill>
                  <a:srgbClr val="0000FF"/>
                </a:solidFill>
                <a:latin typeface="Lucida Console" panose="020B0609040504020204" pitchFamily="49" charset="0"/>
              </a:rPr>
              <a:t>chisq.test</a:t>
            </a:r>
            <a:r>
              <a:rPr lang="fr-FR" sz="1400" dirty="0">
                <a:solidFill>
                  <a:srgbClr val="0000FF"/>
                </a:solidFill>
                <a:latin typeface="Lucida Console" panose="020B0609040504020204" pitchFamily="49" charset="0"/>
              </a:rPr>
              <a:t>(A)$</a:t>
            </a:r>
            <a:r>
              <a:rPr lang="fr-FR" sz="1400" dirty="0" err="1">
                <a:solidFill>
                  <a:srgbClr val="0000FF"/>
                </a:solidFill>
                <a:latin typeface="Lucida Console" panose="020B0609040504020204" pitchFamily="49" charset="0"/>
              </a:rPr>
              <a:t>p.value</a:t>
            </a:r>
            <a:endParaRPr lang="fr-FR" sz="1400" dirty="0">
              <a:solidFill>
                <a:srgbClr val="0000FF"/>
              </a:solidFill>
              <a:latin typeface="Lucida Console" panose="020B0609040504020204" pitchFamily="49" charset="0"/>
            </a:endParaRPr>
          </a:p>
          <a:p>
            <a:pPr defTabSz="914400" eaLnBrk="0" fontAlgn="base" hangingPunct="0">
              <a:spcBef>
                <a:spcPct val="0"/>
              </a:spcBef>
              <a:spcAft>
                <a:spcPct val="0"/>
              </a:spcAft>
            </a:pPr>
            <a:endParaRPr lang="fr-FR" sz="1400" dirty="0">
              <a:solidFill>
                <a:srgbClr val="0000FF"/>
              </a:solidFill>
              <a:latin typeface="Lucida Console" panose="020B0609040504020204" pitchFamily="49" charset="0"/>
            </a:endParaRPr>
          </a:p>
          <a:p>
            <a:pPr defTabSz="914400" eaLnBrk="0" fontAlgn="base" hangingPunct="0">
              <a:spcBef>
                <a:spcPct val="0"/>
              </a:spcBef>
              <a:spcAft>
                <a:spcPct val="0"/>
              </a:spcAft>
            </a:pPr>
            <a:r>
              <a:rPr lang="fr-FR" sz="1400" dirty="0">
                <a:solidFill>
                  <a:srgbClr val="0000FF"/>
                </a:solidFill>
                <a:latin typeface="Lucida Console" panose="020B0609040504020204" pitchFamily="49" charset="0"/>
              </a:rPr>
              <a:t>[1] 0.0005530844</a:t>
            </a:r>
          </a:p>
        </p:txBody>
      </p:sp>
      <p:sp>
        <p:nvSpPr>
          <p:cNvPr id="12" name="Rectangle 11">
            <a:extLst>
              <a:ext uri="{FF2B5EF4-FFF2-40B4-BE49-F238E27FC236}">
                <a16:creationId xmlns:a16="http://schemas.microsoft.com/office/drawing/2014/main" id="{1DF0222B-9608-4EC1-A8DF-43AAB0E261C5}"/>
              </a:ext>
            </a:extLst>
          </p:cNvPr>
          <p:cNvSpPr/>
          <p:nvPr/>
        </p:nvSpPr>
        <p:spPr>
          <a:xfrm>
            <a:off x="689112" y="2586004"/>
            <a:ext cx="6096000" cy="646331"/>
          </a:xfrm>
          <a:prstGeom prst="rect">
            <a:avLst/>
          </a:prstGeom>
        </p:spPr>
        <p:txBody>
          <a:bodyPr>
            <a:spAutoFit/>
          </a:bodyPr>
          <a:lstStyle/>
          <a:p>
            <a:r>
              <a:rPr lang="fr-FR" dirty="0"/>
              <a:t>H0 : "les caractères X et Y sont indépendants" </a:t>
            </a:r>
          </a:p>
          <a:p>
            <a:r>
              <a:rPr lang="fr-FR" dirty="0"/>
              <a:t>H1 : "les caractères X et Y ne sont pas indépendants".</a:t>
            </a:r>
          </a:p>
        </p:txBody>
      </p:sp>
      <p:sp>
        <p:nvSpPr>
          <p:cNvPr id="15" name="Rectangle 14">
            <a:extLst>
              <a:ext uri="{FF2B5EF4-FFF2-40B4-BE49-F238E27FC236}">
                <a16:creationId xmlns:a16="http://schemas.microsoft.com/office/drawing/2014/main" id="{CDB69F60-C060-4F4A-BB26-E028C38038CE}"/>
              </a:ext>
            </a:extLst>
          </p:cNvPr>
          <p:cNvSpPr/>
          <p:nvPr/>
        </p:nvSpPr>
        <p:spPr>
          <a:xfrm>
            <a:off x="2690191" y="5075758"/>
            <a:ext cx="8189843" cy="369332"/>
          </a:xfrm>
          <a:prstGeom prst="rect">
            <a:avLst/>
          </a:prstGeom>
        </p:spPr>
        <p:txBody>
          <a:bodyPr wrap="square">
            <a:spAutoFit/>
          </a:bodyPr>
          <a:lstStyle/>
          <a:p>
            <a:r>
              <a:rPr lang="fr-FR" b="1" i="1" dirty="0"/>
              <a:t>Comme p-valeur &lt; 0.001, le rejet de H0 est hautement significatif</a:t>
            </a:r>
          </a:p>
        </p:txBody>
      </p:sp>
      <p:sp>
        <p:nvSpPr>
          <p:cNvPr id="4" name="Rectangle 3">
            <a:extLst>
              <a:ext uri="{FF2B5EF4-FFF2-40B4-BE49-F238E27FC236}">
                <a16:creationId xmlns:a16="http://schemas.microsoft.com/office/drawing/2014/main" id="{9C1D24AD-06E9-441B-B2FF-0C729E65F7F1}"/>
              </a:ext>
            </a:extLst>
          </p:cNvPr>
          <p:cNvSpPr/>
          <p:nvPr/>
        </p:nvSpPr>
        <p:spPr>
          <a:xfrm>
            <a:off x="291548" y="5739426"/>
            <a:ext cx="11900452" cy="369332"/>
          </a:xfrm>
          <a:prstGeom prst="rect">
            <a:avLst/>
          </a:prstGeom>
        </p:spPr>
        <p:txBody>
          <a:bodyPr wrap="square">
            <a:spAutoFit/>
          </a:bodyPr>
          <a:lstStyle/>
          <a:p>
            <a:r>
              <a:rPr lang="fr-FR" dirty="0"/>
              <a:t>On peut affirmer qu’il y a un lien "significatif" entre le sexe de l’élève et le type d’études supérieures qu’il désire entreprendre. </a:t>
            </a:r>
          </a:p>
        </p:txBody>
      </p:sp>
    </p:spTree>
    <p:extLst>
      <p:ext uri="{BB962C8B-B14F-4D97-AF65-F5344CB8AC3E}">
        <p14:creationId xmlns:p14="http://schemas.microsoft.com/office/powerpoint/2010/main" val="20608485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de </a:t>
            </a:r>
            <a:r>
              <a:rPr lang="fr-FR" dirty="0" err="1"/>
              <a:t>Student</a:t>
            </a:r>
            <a:endParaRPr lang="fr-FR" dirty="0"/>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DB4A6DE-F716-4B03-ADA0-E2F619BEFE66}"/>
              </a:ext>
            </a:extLst>
          </p:cNvPr>
          <p:cNvSpPr/>
          <p:nvPr/>
        </p:nvSpPr>
        <p:spPr>
          <a:xfrm>
            <a:off x="304801" y="2592890"/>
            <a:ext cx="11290851" cy="1200329"/>
          </a:xfrm>
          <a:prstGeom prst="rect">
            <a:avLst/>
          </a:prstGeom>
        </p:spPr>
        <p:txBody>
          <a:bodyPr wrap="square">
            <a:spAutoFit/>
          </a:bodyPr>
          <a:lstStyle/>
          <a:p>
            <a:pPr algn="just"/>
            <a:r>
              <a:rPr lang="fr-FR" dirty="0">
                <a:solidFill>
                  <a:srgbClr val="38404C"/>
                </a:solidFill>
                <a:latin typeface="Rubik"/>
              </a:rPr>
              <a:t>Le test de </a:t>
            </a:r>
            <a:r>
              <a:rPr lang="fr-FR" dirty="0" err="1">
                <a:solidFill>
                  <a:srgbClr val="38404C"/>
                </a:solidFill>
                <a:latin typeface="Rubik"/>
              </a:rPr>
              <a:t>Student</a:t>
            </a:r>
            <a:r>
              <a:rPr lang="fr-FR" dirty="0">
                <a:solidFill>
                  <a:srgbClr val="38404C"/>
                </a:solidFill>
                <a:latin typeface="Rubik"/>
              </a:rPr>
              <a:t> permet de se prononcer sur le fait que les données suivent une loi de </a:t>
            </a:r>
            <a:r>
              <a:rPr lang="fr-FR" dirty="0" err="1">
                <a:solidFill>
                  <a:srgbClr val="38404C"/>
                </a:solidFill>
                <a:latin typeface="Rubik"/>
              </a:rPr>
              <a:t>Student</a:t>
            </a:r>
            <a:r>
              <a:rPr lang="fr-FR" dirty="0">
                <a:solidFill>
                  <a:srgbClr val="38404C"/>
                </a:solidFill>
                <a:latin typeface="Rubik"/>
              </a:rPr>
              <a:t>. Ce test permet d’observer si la moyenne est égale à une valeur donnée ou si les moyennes de deux groupes sont égales. </a:t>
            </a:r>
          </a:p>
          <a:p>
            <a:pPr algn="just"/>
            <a:endParaRPr lang="fr-FR" dirty="0">
              <a:solidFill>
                <a:srgbClr val="38404C"/>
              </a:solidFill>
              <a:latin typeface="Rubik"/>
            </a:endParaRPr>
          </a:p>
          <a:p>
            <a:pPr algn="just"/>
            <a:r>
              <a:rPr lang="fr-FR" b="1" dirty="0">
                <a:solidFill>
                  <a:srgbClr val="38404C"/>
                </a:solidFill>
                <a:latin typeface="Rubik"/>
              </a:rPr>
              <a:t>C’est un test de </a:t>
            </a:r>
            <a:r>
              <a:rPr lang="fr-FR" b="1" i="1" dirty="0">
                <a:solidFill>
                  <a:srgbClr val="38404C"/>
                </a:solidFill>
                <a:latin typeface="Rubik"/>
              </a:rPr>
              <a:t>comparaison de moyenne</a:t>
            </a:r>
            <a:r>
              <a:rPr lang="fr-FR" b="1" dirty="0">
                <a:solidFill>
                  <a:srgbClr val="38404C"/>
                </a:solidFill>
                <a:latin typeface="Rubik"/>
              </a:rPr>
              <a:t>.</a:t>
            </a:r>
            <a:endParaRPr lang="fr-FR" b="1" dirty="0"/>
          </a:p>
        </p:txBody>
      </p:sp>
      <p:sp>
        <p:nvSpPr>
          <p:cNvPr id="6" name="Rectangle 5">
            <a:extLst>
              <a:ext uri="{FF2B5EF4-FFF2-40B4-BE49-F238E27FC236}">
                <a16:creationId xmlns:a16="http://schemas.microsoft.com/office/drawing/2014/main" id="{2B11110F-6003-42A9-BE5F-B27F943B1CC3}"/>
              </a:ext>
            </a:extLst>
          </p:cNvPr>
          <p:cNvSpPr/>
          <p:nvPr/>
        </p:nvSpPr>
        <p:spPr>
          <a:xfrm>
            <a:off x="2146851" y="4373362"/>
            <a:ext cx="8812695" cy="923330"/>
          </a:xfrm>
          <a:prstGeom prst="rect">
            <a:avLst/>
          </a:prstGeom>
        </p:spPr>
        <p:txBody>
          <a:bodyPr wrap="square">
            <a:spAutoFit/>
          </a:bodyPr>
          <a:lstStyle/>
          <a:p>
            <a:pPr algn="ctr"/>
            <a:r>
              <a:rPr lang="fr-FR" dirty="0">
                <a:solidFill>
                  <a:srgbClr val="38404C"/>
                </a:solidFill>
                <a:latin typeface="Rubik"/>
              </a:rPr>
              <a:t>Pour utiliser ce test, il faut que les données soient indépendantes (non liées les unes au autres) et qu’elles suivent une loi normale ou puisse être approximées par une loi normale (ce qui est très souvent le cas lorsque qu’il y a assez de données (&gt; 30))</a:t>
            </a:r>
            <a:endParaRPr lang="fr-FR" dirty="0"/>
          </a:p>
        </p:txBody>
      </p:sp>
      <p:sp>
        <p:nvSpPr>
          <p:cNvPr id="13" name="ZoneTexte 12">
            <a:extLst>
              <a:ext uri="{FF2B5EF4-FFF2-40B4-BE49-F238E27FC236}">
                <a16:creationId xmlns:a16="http://schemas.microsoft.com/office/drawing/2014/main" id="{5041DE86-06DC-47D8-A80E-6B665130124E}"/>
              </a:ext>
            </a:extLst>
          </p:cNvPr>
          <p:cNvSpPr txBox="1"/>
          <p:nvPr/>
        </p:nvSpPr>
        <p:spPr>
          <a:xfrm>
            <a:off x="304801" y="5296692"/>
            <a:ext cx="2319130" cy="461665"/>
          </a:xfrm>
          <a:prstGeom prst="rect">
            <a:avLst/>
          </a:prstGeom>
          <a:noFill/>
        </p:spPr>
        <p:txBody>
          <a:bodyPr wrap="square" rtlCol="0">
            <a:spAutoFit/>
          </a:bodyPr>
          <a:lstStyle/>
          <a:p>
            <a:r>
              <a:rPr lang="fr-FR" sz="2400" b="1" dirty="0"/>
              <a:t>Sous R</a:t>
            </a:r>
          </a:p>
        </p:txBody>
      </p:sp>
      <p:sp>
        <p:nvSpPr>
          <p:cNvPr id="14" name="Rectangle 13">
            <a:extLst>
              <a:ext uri="{FF2B5EF4-FFF2-40B4-BE49-F238E27FC236}">
                <a16:creationId xmlns:a16="http://schemas.microsoft.com/office/drawing/2014/main" id="{B49E411B-B4A0-4633-A672-397DA98BDF82}"/>
              </a:ext>
            </a:extLst>
          </p:cNvPr>
          <p:cNvSpPr/>
          <p:nvPr/>
        </p:nvSpPr>
        <p:spPr>
          <a:xfrm>
            <a:off x="1150334" y="6000498"/>
            <a:ext cx="1287532" cy="369332"/>
          </a:xfrm>
          <a:prstGeom prst="rect">
            <a:avLst/>
          </a:prstGeom>
          <a:solidFill>
            <a:schemeClr val="accent1">
              <a:lumMod val="20000"/>
              <a:lumOff val="80000"/>
            </a:schemeClr>
          </a:solidFill>
        </p:spPr>
        <p:txBody>
          <a:bodyPr wrap="none">
            <a:spAutoFit/>
          </a:bodyPr>
          <a:lstStyle/>
          <a:p>
            <a:r>
              <a:rPr lang="fr-FR" dirty="0" err="1">
                <a:solidFill>
                  <a:srgbClr val="000000"/>
                </a:solidFill>
                <a:latin typeface="Courier New" panose="02070309020205020404" pitchFamily="49" charset="0"/>
              </a:rPr>
              <a:t>t.test</a:t>
            </a:r>
            <a:r>
              <a:rPr lang="fr-FR" dirty="0">
                <a:solidFill>
                  <a:srgbClr val="000000"/>
                </a:solidFill>
                <a:latin typeface="Courier New" panose="02070309020205020404" pitchFamily="49" charset="0"/>
              </a:rPr>
              <a:t>()</a:t>
            </a:r>
            <a:endParaRPr lang="fr-FR" dirty="0"/>
          </a:p>
        </p:txBody>
      </p:sp>
    </p:spTree>
    <p:extLst>
      <p:ext uri="{BB962C8B-B14F-4D97-AF65-F5344CB8AC3E}">
        <p14:creationId xmlns:p14="http://schemas.microsoft.com/office/powerpoint/2010/main" val="2003624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Rappel loi normale</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loi normale différents écarts-types">
            <a:extLst>
              <a:ext uri="{FF2B5EF4-FFF2-40B4-BE49-F238E27FC236}">
                <a16:creationId xmlns:a16="http://schemas.microsoft.com/office/drawing/2014/main" id="{13B30891-8D74-4302-90AB-25C4112161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4820" name="Picture 4" descr="formule loi normale">
            <a:extLst>
              <a:ext uri="{FF2B5EF4-FFF2-40B4-BE49-F238E27FC236}">
                <a16:creationId xmlns:a16="http://schemas.microsoft.com/office/drawing/2014/main" id="{F2D80BA0-3686-4736-BFF8-D20E2751C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19425"/>
            <a:ext cx="4562475"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https://camo.githubusercontent.com/08c24aa720450458bf33e4413651ed2f9d44dc61/68747470733a2f2f64726976652e676f6f676c652e636f6d2f75633f6578706f72743d766965772669643d3172386c504c6133624a68755338653431426450416c7a52787557546e4d357732">
            <a:extLst>
              <a:ext uri="{FF2B5EF4-FFF2-40B4-BE49-F238E27FC236}">
                <a16:creationId xmlns:a16="http://schemas.microsoft.com/office/drawing/2014/main" id="{FBFFAB8A-E878-47DE-B364-A8892FD14B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91325" y="1966024"/>
            <a:ext cx="4265020" cy="3230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553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de </a:t>
            </a:r>
            <a:r>
              <a:rPr lang="fr-FR" dirty="0" err="1"/>
              <a:t>Student</a:t>
            </a:r>
            <a:endParaRPr lang="fr-FR" dirty="0"/>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9FEFC382-2F8C-4A04-A259-BC3C03BD7615}"/>
              </a:ext>
            </a:extLst>
          </p:cNvPr>
          <p:cNvPicPr>
            <a:picLocks noChangeAspect="1"/>
          </p:cNvPicPr>
          <p:nvPr/>
        </p:nvPicPr>
        <p:blipFill>
          <a:blip r:embed="rId2"/>
          <a:stretch>
            <a:fillRect/>
          </a:stretch>
        </p:blipFill>
        <p:spPr>
          <a:xfrm>
            <a:off x="422971" y="3780135"/>
            <a:ext cx="3298922" cy="552451"/>
          </a:xfrm>
          <a:prstGeom prst="rect">
            <a:avLst/>
          </a:prstGeom>
        </p:spPr>
      </p:pic>
      <p:sp>
        <p:nvSpPr>
          <p:cNvPr id="8" name="ZoneTexte 7">
            <a:extLst>
              <a:ext uri="{FF2B5EF4-FFF2-40B4-BE49-F238E27FC236}">
                <a16:creationId xmlns:a16="http://schemas.microsoft.com/office/drawing/2014/main" id="{440CB179-BC87-420D-B9C4-BE029E3EF075}"/>
              </a:ext>
            </a:extLst>
          </p:cNvPr>
          <p:cNvSpPr txBox="1"/>
          <p:nvPr/>
        </p:nvSpPr>
        <p:spPr>
          <a:xfrm>
            <a:off x="3928316" y="2505670"/>
            <a:ext cx="2886075" cy="923330"/>
          </a:xfrm>
          <a:prstGeom prst="rect">
            <a:avLst/>
          </a:prstGeom>
          <a:noFill/>
        </p:spPr>
        <p:txBody>
          <a:bodyPr wrap="square" rtlCol="0">
            <a:spAutoFit/>
          </a:bodyPr>
          <a:lstStyle/>
          <a:p>
            <a:r>
              <a:rPr lang="fr-FR" dirty="0"/>
              <a:t>Regardons si la longueur du </a:t>
            </a:r>
            <a:r>
              <a:rPr lang="fr-FR" dirty="0" err="1"/>
              <a:t>sépal</a:t>
            </a:r>
            <a:r>
              <a:rPr lang="fr-FR" dirty="0"/>
              <a:t> est significativement différent de 5.9</a:t>
            </a:r>
          </a:p>
        </p:txBody>
      </p:sp>
      <p:pic>
        <p:nvPicPr>
          <p:cNvPr id="9" name="Image 8">
            <a:extLst>
              <a:ext uri="{FF2B5EF4-FFF2-40B4-BE49-F238E27FC236}">
                <a16:creationId xmlns:a16="http://schemas.microsoft.com/office/drawing/2014/main" id="{14E0F3F9-DBFC-4A35-95DC-EC7F7BDD18C3}"/>
              </a:ext>
            </a:extLst>
          </p:cNvPr>
          <p:cNvPicPr>
            <a:picLocks noChangeAspect="1"/>
          </p:cNvPicPr>
          <p:nvPr/>
        </p:nvPicPr>
        <p:blipFill>
          <a:blip r:embed="rId3"/>
          <a:stretch>
            <a:fillRect/>
          </a:stretch>
        </p:blipFill>
        <p:spPr>
          <a:xfrm>
            <a:off x="6814391" y="3780135"/>
            <a:ext cx="4886325" cy="2200004"/>
          </a:xfrm>
          <a:prstGeom prst="rect">
            <a:avLst/>
          </a:prstGeom>
        </p:spPr>
      </p:pic>
      <p:sp>
        <p:nvSpPr>
          <p:cNvPr id="11" name="ZoneTexte 10">
            <a:extLst>
              <a:ext uri="{FF2B5EF4-FFF2-40B4-BE49-F238E27FC236}">
                <a16:creationId xmlns:a16="http://schemas.microsoft.com/office/drawing/2014/main" id="{1E10B444-70B5-46AA-914B-933525406F2E}"/>
              </a:ext>
            </a:extLst>
          </p:cNvPr>
          <p:cNvSpPr txBox="1"/>
          <p:nvPr/>
        </p:nvSpPr>
        <p:spPr>
          <a:xfrm>
            <a:off x="3928316" y="4595117"/>
            <a:ext cx="2886075" cy="923330"/>
          </a:xfrm>
          <a:prstGeom prst="rect">
            <a:avLst/>
          </a:prstGeom>
          <a:noFill/>
        </p:spPr>
        <p:txBody>
          <a:bodyPr wrap="square" rtlCol="0">
            <a:spAutoFit/>
          </a:bodyPr>
          <a:lstStyle/>
          <a:p>
            <a:r>
              <a:rPr lang="fr-FR" dirty="0"/>
              <a:t>Regardons si la longueur du </a:t>
            </a:r>
            <a:r>
              <a:rPr lang="fr-FR" dirty="0" err="1"/>
              <a:t>sépal</a:t>
            </a:r>
            <a:r>
              <a:rPr lang="fr-FR" dirty="0"/>
              <a:t> est significativement différent de 7</a:t>
            </a:r>
          </a:p>
        </p:txBody>
      </p:sp>
      <p:sp>
        <p:nvSpPr>
          <p:cNvPr id="12" name="Rectangle 11">
            <a:extLst>
              <a:ext uri="{FF2B5EF4-FFF2-40B4-BE49-F238E27FC236}">
                <a16:creationId xmlns:a16="http://schemas.microsoft.com/office/drawing/2014/main" id="{BE6682DB-7150-4955-8D4C-481D7572810A}"/>
              </a:ext>
            </a:extLst>
          </p:cNvPr>
          <p:cNvSpPr/>
          <p:nvPr/>
        </p:nvSpPr>
        <p:spPr>
          <a:xfrm>
            <a:off x="199133" y="6098867"/>
            <a:ext cx="11992867" cy="646331"/>
          </a:xfrm>
          <a:prstGeom prst="rect">
            <a:avLst/>
          </a:prstGeom>
        </p:spPr>
        <p:txBody>
          <a:bodyPr wrap="square">
            <a:spAutoFit/>
          </a:bodyPr>
          <a:lstStyle/>
          <a:p>
            <a:pPr algn="just"/>
            <a:r>
              <a:rPr lang="fr-FR" dirty="0">
                <a:solidFill>
                  <a:srgbClr val="38404C"/>
                </a:solidFill>
                <a:latin typeface="Rubik"/>
              </a:rPr>
              <a:t>On voit donc que pour un seuil </a:t>
            </a:r>
            <a:r>
              <a:rPr lang="fr-FR" i="1" dirty="0">
                <a:solidFill>
                  <a:srgbClr val="38404C"/>
                </a:solidFill>
                <a:latin typeface="Rubik"/>
              </a:rPr>
              <a:t>alpha</a:t>
            </a:r>
            <a:r>
              <a:rPr lang="fr-FR" dirty="0">
                <a:solidFill>
                  <a:srgbClr val="38404C"/>
                </a:solidFill>
                <a:latin typeface="Rubik"/>
              </a:rPr>
              <a:t> = 0,05 chances de se tromper, la taille moyenne de longueurs de </a:t>
            </a:r>
            <a:r>
              <a:rPr lang="fr-FR" dirty="0" err="1">
                <a:solidFill>
                  <a:srgbClr val="38404C"/>
                </a:solidFill>
                <a:latin typeface="Rubik"/>
              </a:rPr>
              <a:t>Sepal</a:t>
            </a:r>
            <a:r>
              <a:rPr lang="fr-FR" dirty="0">
                <a:solidFill>
                  <a:srgbClr val="38404C"/>
                </a:solidFill>
                <a:latin typeface="Rubik"/>
              </a:rPr>
              <a:t> n’est pas significativement différente de 5.9 mais elle l’est de 7.</a:t>
            </a:r>
            <a:endParaRPr lang="fr-FR" dirty="0"/>
          </a:p>
        </p:txBody>
      </p:sp>
      <p:pic>
        <p:nvPicPr>
          <p:cNvPr id="13" name="Image 12">
            <a:extLst>
              <a:ext uri="{FF2B5EF4-FFF2-40B4-BE49-F238E27FC236}">
                <a16:creationId xmlns:a16="http://schemas.microsoft.com/office/drawing/2014/main" id="{AA6BF946-2466-4CD3-A591-468F272B1F56}"/>
              </a:ext>
            </a:extLst>
          </p:cNvPr>
          <p:cNvPicPr>
            <a:picLocks noChangeAspect="1"/>
          </p:cNvPicPr>
          <p:nvPr/>
        </p:nvPicPr>
        <p:blipFill>
          <a:blip r:embed="rId4"/>
          <a:stretch>
            <a:fillRect/>
          </a:stretch>
        </p:blipFill>
        <p:spPr>
          <a:xfrm>
            <a:off x="6814391" y="1453857"/>
            <a:ext cx="5101384" cy="2207550"/>
          </a:xfrm>
          <a:prstGeom prst="rect">
            <a:avLst/>
          </a:prstGeom>
        </p:spPr>
      </p:pic>
    </p:spTree>
    <p:extLst>
      <p:ext uri="{BB962C8B-B14F-4D97-AF65-F5344CB8AC3E}">
        <p14:creationId xmlns:p14="http://schemas.microsoft.com/office/powerpoint/2010/main" val="2023279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de </a:t>
            </a:r>
            <a:r>
              <a:rPr lang="fr-FR" dirty="0" err="1"/>
              <a:t>Student</a:t>
            </a:r>
            <a:endParaRPr lang="fr-FR" dirty="0"/>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F3B4337-C2BE-4021-9CD8-042E3E17CEA4}"/>
              </a:ext>
            </a:extLst>
          </p:cNvPr>
          <p:cNvSpPr/>
          <p:nvPr/>
        </p:nvSpPr>
        <p:spPr>
          <a:xfrm>
            <a:off x="443947" y="2297453"/>
            <a:ext cx="11304105" cy="369332"/>
          </a:xfrm>
          <a:prstGeom prst="rect">
            <a:avLst/>
          </a:prstGeom>
        </p:spPr>
        <p:txBody>
          <a:bodyPr wrap="square">
            <a:spAutoFit/>
          </a:bodyPr>
          <a:lstStyle/>
          <a:p>
            <a:r>
              <a:rPr lang="fr-FR" dirty="0">
                <a:solidFill>
                  <a:srgbClr val="38404C"/>
                </a:solidFill>
                <a:latin typeface="Rubik"/>
              </a:rPr>
              <a:t>Il est possible de calculer un intervalle où nous sommes sûrs à 99% que la moyenne y soit, dans ce cas il est plus large.</a:t>
            </a:r>
            <a:endParaRPr lang="fr-FR" dirty="0"/>
          </a:p>
        </p:txBody>
      </p:sp>
      <p:pic>
        <p:nvPicPr>
          <p:cNvPr id="13" name="Image 12">
            <a:extLst>
              <a:ext uri="{FF2B5EF4-FFF2-40B4-BE49-F238E27FC236}">
                <a16:creationId xmlns:a16="http://schemas.microsoft.com/office/drawing/2014/main" id="{0A524B71-A941-4365-83D7-F64D66AE049D}"/>
              </a:ext>
            </a:extLst>
          </p:cNvPr>
          <p:cNvPicPr>
            <a:picLocks noChangeAspect="1"/>
          </p:cNvPicPr>
          <p:nvPr/>
        </p:nvPicPr>
        <p:blipFill>
          <a:blip r:embed="rId2"/>
          <a:stretch>
            <a:fillRect/>
          </a:stretch>
        </p:blipFill>
        <p:spPr>
          <a:xfrm>
            <a:off x="3138601" y="3273550"/>
            <a:ext cx="5914795" cy="2481263"/>
          </a:xfrm>
          <a:prstGeom prst="rect">
            <a:avLst/>
          </a:prstGeom>
        </p:spPr>
      </p:pic>
    </p:spTree>
    <p:extLst>
      <p:ext uri="{BB962C8B-B14F-4D97-AF65-F5344CB8AC3E}">
        <p14:creationId xmlns:p14="http://schemas.microsoft.com/office/powerpoint/2010/main" val="35036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70E1189-9E12-493E-9227-9512735D77AA}"/>
              </a:ext>
            </a:extLst>
          </p:cNvPr>
          <p:cNvSpPr>
            <a:spLocks noGrp="1"/>
          </p:cNvSpPr>
          <p:nvPr>
            <p:ph type="title"/>
          </p:nvPr>
        </p:nvSpPr>
        <p:spPr>
          <a:xfrm>
            <a:off x="886968" y="1252728"/>
            <a:ext cx="3493008" cy="4352544"/>
          </a:xfrm>
        </p:spPr>
        <p:txBody>
          <a:bodyPr vert="horz" lIns="91440" tIns="45720" rIns="91440" bIns="45720" rtlCol="0" anchor="ctr">
            <a:normAutofit/>
          </a:bodyPr>
          <a:lstStyle/>
          <a:p>
            <a:pPr algn="r"/>
            <a:r>
              <a:rPr lang="en-US" sz="4000" dirty="0"/>
              <a:t>2. </a:t>
            </a:r>
            <a:r>
              <a:rPr lang="en-US" sz="4000" kern="1200" dirty="0" err="1">
                <a:solidFill>
                  <a:schemeClr val="tx1"/>
                </a:solidFill>
                <a:latin typeface="+mj-lt"/>
                <a:ea typeface="+mj-ea"/>
                <a:cs typeface="+mj-cs"/>
              </a:rPr>
              <a:t>Echantillon</a:t>
            </a:r>
            <a:endParaRPr lang="en-US" sz="4000" kern="1200" dirty="0">
              <a:solidFill>
                <a:schemeClr val="tx1"/>
              </a:solidFill>
              <a:latin typeface="+mj-lt"/>
              <a:ea typeface="+mj-ea"/>
              <a:cs typeface="+mj-cs"/>
            </a:endParaRPr>
          </a:p>
        </p:txBody>
      </p:sp>
      <p:sp>
        <p:nvSpPr>
          <p:cNvPr id="8" name="ZoneTexte 5">
            <a:extLst>
              <a:ext uri="{FF2B5EF4-FFF2-40B4-BE49-F238E27FC236}">
                <a16:creationId xmlns:a16="http://schemas.microsoft.com/office/drawing/2014/main" id="{CD0D9F47-CCC1-4807-A30E-870EF082A97D}"/>
              </a:ext>
            </a:extLst>
          </p:cNvPr>
          <p:cNvSpPr txBox="1"/>
          <p:nvPr/>
        </p:nvSpPr>
        <p:spPr>
          <a:xfrm>
            <a:off x="5020056" y="811022"/>
            <a:ext cx="5724144" cy="5248656"/>
          </a:xfrm>
          <a:prstGeom prst="rect">
            <a:avLst/>
          </a:prstGeom>
        </p:spPr>
        <p:txBody>
          <a:bodyPr vert="horz" lIns="91440" tIns="45720" rIns="91440" bIns="45720" rtlCol="0" anchor="ctr">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28600">
              <a:lnSpc>
                <a:spcPct val="90000"/>
              </a:lnSpc>
              <a:spcAft>
                <a:spcPts val="600"/>
              </a:spcAft>
              <a:buFont typeface="Arial" panose="020B0604020202020204" pitchFamily="34" charset="0"/>
              <a:buChar char="•"/>
            </a:pPr>
            <a:r>
              <a:rPr lang="fr-FR" dirty="0"/>
              <a:t>En pratique, il est rarement possible d’étudier la population dans son ensemble, pour des raisons de temps et de coût de récupération de la données.</a:t>
            </a:r>
            <a:br>
              <a:rPr lang="fr-FR" dirty="0"/>
            </a:br>
            <a:r>
              <a:rPr lang="fr-FR" dirty="0"/>
              <a:t>On étudie donc un échantillon formé par un nombre restreint de représentants de la population. Les statistiques et les data sciences consistent à utiliser des exemples particuliers afin de tirer des conclusions générales sur la population.</a:t>
            </a:r>
          </a:p>
          <a:p>
            <a:pPr marL="285750" indent="-228600">
              <a:lnSpc>
                <a:spcPct val="90000"/>
              </a:lnSpc>
              <a:spcAft>
                <a:spcPts val="600"/>
              </a:spcAft>
              <a:buFont typeface="Arial" panose="020B0604020202020204" pitchFamily="34" charset="0"/>
              <a:buChar char="•"/>
            </a:pPr>
            <a:endParaRPr lang="fr-FR" sz="2000" dirty="0"/>
          </a:p>
          <a:p>
            <a:pPr marL="285750" indent="-228600">
              <a:lnSpc>
                <a:spcPct val="90000"/>
              </a:lnSpc>
              <a:spcAft>
                <a:spcPts val="600"/>
              </a:spcAft>
              <a:buFont typeface="Arial" panose="020B0604020202020204" pitchFamily="34" charset="0"/>
              <a:buChar char="•"/>
            </a:pPr>
            <a:r>
              <a:rPr lang="fr-FR" dirty="0"/>
              <a:t>Le nombre d'individus dans l’échantillon est la </a:t>
            </a:r>
            <a:r>
              <a:rPr lang="fr-FR" b="1" dirty="0"/>
              <a:t>taille</a:t>
            </a:r>
            <a:r>
              <a:rPr lang="fr-FR" dirty="0"/>
              <a:t> de l'échantillon.</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b="1" dirty="0"/>
              <a:t>Exemple</a:t>
            </a:r>
            <a:r>
              <a:rPr lang="fr-FR" dirty="0"/>
              <a:t> : Prélèvement d'eau (éprouvette) dans un bassin</a:t>
            </a:r>
            <a:endParaRPr lang="en-US" dirty="0"/>
          </a:p>
        </p:txBody>
      </p:sp>
    </p:spTree>
    <p:extLst>
      <p:ext uri="{BB962C8B-B14F-4D97-AF65-F5344CB8AC3E}">
        <p14:creationId xmlns:p14="http://schemas.microsoft.com/office/powerpoint/2010/main" val="195092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70E1189-9E12-493E-9227-9512735D77AA}"/>
              </a:ext>
            </a:extLst>
          </p:cNvPr>
          <p:cNvSpPr>
            <a:spLocks noGrp="1"/>
          </p:cNvSpPr>
          <p:nvPr>
            <p:ph type="title"/>
          </p:nvPr>
        </p:nvSpPr>
        <p:spPr>
          <a:xfrm>
            <a:off x="886968" y="1252728"/>
            <a:ext cx="3493008" cy="4352544"/>
          </a:xfrm>
        </p:spPr>
        <p:txBody>
          <a:bodyPr vert="horz" lIns="91440" tIns="45720" rIns="91440" bIns="45720" rtlCol="0" anchor="ctr">
            <a:normAutofit/>
          </a:bodyPr>
          <a:lstStyle/>
          <a:p>
            <a:pPr algn="r"/>
            <a:r>
              <a:rPr lang="en-US" sz="4000" dirty="0"/>
              <a:t>3</a:t>
            </a:r>
            <a:r>
              <a:rPr lang="en-US" sz="4000" kern="1200" dirty="0">
                <a:solidFill>
                  <a:schemeClr val="tx1"/>
                </a:solidFill>
                <a:latin typeface="+mj-lt"/>
                <a:ea typeface="+mj-ea"/>
                <a:cs typeface="+mj-cs"/>
              </a:rPr>
              <a:t>. Dataset</a:t>
            </a:r>
          </a:p>
        </p:txBody>
      </p:sp>
      <p:sp>
        <p:nvSpPr>
          <p:cNvPr id="8" name="ZoneTexte 5">
            <a:extLst>
              <a:ext uri="{FF2B5EF4-FFF2-40B4-BE49-F238E27FC236}">
                <a16:creationId xmlns:a16="http://schemas.microsoft.com/office/drawing/2014/main" id="{CD0D9F47-CCC1-4807-A30E-870EF082A97D}"/>
              </a:ext>
            </a:extLst>
          </p:cNvPr>
          <p:cNvSpPr txBox="1"/>
          <p:nvPr/>
        </p:nvSpPr>
        <p:spPr>
          <a:xfrm>
            <a:off x="5020056" y="811022"/>
            <a:ext cx="5724144" cy="5248656"/>
          </a:xfrm>
          <a:prstGeom prst="rect">
            <a:avLst/>
          </a:prstGeom>
        </p:spPr>
        <p:txBody>
          <a:bodyPr vert="horz" lIns="91440" tIns="45720" rIns="91440" bIns="45720" rtlCol="0" anchor="ctr">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28600">
              <a:lnSpc>
                <a:spcPct val="90000"/>
              </a:lnSpc>
              <a:spcAft>
                <a:spcPts val="600"/>
              </a:spcAft>
              <a:buFont typeface="Arial" panose="020B0604020202020204" pitchFamily="34" charset="0"/>
              <a:buChar char="•"/>
            </a:pPr>
            <a:r>
              <a:rPr lang="fr-FR" dirty="0"/>
              <a:t>L’ensemble des informations recueillies sur les individus de l’échantillon sont rassemblées dans ce qu’on appelle un </a:t>
            </a:r>
            <a:r>
              <a:rPr lang="fr-FR" dirty="0" err="1"/>
              <a:t>dataset</a:t>
            </a:r>
            <a:r>
              <a:rPr lang="fr-FR" dirty="0"/>
              <a:t>. </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dirty="0"/>
              <a:t>Un </a:t>
            </a:r>
            <a:r>
              <a:rPr lang="fr-FR" dirty="0" err="1"/>
              <a:t>dataset</a:t>
            </a:r>
            <a:r>
              <a:rPr lang="fr-FR" dirty="0"/>
              <a:t> se compose </a:t>
            </a:r>
            <a:r>
              <a:rPr lang="fr-FR" b="1" dirty="0"/>
              <a:t>d’individus</a:t>
            </a:r>
            <a:r>
              <a:rPr lang="fr-FR" dirty="0"/>
              <a:t> ou </a:t>
            </a:r>
            <a:r>
              <a:rPr lang="fr-FR" b="1" dirty="0"/>
              <a:t>d'observations</a:t>
            </a:r>
            <a:r>
              <a:rPr lang="fr-FR" dirty="0"/>
              <a:t> (ou même lignes ou </a:t>
            </a:r>
            <a:r>
              <a:rPr lang="fr-FR" dirty="0" err="1"/>
              <a:t>rows</a:t>
            </a:r>
            <a:r>
              <a:rPr lang="fr-FR" dirty="0"/>
              <a:t>) qui composent les représentants de la population présents dans l'échantillon donné. </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dirty="0"/>
              <a:t>Il se compose également de </a:t>
            </a:r>
            <a:r>
              <a:rPr lang="fr-FR" b="1" dirty="0"/>
              <a:t>variables</a:t>
            </a:r>
            <a:r>
              <a:rPr lang="fr-FR" dirty="0"/>
              <a:t> ou </a:t>
            </a:r>
            <a:r>
              <a:rPr lang="fr-FR" b="1" dirty="0" err="1"/>
              <a:t>features</a:t>
            </a:r>
            <a:r>
              <a:rPr lang="fr-FR" dirty="0"/>
              <a:t> (les colonnes) qui contiennent des caractéristiques qui permettent de décrire la spécificité de chaque observation.</a:t>
            </a:r>
            <a:endParaRPr lang="en-US" dirty="0"/>
          </a:p>
        </p:txBody>
      </p:sp>
    </p:spTree>
    <p:extLst>
      <p:ext uri="{BB962C8B-B14F-4D97-AF65-F5344CB8AC3E}">
        <p14:creationId xmlns:p14="http://schemas.microsoft.com/office/powerpoint/2010/main" val="307723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179988-27D0-4FF8-BFDD-8C91C2D7EB76}"/>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Variables qualitatives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6F8F68A-AD88-447F-B0D0-19AC54292E32}"/>
              </a:ext>
            </a:extLst>
          </p:cNvPr>
          <p:cNvSpPr/>
          <p:nvPr/>
        </p:nvSpPr>
        <p:spPr>
          <a:xfrm>
            <a:off x="4976031" y="963877"/>
            <a:ext cx="6377769" cy="493024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400" dirty="0"/>
              <a:t>Les </a:t>
            </a:r>
            <a:r>
              <a:rPr lang="en-US" sz="2400" dirty="0" err="1"/>
              <a:t>caractères</a:t>
            </a:r>
            <a:r>
              <a:rPr lang="en-US" sz="2400" dirty="0"/>
              <a:t> </a:t>
            </a:r>
            <a:r>
              <a:rPr lang="en-US" sz="2400" dirty="0" err="1"/>
              <a:t>qualitatifs</a:t>
            </a:r>
            <a:r>
              <a:rPr lang="en-US" sz="2400" dirty="0"/>
              <a:t> </a:t>
            </a:r>
            <a:r>
              <a:rPr lang="en-US" sz="2400" dirty="0" err="1"/>
              <a:t>sont</a:t>
            </a:r>
            <a:r>
              <a:rPr lang="en-US" sz="2400" dirty="0"/>
              <a:t> </a:t>
            </a:r>
            <a:r>
              <a:rPr lang="en-US" sz="2400" dirty="0" err="1"/>
              <a:t>ceux</a:t>
            </a:r>
            <a:r>
              <a:rPr lang="en-US" sz="2400" dirty="0"/>
              <a:t> </a:t>
            </a:r>
            <a:r>
              <a:rPr lang="en-US" sz="2400" dirty="0" err="1"/>
              <a:t>dont</a:t>
            </a:r>
            <a:r>
              <a:rPr lang="en-US" sz="2400" dirty="0"/>
              <a:t> les </a:t>
            </a:r>
            <a:r>
              <a:rPr lang="en-US" sz="2400" dirty="0" err="1"/>
              <a:t>modalités</a:t>
            </a:r>
            <a:r>
              <a:rPr lang="en-US" sz="2400" dirty="0"/>
              <a:t> ne </a:t>
            </a:r>
            <a:r>
              <a:rPr lang="en-US" sz="2400" dirty="0" err="1"/>
              <a:t>peuvent</a:t>
            </a:r>
            <a:r>
              <a:rPr lang="en-US" sz="2400" dirty="0"/>
              <a:t> pas </a:t>
            </a:r>
            <a:r>
              <a:rPr lang="en-US" sz="2400" dirty="0" err="1"/>
              <a:t>être</a:t>
            </a:r>
            <a:r>
              <a:rPr lang="en-US" sz="2400" dirty="0"/>
              <a:t> </a:t>
            </a:r>
            <a:r>
              <a:rPr lang="en-US" sz="2400" dirty="0" err="1"/>
              <a:t>ordonnées</a:t>
            </a:r>
            <a:r>
              <a:rPr lang="en-US" sz="2400" dirty="0"/>
              <a:t>, </a:t>
            </a:r>
            <a:r>
              <a:rPr lang="en-US" sz="2400" dirty="0" err="1"/>
              <a:t>c’est</a:t>
            </a:r>
            <a:r>
              <a:rPr lang="en-US" sz="2400" dirty="0"/>
              <a:t>-à-dire que </a:t>
            </a:r>
            <a:r>
              <a:rPr lang="en-US" sz="2400" dirty="0" err="1"/>
              <a:t>si</a:t>
            </a:r>
            <a:r>
              <a:rPr lang="en-US" sz="2400" dirty="0"/>
              <a:t> </a:t>
            </a:r>
            <a:r>
              <a:rPr lang="en-US" sz="2400" dirty="0" err="1"/>
              <a:t>l’on</a:t>
            </a:r>
            <a:r>
              <a:rPr lang="en-US" sz="2400" dirty="0"/>
              <a:t> </a:t>
            </a:r>
            <a:r>
              <a:rPr lang="en-US" sz="2400" dirty="0" err="1"/>
              <a:t>considère</a:t>
            </a:r>
            <a:r>
              <a:rPr lang="en-US" sz="2400" dirty="0"/>
              <a:t> deux </a:t>
            </a:r>
            <a:r>
              <a:rPr lang="en-US" sz="2400" dirty="0" err="1"/>
              <a:t>caractères</a:t>
            </a:r>
            <a:r>
              <a:rPr lang="en-US" sz="2400" dirty="0"/>
              <a:t> </a:t>
            </a:r>
            <a:r>
              <a:rPr lang="en-US" sz="2400" dirty="0" err="1"/>
              <a:t>pris</a:t>
            </a:r>
            <a:r>
              <a:rPr lang="en-US" sz="2400" dirty="0"/>
              <a:t> au </a:t>
            </a:r>
            <a:r>
              <a:rPr lang="en-US" sz="2400" dirty="0" err="1"/>
              <a:t>hasard</a:t>
            </a:r>
            <a:r>
              <a:rPr lang="en-US" sz="2400" dirty="0"/>
              <a:t>, on ne </a:t>
            </a:r>
            <a:r>
              <a:rPr lang="en-US" sz="2400" dirty="0" err="1"/>
              <a:t>peut</a:t>
            </a:r>
            <a:r>
              <a:rPr lang="en-US" sz="2400" dirty="0"/>
              <a:t> pas dire de </a:t>
            </a:r>
            <a:r>
              <a:rPr lang="en-US" sz="2400" dirty="0" err="1"/>
              <a:t>l’un</a:t>
            </a:r>
            <a:r>
              <a:rPr lang="en-US" sz="2400" dirty="0"/>
              <a:t> des </a:t>
            </a:r>
            <a:r>
              <a:rPr lang="en-US" sz="2400" dirty="0" err="1"/>
              <a:t>caractères</a:t>
            </a:r>
            <a:r>
              <a:rPr lang="en-US" sz="2400" dirty="0"/>
              <a:t> </a:t>
            </a:r>
            <a:r>
              <a:rPr lang="en-US" sz="2400" dirty="0" err="1"/>
              <a:t>qu’il</a:t>
            </a:r>
            <a:r>
              <a:rPr lang="en-US" sz="2400" dirty="0"/>
              <a:t> </a:t>
            </a:r>
            <a:r>
              <a:rPr lang="en-US" sz="2400" dirty="0" err="1"/>
              <a:t>est</a:t>
            </a:r>
            <a:r>
              <a:rPr lang="en-US" sz="2400" dirty="0"/>
              <a:t> </a:t>
            </a:r>
            <a:r>
              <a:rPr lang="en-US" sz="2400" dirty="0" err="1"/>
              <a:t>inférieur</a:t>
            </a:r>
            <a:r>
              <a:rPr lang="en-US" sz="2400" dirty="0"/>
              <a:t> </a:t>
            </a:r>
            <a:r>
              <a:rPr lang="en-US" sz="2400" dirty="0" err="1"/>
              <a:t>ou</a:t>
            </a:r>
            <a:r>
              <a:rPr lang="en-US" sz="2400" dirty="0"/>
              <a:t> </a:t>
            </a:r>
            <a:r>
              <a:rPr lang="en-US" sz="2400" dirty="0" err="1"/>
              <a:t>égal</a:t>
            </a:r>
            <a:r>
              <a:rPr lang="en-US" sz="2400" dirty="0"/>
              <a:t> à </a:t>
            </a:r>
            <a:r>
              <a:rPr lang="en-US" sz="2400" dirty="0" err="1"/>
              <a:t>l’autre</a:t>
            </a:r>
            <a:r>
              <a:rPr lang="en-US" sz="2400" dirty="0"/>
              <a:t>. </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err="1"/>
              <a:t>Exemple</a:t>
            </a:r>
            <a:r>
              <a:rPr lang="en-US" sz="2400" dirty="0"/>
              <a:t> : La </a:t>
            </a:r>
            <a:r>
              <a:rPr lang="en-US" sz="2400" dirty="0" err="1"/>
              <a:t>région</a:t>
            </a:r>
            <a:r>
              <a:rPr lang="en-US" sz="2400" dirty="0"/>
              <a:t>, le pays, couleurs </a:t>
            </a:r>
            <a:r>
              <a:rPr lang="en-US" sz="2400" dirty="0" err="1"/>
              <a:t>sont</a:t>
            </a:r>
            <a:r>
              <a:rPr lang="en-US" sz="2400" dirty="0"/>
              <a:t> des variables </a:t>
            </a:r>
            <a:r>
              <a:rPr lang="en-US" sz="2400" dirty="0" err="1"/>
              <a:t>qualitatives</a:t>
            </a:r>
            <a:endParaRPr lang="en-US" sz="2400" dirty="0"/>
          </a:p>
        </p:txBody>
      </p:sp>
    </p:spTree>
    <p:extLst>
      <p:ext uri="{BB962C8B-B14F-4D97-AF65-F5344CB8AC3E}">
        <p14:creationId xmlns:p14="http://schemas.microsoft.com/office/powerpoint/2010/main" val="404698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179988-27D0-4FF8-BFDD-8C91C2D7EB76}"/>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dirty="0">
                <a:solidFill>
                  <a:schemeClr val="accent1"/>
                </a:solidFill>
                <a:latin typeface="+mj-lt"/>
                <a:ea typeface="+mj-ea"/>
                <a:cs typeface="+mj-cs"/>
              </a:rPr>
              <a:t>Variables </a:t>
            </a:r>
            <a:r>
              <a:rPr lang="en-US" kern="1200" dirty="0" err="1">
                <a:solidFill>
                  <a:schemeClr val="accent1"/>
                </a:solidFill>
                <a:latin typeface="+mj-lt"/>
                <a:ea typeface="+mj-ea"/>
                <a:cs typeface="+mj-cs"/>
              </a:rPr>
              <a:t>quantitatives</a:t>
            </a:r>
            <a:endParaRPr lang="en-US" kern="1200" dirty="0">
              <a:solidFill>
                <a:schemeClr val="accent1"/>
              </a:solidFill>
              <a:latin typeface="+mj-lt"/>
              <a:ea typeface="+mj-ea"/>
              <a:cs typeface="+mj-cs"/>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6F8F68A-AD88-447F-B0D0-19AC54292E32}"/>
              </a:ext>
            </a:extLst>
          </p:cNvPr>
          <p:cNvSpPr/>
          <p:nvPr/>
        </p:nvSpPr>
        <p:spPr>
          <a:xfrm>
            <a:off x="4976031" y="963877"/>
            <a:ext cx="6377769" cy="493024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fr-FR" sz="2400" dirty="0"/>
              <a:t>Les caractères quantitatifs sont des caractères dont les modalités peuvent être ordonnées.</a:t>
            </a:r>
          </a:p>
          <a:p>
            <a:pPr indent="-228600" defTabSz="914400">
              <a:lnSpc>
                <a:spcPct val="90000"/>
              </a:lnSpc>
              <a:spcAft>
                <a:spcPts val="600"/>
              </a:spcAft>
              <a:buFont typeface="Arial" panose="020B0604020202020204" pitchFamily="34" charset="0"/>
              <a:buChar char="•"/>
            </a:pPr>
            <a:endParaRPr lang="fr-FR" sz="2400" dirty="0"/>
          </a:p>
          <a:p>
            <a:pPr indent="-228600" defTabSz="914400">
              <a:lnSpc>
                <a:spcPct val="90000"/>
              </a:lnSpc>
              <a:spcAft>
                <a:spcPts val="600"/>
              </a:spcAft>
              <a:buFont typeface="Arial" panose="020B0604020202020204" pitchFamily="34" charset="0"/>
              <a:buChar char="•"/>
            </a:pPr>
            <a:r>
              <a:rPr lang="fr-FR" sz="2400" dirty="0"/>
              <a:t>Exemple : l’âge, la taille de vie ou le salaire d’un individu sont des caractères quantitatifs </a:t>
            </a:r>
            <a:endParaRPr lang="en-US" sz="2400" dirty="0"/>
          </a:p>
        </p:txBody>
      </p:sp>
    </p:spTree>
    <p:extLst>
      <p:ext uri="{BB962C8B-B14F-4D97-AF65-F5344CB8AC3E}">
        <p14:creationId xmlns:p14="http://schemas.microsoft.com/office/powerpoint/2010/main" val="2494162541"/>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2542</Words>
  <Application>Microsoft Office PowerPoint</Application>
  <PresentationFormat>Grand écran</PresentationFormat>
  <Paragraphs>476</Paragraphs>
  <Slides>57</Slides>
  <Notes>1</Notes>
  <HiddenSlides>0</HiddenSlides>
  <MMClips>0</MMClips>
  <ScaleCrop>false</ScaleCrop>
  <HeadingPairs>
    <vt:vector size="6" baseType="variant">
      <vt:variant>
        <vt:lpstr>Polices utilisées</vt:lpstr>
      </vt:variant>
      <vt:variant>
        <vt:i4>17</vt:i4>
      </vt:variant>
      <vt:variant>
        <vt:lpstr>Thème</vt:lpstr>
      </vt:variant>
      <vt:variant>
        <vt:i4>1</vt:i4>
      </vt:variant>
      <vt:variant>
        <vt:lpstr>Titres des diapositives</vt:lpstr>
      </vt:variant>
      <vt:variant>
        <vt:i4>57</vt:i4>
      </vt:variant>
    </vt:vector>
  </HeadingPairs>
  <TitlesOfParts>
    <vt:vector size="75" baseType="lpstr">
      <vt:lpstr>-apple-system</vt:lpstr>
      <vt:lpstr>Arial</vt:lpstr>
      <vt:lpstr>Calibri</vt:lpstr>
      <vt:lpstr>Calibri Light</vt:lpstr>
      <vt:lpstr>Courier New</vt:lpstr>
      <vt:lpstr>HelveticaNeue</vt:lpstr>
      <vt:lpstr>Lucida Console</vt:lpstr>
      <vt:lpstr>MathJax_AMS</vt:lpstr>
      <vt:lpstr>MathJax_Main</vt:lpstr>
      <vt:lpstr>MathJax_Math-italic</vt:lpstr>
      <vt:lpstr>Montserrat</vt:lpstr>
      <vt:lpstr>Rubik</vt:lpstr>
      <vt:lpstr>Source Code Pro</vt:lpstr>
      <vt:lpstr>Symbol</vt:lpstr>
      <vt:lpstr>Times New Roman</vt:lpstr>
      <vt:lpstr>Verdana</vt:lpstr>
      <vt:lpstr>Wingdings</vt:lpstr>
      <vt:lpstr>Office Theme</vt:lpstr>
      <vt:lpstr>Statistiques Descriptives en R</vt:lpstr>
      <vt:lpstr>Présentation PowerPoint</vt:lpstr>
      <vt:lpstr>A savoir</vt:lpstr>
      <vt:lpstr>1   Définitions</vt:lpstr>
      <vt:lpstr>1. Population</vt:lpstr>
      <vt:lpstr>2. Echantillon</vt:lpstr>
      <vt:lpstr>3. Dataset</vt:lpstr>
      <vt:lpstr>Variables qualitatives</vt:lpstr>
      <vt:lpstr>Variables quantitatives</vt:lpstr>
      <vt:lpstr>Effectif</vt:lpstr>
      <vt:lpstr>Fréquence</vt:lpstr>
      <vt:lpstr>Manipulation de données</vt:lpstr>
      <vt:lpstr>Fonctions utiles</vt:lpstr>
      <vt:lpstr>Fonctions utiles</vt:lpstr>
      <vt:lpstr>2   Mesures du centre</vt:lpstr>
      <vt:lpstr>Mesures du centre</vt:lpstr>
      <vt:lpstr>Moyenne</vt:lpstr>
      <vt:lpstr>Moyenne (formule généralisée)</vt:lpstr>
      <vt:lpstr>Sous R</vt:lpstr>
      <vt:lpstr>Médiane</vt:lpstr>
      <vt:lpstr>Sous R</vt:lpstr>
      <vt:lpstr>Médiane</vt:lpstr>
      <vt:lpstr>Sous R</vt:lpstr>
      <vt:lpstr>Mode</vt:lpstr>
      <vt:lpstr>Sous R</vt:lpstr>
      <vt:lpstr>Boxplot – Boite à moustaches</vt:lpstr>
      <vt:lpstr>Sous R</vt:lpstr>
      <vt:lpstr>3   Mesures de la variation</vt:lpstr>
      <vt:lpstr>Mesures de la variation</vt:lpstr>
      <vt:lpstr>Intervalle</vt:lpstr>
      <vt:lpstr>Variance</vt:lpstr>
      <vt:lpstr>Ecart-type</vt:lpstr>
      <vt:lpstr>Ecart-type</vt:lpstr>
      <vt:lpstr>4  Corrélations</vt:lpstr>
      <vt:lpstr>Corrélation entre deux variables</vt:lpstr>
      <vt:lpstr>Corrélation entre deux variables</vt:lpstr>
      <vt:lpstr>Corrélation entre deux variables</vt:lpstr>
      <vt:lpstr>Corrélation entre deux variables</vt:lpstr>
      <vt:lpstr>Corrélation entre deux variables</vt:lpstr>
      <vt:lpstr>Corrélation entre deux variables</vt:lpstr>
      <vt:lpstr>Corrélation entre deux variables</vt:lpstr>
      <vt:lpstr>5  Tests d’hypothèse</vt:lpstr>
      <vt:lpstr>Définition</vt:lpstr>
      <vt:lpstr>Définition</vt:lpstr>
      <vt:lpstr>Unilatéral? Bilatéral?</vt:lpstr>
      <vt:lpstr>Les étapes</vt:lpstr>
      <vt:lpstr>Puissance d’un test</vt:lpstr>
      <vt:lpstr>P-value</vt:lpstr>
      <vt:lpstr>Test du khi-deux</vt:lpstr>
      <vt:lpstr>Test du khi-deux</vt:lpstr>
      <vt:lpstr>Test du khi-deux</vt:lpstr>
      <vt:lpstr>Test du khi-deux</vt:lpstr>
      <vt:lpstr>Test du khi-deux</vt:lpstr>
      <vt:lpstr>Test de Student</vt:lpstr>
      <vt:lpstr>Rappel loi normale</vt:lpstr>
      <vt:lpstr>Test de Student</vt:lpstr>
      <vt:lpstr>Test de Student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Statistiques Descriptives en R</dc:title>
  <dc:creator>Alison PATOU</dc:creator>
  <cp:lastModifiedBy>Alison PATOU</cp:lastModifiedBy>
  <cp:revision>7</cp:revision>
  <dcterms:created xsi:type="dcterms:W3CDTF">2020-01-27T20:11:41Z</dcterms:created>
  <dcterms:modified xsi:type="dcterms:W3CDTF">2020-01-28T06:34:10Z</dcterms:modified>
</cp:coreProperties>
</file>