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776000" cx="100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Days One"/>
      <p:regular r:id="rId20"/>
    </p:embeddedFont>
    <p:embeddedFont>
      <p:font typeface="Poppins Light"/>
      <p:regular r:id="rId21"/>
      <p:bold r:id="rId22"/>
      <p:italic r:id="rId23"/>
      <p:boldItalic r:id="rId24"/>
    </p:embeddedFont>
    <p:embeddedFont>
      <p:font typeface="Poppins Medium"/>
      <p:regular r:id="rId25"/>
      <p:bold r:id="rId26"/>
      <p:italic r:id="rId27"/>
      <p:boldItalic r:id="rId28"/>
    </p:embeddedFont>
    <p:embeddedFont>
      <p:font typeface="Encode Sans Condensed SemiBo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6">
          <p15:clr>
            <a:srgbClr val="9AA0A6"/>
          </p15:clr>
        </p15:guide>
        <p15:guide id="2" pos="454">
          <p15:clr>
            <a:srgbClr val="9AA0A6"/>
          </p15:clr>
        </p15:guide>
        <p15:guide id="3" pos="5783">
          <p15:clr>
            <a:srgbClr val="9AA0A6"/>
          </p15:clr>
        </p15:guide>
        <p15:guide id="4" pos="316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6" orient="horz"/>
        <p:guide pos="454"/>
        <p:guide pos="5783"/>
        <p:guide pos="31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aysOne-regular.fntdata"/><Relationship Id="rId22" Type="http://schemas.openxmlformats.org/officeDocument/2006/relationships/font" Target="fonts/PoppinsLight-bold.fntdata"/><Relationship Id="rId21" Type="http://schemas.openxmlformats.org/officeDocument/2006/relationships/font" Target="fonts/PoppinsLight-regular.fntdata"/><Relationship Id="rId24" Type="http://schemas.openxmlformats.org/officeDocument/2006/relationships/font" Target="fonts/PoppinsLight-boldItalic.fntdata"/><Relationship Id="rId23" Type="http://schemas.openxmlformats.org/officeDocument/2006/relationships/font" Target="fonts/Poppi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Medium-bold.fntdata"/><Relationship Id="rId25" Type="http://schemas.openxmlformats.org/officeDocument/2006/relationships/font" Target="fonts/PoppinsMedium-regular.fntdata"/><Relationship Id="rId28" Type="http://schemas.openxmlformats.org/officeDocument/2006/relationships/font" Target="fonts/PoppinsMedium-boldItalic.fntdata"/><Relationship Id="rId27" Type="http://schemas.openxmlformats.org/officeDocument/2006/relationships/font" Target="fonts/Poppi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ncodeSansCondense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EncodeSansCondensed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4762" y="685800"/>
            <a:ext cx="44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214762" y="685800"/>
            <a:ext cx="44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5059966c0_0_93:notes"/>
          <p:cNvSpPr/>
          <p:nvPr>
            <p:ph idx="2" type="sldImg"/>
          </p:nvPr>
        </p:nvSpPr>
        <p:spPr>
          <a:xfrm>
            <a:off x="1214762" y="685800"/>
            <a:ext cx="44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45059966c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5059966c0_0_4:notes"/>
          <p:cNvSpPr/>
          <p:nvPr>
            <p:ph idx="2" type="sldImg"/>
          </p:nvPr>
        </p:nvSpPr>
        <p:spPr>
          <a:xfrm>
            <a:off x="1214762" y="685800"/>
            <a:ext cx="44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5059966c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5059966c0_0_29:notes"/>
          <p:cNvSpPr/>
          <p:nvPr>
            <p:ph idx="2" type="sldImg"/>
          </p:nvPr>
        </p:nvSpPr>
        <p:spPr>
          <a:xfrm>
            <a:off x="1214762" y="685800"/>
            <a:ext cx="44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5059966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4fe8cffc0_1_16:notes"/>
          <p:cNvSpPr/>
          <p:nvPr>
            <p:ph idx="2" type="sldImg"/>
          </p:nvPr>
        </p:nvSpPr>
        <p:spPr>
          <a:xfrm>
            <a:off x="1214762" y="685800"/>
            <a:ext cx="44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4fe8cffc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4fe8cffc0_1_56:notes"/>
          <p:cNvSpPr/>
          <p:nvPr>
            <p:ph idx="2" type="sldImg"/>
          </p:nvPr>
        </p:nvSpPr>
        <p:spPr>
          <a:xfrm>
            <a:off x="1214762" y="685800"/>
            <a:ext cx="44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4fe8cffc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4fe8cffc0_1_87:notes"/>
          <p:cNvSpPr/>
          <p:nvPr>
            <p:ph idx="2" type="sldImg"/>
          </p:nvPr>
        </p:nvSpPr>
        <p:spPr>
          <a:xfrm>
            <a:off x="1214762" y="685800"/>
            <a:ext cx="44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4fe8cffc0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4fe8cffc0_1_127:notes"/>
          <p:cNvSpPr/>
          <p:nvPr>
            <p:ph idx="2" type="sldImg"/>
          </p:nvPr>
        </p:nvSpPr>
        <p:spPr>
          <a:xfrm>
            <a:off x="1214762" y="685800"/>
            <a:ext cx="44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4fe8cffc0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4fe8cffc0_1_114:notes"/>
          <p:cNvSpPr/>
          <p:nvPr>
            <p:ph idx="2" type="sldImg"/>
          </p:nvPr>
        </p:nvSpPr>
        <p:spPr>
          <a:xfrm>
            <a:off x="1214762" y="685800"/>
            <a:ext cx="44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4fe8cffc0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dfa3ff79b_0_18:notes"/>
          <p:cNvSpPr/>
          <p:nvPr>
            <p:ph idx="2" type="sldImg"/>
          </p:nvPr>
        </p:nvSpPr>
        <p:spPr>
          <a:xfrm>
            <a:off x="1214762" y="685800"/>
            <a:ext cx="44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dfa3ff7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388" y="1125657"/>
            <a:ext cx="9359400" cy="31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379" y="4284661"/>
            <a:ext cx="93594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06361" y="7049903"/>
            <a:ext cx="602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379" y="1672252"/>
            <a:ext cx="9359400" cy="29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379" y="4765569"/>
            <a:ext cx="9359400" cy="19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06361" y="7049903"/>
            <a:ext cx="602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06361" y="7049903"/>
            <a:ext cx="602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379" y="3251679"/>
            <a:ext cx="9359400" cy="1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06361" y="7049903"/>
            <a:ext cx="602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379" y="672794"/>
            <a:ext cx="93594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379" y="1742324"/>
            <a:ext cx="9359400" cy="51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06361" y="7049903"/>
            <a:ext cx="602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379" y="672794"/>
            <a:ext cx="93594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379" y="1742324"/>
            <a:ext cx="4393500" cy="51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08030" y="1742324"/>
            <a:ext cx="4393500" cy="51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06361" y="7049903"/>
            <a:ext cx="602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379" y="672794"/>
            <a:ext cx="93594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06361" y="7049903"/>
            <a:ext cx="602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379" y="839962"/>
            <a:ext cx="3084600" cy="11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379" y="2100813"/>
            <a:ext cx="3084600" cy="4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06361" y="7049903"/>
            <a:ext cx="602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8503" y="680542"/>
            <a:ext cx="6994500" cy="61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06361" y="7049903"/>
            <a:ext cx="602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2000" y="-189"/>
            <a:ext cx="5022000" cy="77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1632" y="1864328"/>
            <a:ext cx="4443600" cy="22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1632" y="4237720"/>
            <a:ext cx="4443600" cy="18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25671" y="1094665"/>
            <a:ext cx="4214700" cy="55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06361" y="7049903"/>
            <a:ext cx="602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379" y="6395830"/>
            <a:ext cx="6588900" cy="9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06361" y="7049903"/>
            <a:ext cx="6027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379" y="672794"/>
            <a:ext cx="93594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379" y="1742324"/>
            <a:ext cx="9359400" cy="5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06361" y="7049903"/>
            <a:ext cx="6027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83300" y="2098113"/>
            <a:ext cx="8477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Discord </a:t>
            </a:r>
            <a:r>
              <a:rPr lang="ru" sz="147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Guide</a:t>
            </a:r>
            <a:r>
              <a:rPr lang="ru" sz="1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7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171850" y="4100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400450" y="4100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629050" y="4100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857650" y="4100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086250" y="4100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314850" y="4100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543450" y="4100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772050" y="4100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286650" y="71156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515250" y="71156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743850" y="71156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972450" y="71156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201050" y="71156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429650" y="71156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-1638150" y="-685300"/>
            <a:ext cx="3419400" cy="3791100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899965">
            <a:off x="-1794343" y="-421467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2700000">
            <a:off x="8784008" y="-517698"/>
            <a:ext cx="3419568" cy="3791224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3600006">
            <a:off x="8673597" y="-628137"/>
            <a:ext cx="3419411" cy="3791035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3810689">
            <a:off x="-1139232" y="5222847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-1229350" y="4017350"/>
            <a:ext cx="2829000" cy="2628900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rot="3184962">
            <a:off x="9553749" y="4353407"/>
            <a:ext cx="2828881" cy="2628961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3810689">
            <a:off x="8441318" y="5308897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899965">
            <a:off x="8319257" y="5506008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783300" y="336012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543950" y="-15722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2859750" y="702102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356575" y="401735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184000" y="18357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9670125" y="711785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8115450" y="6972725"/>
            <a:ext cx="17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WildCodeSchool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77750" y="6972725"/>
            <a:ext cx="21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by Jeremy D - WCS 23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/>
        </p:nvSpPr>
        <p:spPr>
          <a:xfrm>
            <a:off x="661525" y="1599900"/>
            <a:ext cx="8722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solidFill>
                  <a:srgbClr val="F60021"/>
                </a:solidFill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THANK YOU FOR</a:t>
            </a:r>
            <a:endParaRPr sz="7200">
              <a:solidFill>
                <a:srgbClr val="F60021"/>
              </a:solidFill>
              <a:latin typeface="Encode Sans Condensed SemiBold"/>
              <a:ea typeface="Encode Sans Condensed SemiBold"/>
              <a:cs typeface="Encode Sans Condensed SemiBold"/>
              <a:sym typeface="Encode Sans Condensed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solidFill>
                  <a:srgbClr val="F60021"/>
                </a:solidFill>
                <a:latin typeface="Encode Sans Condensed SemiBold"/>
                <a:ea typeface="Encode Sans Condensed SemiBold"/>
                <a:cs typeface="Encode Sans Condensed SemiBold"/>
                <a:sym typeface="Encode Sans Condensed SemiBold"/>
              </a:rPr>
              <a:t>READING</a:t>
            </a:r>
            <a:endParaRPr sz="7200">
              <a:solidFill>
                <a:srgbClr val="F60021"/>
              </a:solidFill>
              <a:latin typeface="Encode Sans Condensed SemiBold"/>
              <a:ea typeface="Encode Sans Condensed SemiBold"/>
              <a:cs typeface="Encode Sans Condensed SemiBold"/>
              <a:sym typeface="Encode Sans Condensed SemiBold"/>
            </a:endParaRPr>
          </a:p>
        </p:txBody>
      </p:sp>
      <p:sp>
        <p:nvSpPr>
          <p:cNvPr id="261" name="Google Shape;261;p22"/>
          <p:cNvSpPr/>
          <p:nvPr/>
        </p:nvSpPr>
        <p:spPr>
          <a:xfrm rot="-6989311">
            <a:off x="8741915" y="-416439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 rot="10800000">
            <a:off x="8644528" y="1429888"/>
            <a:ext cx="2829000" cy="2628900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 rot="-7615038">
            <a:off x="-1566177" y="1563195"/>
            <a:ext cx="2828881" cy="2628961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 rot="-6989311">
            <a:off x="169415" y="-1435614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 rot="-9900035">
            <a:off x="-922312" y="-751452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2171850" y="7148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2400450" y="7148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2629050" y="7148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2857650" y="7148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3086250" y="7148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3314850" y="7148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3543450" y="7148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3772050" y="7148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783300" y="336012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7543950" y="-15722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9356575" y="401735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184000" y="18357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9356575" y="401735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8736675" y="570327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1855950" y="4331775"/>
            <a:ext cx="6332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More questions ? Feel free to ask them to your colleagues on discord.</a:t>
            </a:r>
            <a:br>
              <a:rPr lang="ru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ru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ru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guide can be updated depending on the needs of wilders</a:t>
            </a:r>
            <a:endParaRPr sz="1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6286650" y="71156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6515250" y="71156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6743850" y="71156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6972450" y="71156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7201050" y="71156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7429650" y="7115675"/>
            <a:ext cx="1143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 rot="3810689">
            <a:off x="-1139232" y="5222847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-1229350" y="4017350"/>
            <a:ext cx="2829000" cy="2628900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 rot="3184962">
            <a:off x="9553749" y="4353407"/>
            <a:ext cx="2828881" cy="2628961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 rot="3810689">
            <a:off x="8441318" y="5308897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 rot="899965">
            <a:off x="8319257" y="5506008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2859750" y="702102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9670125" y="711785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 txBox="1"/>
          <p:nvPr/>
        </p:nvSpPr>
        <p:spPr>
          <a:xfrm>
            <a:off x="8115450" y="6972725"/>
            <a:ext cx="17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WildCodeSchool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477750" y="6972725"/>
            <a:ext cx="21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by Jeremy D - WCS 23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33500" y="124325"/>
            <a:ext cx="9763200" cy="74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4798450" y="1389025"/>
            <a:ext cx="47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491750" y="2231925"/>
            <a:ext cx="71499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[EN] If you are annoyed by the audio notifications that you can receive on discord, there is multiple ways to mute them : </a:t>
            </a:r>
            <a:br>
              <a:rPr lang="ru"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ru"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- Via discord settings</a:t>
            </a: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	- Via the server properties</a:t>
            </a: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	- Via the channel properties</a:t>
            </a:r>
            <a:endParaRPr>
              <a:solidFill>
                <a:schemeClr val="accent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[FR] Si vous êtes </a:t>
            </a:r>
            <a:r>
              <a:rPr lang="ru"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ennuyé</a:t>
            </a:r>
            <a:r>
              <a:rPr lang="ru"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par les notifications audio que vous recevez sur discord, il y a plusieurs façon de les mettre en sourdine :</a:t>
            </a:r>
            <a:br>
              <a:rPr lang="ru"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ru" sz="16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- Via les 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paramètres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discord</a:t>
            </a: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	- Via les 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paramètres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du serveur</a:t>
            </a: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	- Via les paramètres d’un salon</a:t>
            </a:r>
            <a:endParaRPr sz="1600">
              <a:solidFill>
                <a:srgbClr val="1F202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33500" y="676775"/>
            <a:ext cx="976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Poppins Medium"/>
              <a:buAutoNum type="arabicPeriod"/>
            </a:pPr>
            <a:r>
              <a:rPr lang="ru" sz="4000">
                <a:solidFill>
                  <a:schemeClr val="accent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Notifications  </a:t>
            </a:r>
            <a:endParaRPr sz="4000">
              <a:solidFill>
                <a:schemeClr val="accent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4" name="Google Shape;94;p14"/>
          <p:cNvSpPr/>
          <p:nvPr/>
        </p:nvSpPr>
        <p:spPr>
          <a:xfrm rot="692609">
            <a:off x="8609889" y="-1448829"/>
            <a:ext cx="2828920" cy="2628938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rot="-1902931">
            <a:off x="-2263515" y="-161404"/>
            <a:ext cx="3419427" cy="3791334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278103">
            <a:off x="-2421425" y="-425927"/>
            <a:ext cx="3419182" cy="3790895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692609">
            <a:off x="8314" y="6789471"/>
            <a:ext cx="2828920" cy="2628938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84000" y="716120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9502450" y="685107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500" y="310650"/>
            <a:ext cx="1144475" cy="1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133500" y="124325"/>
            <a:ext cx="9763200" cy="747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33500" y="542925"/>
            <a:ext cx="976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accent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Discord settings</a:t>
            </a:r>
            <a:endParaRPr sz="4000">
              <a:solidFill>
                <a:schemeClr val="accent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7" name="Google Shape;107;p15"/>
          <p:cNvSpPr/>
          <p:nvPr/>
        </p:nvSpPr>
        <p:spPr>
          <a:xfrm rot="-6989311">
            <a:off x="-2630935" y="-1873764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10102602">
            <a:off x="-1737783" y="-868251"/>
            <a:ext cx="2829116" cy="2628779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-7614896">
            <a:off x="7970433" y="6554429"/>
            <a:ext cx="1984921" cy="2252941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6989311">
            <a:off x="9225840" y="-1549914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rot="-9900035">
            <a:off x="8440763" y="-2046852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-6989311">
            <a:off x="-1680285" y="6051036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-9626116">
            <a:off x="-270944" y="6793869"/>
            <a:ext cx="2829144" cy="2628653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rot="899965">
            <a:off x="4242557" y="6839508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rot="899965">
            <a:off x="8319257" y="5506008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7543950" y="-15722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84000" y="18357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84000" y="716120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700" y="1764375"/>
            <a:ext cx="2318375" cy="7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2423850" y="2205575"/>
            <a:ext cx="987600" cy="275700"/>
          </a:xfrm>
          <a:prstGeom prst="rect">
            <a:avLst/>
          </a:prstGeom>
          <a:solidFill>
            <a:srgbClr val="232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748" y="3024123"/>
            <a:ext cx="2030275" cy="34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5474650" y="1910100"/>
            <a:ext cx="28485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[EN] Under that </a:t>
            </a: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notification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tab you’ll find a bunch of settings, 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be careful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if you change something in here this will apply for everything on discord </a:t>
            </a: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[FR] Dans l’onglet </a:t>
            </a: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notification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vous allez avoir un grand nombre d’option, attention car celles-ci s’applique sur la totalité de discord</a:t>
            </a:r>
            <a:endParaRPr>
              <a:solidFill>
                <a:schemeClr val="accent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23" name="Google Shape;123;p15"/>
          <p:cNvCxnSpPr/>
          <p:nvPr/>
        </p:nvCxnSpPr>
        <p:spPr>
          <a:xfrm flipH="1">
            <a:off x="3898725" y="2446550"/>
            <a:ext cx="93000" cy="2131800"/>
          </a:xfrm>
          <a:prstGeom prst="straightConnector1">
            <a:avLst/>
          </a:prstGeom>
          <a:noFill/>
          <a:ln cap="flat" cmpd="sng" w="28575">
            <a:solidFill>
              <a:srgbClr val="F6002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" name="Google Shape;12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7500" y="310650"/>
            <a:ext cx="1144475" cy="1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133500" y="124325"/>
            <a:ext cx="9763200" cy="74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133500" y="542925"/>
            <a:ext cx="976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Server settings</a:t>
            </a:r>
            <a:endParaRPr sz="40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16"/>
          <p:cNvSpPr/>
          <p:nvPr/>
        </p:nvSpPr>
        <p:spPr>
          <a:xfrm rot="-6989311">
            <a:off x="-2630935" y="-1873764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 rot="10102602">
            <a:off x="-1737783" y="-868251"/>
            <a:ext cx="2829116" cy="2628779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-7614896">
            <a:off x="7970433" y="6554429"/>
            <a:ext cx="1984921" cy="2252941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rot="-6989311">
            <a:off x="9225840" y="-1549914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rot="-9900035">
            <a:off x="8440763" y="-2046852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 rot="-6989311">
            <a:off x="-1680285" y="6051036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 rot="-9626116">
            <a:off x="-270944" y="6793869"/>
            <a:ext cx="2829144" cy="2628653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 rot="899965">
            <a:off x="4242557" y="6839508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rot="899965">
            <a:off x="8319257" y="5506008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7543950" y="-15722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84000" y="18357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84000" y="716120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50" y="1517556"/>
            <a:ext cx="3618776" cy="4815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6"/>
          <p:cNvCxnSpPr>
            <a:stCxn id="145" idx="3"/>
            <a:endCxn id="143" idx="1"/>
          </p:cNvCxnSpPr>
          <p:nvPr/>
        </p:nvCxnSpPr>
        <p:spPr>
          <a:xfrm flipH="1" rot="10800000">
            <a:off x="3324950" y="3925063"/>
            <a:ext cx="1770900" cy="979800"/>
          </a:xfrm>
          <a:prstGeom prst="straightConnector1">
            <a:avLst/>
          </a:prstGeom>
          <a:noFill/>
          <a:ln cap="flat" cmpd="sng" w="19050">
            <a:solidFill>
              <a:srgbClr val="F6002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209" y="1517546"/>
            <a:ext cx="2079475" cy="144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6"/>
          <p:cNvCxnSpPr>
            <a:stCxn id="146" idx="2"/>
            <a:endCxn id="145" idx="0"/>
          </p:cNvCxnSpPr>
          <p:nvPr/>
        </p:nvCxnSpPr>
        <p:spPr>
          <a:xfrm>
            <a:off x="2325946" y="2963296"/>
            <a:ext cx="0" cy="338700"/>
          </a:xfrm>
          <a:prstGeom prst="straightConnector1">
            <a:avLst/>
          </a:prstGeom>
          <a:noFill/>
          <a:ln cap="flat" cmpd="sng" w="19050">
            <a:solidFill>
              <a:srgbClr val="F6002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8" name="Google Shape;14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9048" y="3302000"/>
            <a:ext cx="2035650" cy="33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7500" y="310650"/>
            <a:ext cx="1144475" cy="1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33500" y="124325"/>
            <a:ext cx="9763200" cy="74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33500" y="542925"/>
            <a:ext cx="976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Channel</a:t>
            </a:r>
            <a:r>
              <a:rPr lang="ru" sz="40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 settings</a:t>
            </a:r>
            <a:endParaRPr sz="40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17"/>
          <p:cNvSpPr/>
          <p:nvPr/>
        </p:nvSpPr>
        <p:spPr>
          <a:xfrm rot="-6989311">
            <a:off x="-2630935" y="-1873764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 rot="10102602">
            <a:off x="-1737783" y="-868251"/>
            <a:ext cx="2829116" cy="2628779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rot="-7614896">
            <a:off x="7970433" y="6554429"/>
            <a:ext cx="1984921" cy="2252941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rot="-6989311">
            <a:off x="9225840" y="-1549914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rot="-9900035">
            <a:off x="8440763" y="-2046852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rot="-6989311">
            <a:off x="-1680285" y="6051036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rot="-9626116">
            <a:off x="-270944" y="6793869"/>
            <a:ext cx="2829144" cy="2628653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 rot="899965">
            <a:off x="4242557" y="6839508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 rot="899965">
            <a:off x="8319257" y="5506008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7543950" y="-15722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184000" y="18357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184000" y="716120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275" y="3033150"/>
            <a:ext cx="2843500" cy="22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1049275" y="2465950"/>
            <a:ext cx="28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Right click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on the channel you want</a:t>
            </a:r>
            <a:endParaRPr>
              <a:solidFill>
                <a:schemeClr val="accent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950" y="1775075"/>
            <a:ext cx="2625275" cy="23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9950" y="4364272"/>
            <a:ext cx="2625275" cy="224925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4614150" y="1775075"/>
            <a:ext cx="8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accent3"/>
                </a:solidFill>
              </a:rPr>
              <a:t>Option 1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4614150" y="6244225"/>
            <a:ext cx="8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accent3"/>
                </a:solidFill>
              </a:rPr>
              <a:t>Option 2</a:t>
            </a:r>
            <a:endParaRPr sz="1200">
              <a:solidFill>
                <a:schemeClr val="accent3"/>
              </a:solidFill>
            </a:endParaRPr>
          </a:p>
        </p:txBody>
      </p:sp>
      <p:cxnSp>
        <p:nvCxnSpPr>
          <p:cNvPr id="174" name="Google Shape;174;p17"/>
          <p:cNvCxnSpPr>
            <a:endCxn id="170" idx="1"/>
          </p:cNvCxnSpPr>
          <p:nvPr/>
        </p:nvCxnSpPr>
        <p:spPr>
          <a:xfrm flipH="1" rot="10800000">
            <a:off x="3634150" y="2971788"/>
            <a:ext cx="1945800" cy="1377600"/>
          </a:xfrm>
          <a:prstGeom prst="straightConnector1">
            <a:avLst/>
          </a:prstGeom>
          <a:noFill/>
          <a:ln cap="flat" cmpd="sng" w="19050">
            <a:solidFill>
              <a:srgbClr val="F6002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7"/>
          <p:cNvCxnSpPr>
            <a:endCxn id="171" idx="1"/>
          </p:cNvCxnSpPr>
          <p:nvPr/>
        </p:nvCxnSpPr>
        <p:spPr>
          <a:xfrm>
            <a:off x="3605350" y="4685501"/>
            <a:ext cx="1974600" cy="803400"/>
          </a:xfrm>
          <a:prstGeom prst="straightConnector1">
            <a:avLst/>
          </a:prstGeom>
          <a:noFill/>
          <a:ln cap="flat" cmpd="sng" w="19050">
            <a:solidFill>
              <a:srgbClr val="F6002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6" name="Google Shape;17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7500" y="310650"/>
            <a:ext cx="1144475" cy="11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1049275" y="5399300"/>
            <a:ext cx="28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Click droit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sur le salon que vous souhaitez</a:t>
            </a:r>
            <a:endParaRPr>
              <a:solidFill>
                <a:schemeClr val="accent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>
            <a:off x="133500" y="124325"/>
            <a:ext cx="9763200" cy="74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133500" y="542925"/>
            <a:ext cx="976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Channel settings</a:t>
            </a:r>
            <a:endParaRPr sz="40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18"/>
          <p:cNvSpPr/>
          <p:nvPr/>
        </p:nvSpPr>
        <p:spPr>
          <a:xfrm rot="-6989311">
            <a:off x="-2630935" y="-1873764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rot="10102602">
            <a:off x="-1737783" y="-868251"/>
            <a:ext cx="2829116" cy="2628779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 rot="-7614896">
            <a:off x="7970433" y="6554429"/>
            <a:ext cx="1984921" cy="2252941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 rot="-6989311">
            <a:off x="9225840" y="-1549914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 rot="-9900035">
            <a:off x="8440763" y="-2046852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rot="-6989311">
            <a:off x="-1680285" y="6051036"/>
            <a:ext cx="3213769" cy="373915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 rot="-9626116">
            <a:off x="-270944" y="6793869"/>
            <a:ext cx="2829144" cy="2628653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rot="899965">
            <a:off x="4242557" y="6839508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899965">
            <a:off x="8319257" y="5506008"/>
            <a:ext cx="3419508" cy="3791006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7543950" y="-15722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184000" y="18357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184000" y="716120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1052600" y="2394900"/>
            <a:ext cx="3110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[EN] You can also modify the notifications settings via the </a:t>
            </a: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bell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located on the top right of your screen</a:t>
            </a: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[FR] Vous pouvez aussi modifier les paramètres des notifications via la </a:t>
            </a: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cloche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situé en haut à droite de votre écran</a:t>
            </a:r>
            <a:endParaRPr>
              <a:solidFill>
                <a:schemeClr val="accent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250" y="3274200"/>
            <a:ext cx="3943350" cy="117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8"/>
          <p:cNvCxnSpPr>
            <a:stCxn id="196" idx="3"/>
          </p:cNvCxnSpPr>
          <p:nvPr/>
        </p:nvCxnSpPr>
        <p:spPr>
          <a:xfrm flipH="1" rot="10800000">
            <a:off x="4163300" y="3712800"/>
            <a:ext cx="1201800" cy="175200"/>
          </a:xfrm>
          <a:prstGeom prst="straightConnector1">
            <a:avLst/>
          </a:prstGeom>
          <a:noFill/>
          <a:ln cap="flat" cmpd="sng" w="19050">
            <a:solidFill>
              <a:srgbClr val="F6002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500" y="310650"/>
            <a:ext cx="1144475" cy="1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>
            <a:off x="133500" y="124325"/>
            <a:ext cx="9763200" cy="74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4798450" y="1389025"/>
            <a:ext cx="47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1491750" y="2231925"/>
            <a:ext cx="71499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[EN] An other way to notify someone or a group of people is to use the @everyone and @here tags :</a:t>
            </a:r>
            <a:endParaRPr>
              <a:solidFill>
                <a:schemeClr val="accent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	</a:t>
            </a: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@everyone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will notify everyone on the server</a:t>
            </a:r>
            <a:endParaRPr>
              <a:solidFill>
                <a:schemeClr val="accent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@here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will notify everyone that have access to the channel you post</a:t>
            </a: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general it’s not recommended to use these tags unless you have to share an important information with everyone.</a:t>
            </a:r>
            <a:endParaRPr>
              <a:solidFill>
                <a:schemeClr val="accent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[FR] Un autre moyen d’envoyer une notification à une personne ou un group est d’utiliser les tags @everyone et @here : </a:t>
            </a: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	</a:t>
            </a: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@everyone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va notifier tout le monde sur le serveur</a:t>
            </a: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	</a:t>
            </a: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@here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va notifier tout le monde qui a accès au salon sur lequel vous poster.</a:t>
            </a: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En général il n’est pas recommandé d’utiliser ces tags sauf si vous avez une information importante à communiquer</a:t>
            </a:r>
            <a:endParaRPr>
              <a:solidFill>
                <a:srgbClr val="1F202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133500" y="676775"/>
            <a:ext cx="976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accent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Tag system</a:t>
            </a:r>
            <a:endParaRPr sz="4000">
              <a:solidFill>
                <a:schemeClr val="accent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8" name="Google Shape;208;p19"/>
          <p:cNvSpPr/>
          <p:nvPr/>
        </p:nvSpPr>
        <p:spPr>
          <a:xfrm rot="692609">
            <a:off x="8609889" y="-1448829"/>
            <a:ext cx="2828920" cy="2628938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 rot="-1902931">
            <a:off x="-2263515" y="-161404"/>
            <a:ext cx="3419427" cy="3791334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 rot="278103">
            <a:off x="-2421425" y="-425927"/>
            <a:ext cx="3419182" cy="3790895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 rot="692609">
            <a:off x="8314" y="6789471"/>
            <a:ext cx="2828920" cy="2628938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184000" y="716120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9502450" y="685107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500" y="310650"/>
            <a:ext cx="1144475" cy="1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/>
          <p:nvPr/>
        </p:nvSpPr>
        <p:spPr>
          <a:xfrm>
            <a:off x="133500" y="124325"/>
            <a:ext cx="9763200" cy="747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4798450" y="1389025"/>
            <a:ext cx="47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133500" y="676775"/>
            <a:ext cx="976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accent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3. Pinned informations</a:t>
            </a:r>
            <a:endParaRPr sz="4000">
              <a:solidFill>
                <a:schemeClr val="accent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2" name="Google Shape;222;p20"/>
          <p:cNvSpPr/>
          <p:nvPr/>
        </p:nvSpPr>
        <p:spPr>
          <a:xfrm rot="692609">
            <a:off x="8609889" y="-1448829"/>
            <a:ext cx="2828920" cy="2628938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 rot="-1902931">
            <a:off x="-2263515" y="-161404"/>
            <a:ext cx="3419427" cy="3791334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rot="278103">
            <a:off x="-2421425" y="-425927"/>
            <a:ext cx="3419182" cy="3790895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 rot="692609">
            <a:off x="8314" y="6789471"/>
            <a:ext cx="2828920" cy="2628938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184000" y="716120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9502450" y="685107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1513150" y="1748400"/>
            <a:ext cx="4699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[EN] It can get “messy” in a channel and some useful information can end up hidden under the flow of discussion. It’s for that reason that it’s very recommended to check out the </a:t>
            </a: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pinned messages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or pin yourself important data which could be useful to others.</a:t>
            </a:r>
            <a:endParaRPr>
              <a:solidFill>
                <a:schemeClr val="accent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[FR] Un salon peut devenir “désorganisé” et 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certaines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informations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peuvent finir cachées dans le flux de la discussion. C’est pour cette raison qu’il est 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recommandé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de vérifier les </a:t>
            </a: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messages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épinglés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ou d’épingler 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vous-même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des données 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importantes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qui pourraient être 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utiles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à d’autres.</a:t>
            </a:r>
            <a:endParaRPr>
              <a:solidFill>
                <a:srgbClr val="1F202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975" y="6162325"/>
            <a:ext cx="39433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200" y="2404823"/>
            <a:ext cx="2070872" cy="405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0"/>
          <p:cNvCxnSpPr>
            <a:stCxn id="232" idx="3"/>
          </p:cNvCxnSpPr>
          <p:nvPr/>
        </p:nvCxnSpPr>
        <p:spPr>
          <a:xfrm>
            <a:off x="2727550" y="6531775"/>
            <a:ext cx="994800" cy="67800"/>
          </a:xfrm>
          <a:prstGeom prst="straightConnector1">
            <a:avLst/>
          </a:prstGeom>
          <a:noFill/>
          <a:ln cap="flat" cmpd="sng" w="19050">
            <a:solidFill>
              <a:srgbClr val="F6002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0"/>
          <p:cNvSpPr txBox="1"/>
          <p:nvPr/>
        </p:nvSpPr>
        <p:spPr>
          <a:xfrm>
            <a:off x="1513150" y="6162325"/>
            <a:ext cx="12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accent3"/>
                </a:solidFill>
              </a:rPr>
              <a:t>Option 1 :</a:t>
            </a:r>
            <a:br>
              <a:rPr b="1" lang="ru" sz="1200">
                <a:solidFill>
                  <a:schemeClr val="accent3"/>
                </a:solidFill>
              </a:rPr>
            </a:br>
            <a:r>
              <a:rPr b="1" lang="ru" sz="1200">
                <a:solidFill>
                  <a:schemeClr val="accent3"/>
                </a:solidFill>
              </a:rPr>
              <a:t>Check pinned</a:t>
            </a:r>
            <a:endParaRPr b="1"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accent3"/>
                </a:solidFill>
              </a:rPr>
              <a:t>messages</a:t>
            </a:r>
            <a:endParaRPr b="1" sz="1200">
              <a:solidFill>
                <a:schemeClr val="accent3"/>
              </a:solidFill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6932200" y="1850725"/>
            <a:ext cx="147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accent3"/>
                </a:solidFill>
              </a:rPr>
              <a:t>Option 2 :</a:t>
            </a:r>
            <a:br>
              <a:rPr b="1" lang="ru" sz="1200">
                <a:solidFill>
                  <a:schemeClr val="accent3"/>
                </a:solidFill>
              </a:rPr>
            </a:br>
            <a:r>
              <a:rPr b="1" lang="ru" sz="1200">
                <a:solidFill>
                  <a:schemeClr val="accent3"/>
                </a:solidFill>
              </a:rPr>
              <a:t>Pin a message</a:t>
            </a:r>
            <a:endParaRPr sz="1200">
              <a:solidFill>
                <a:schemeClr val="accent3"/>
              </a:solidFill>
            </a:endParaRPr>
          </a:p>
        </p:txBody>
      </p:sp>
      <p:cxnSp>
        <p:nvCxnSpPr>
          <p:cNvPr id="234" name="Google Shape;234;p20"/>
          <p:cNvCxnSpPr/>
          <p:nvPr/>
        </p:nvCxnSpPr>
        <p:spPr>
          <a:xfrm>
            <a:off x="6984500" y="2363825"/>
            <a:ext cx="203100" cy="1262100"/>
          </a:xfrm>
          <a:prstGeom prst="straightConnector1">
            <a:avLst/>
          </a:prstGeom>
          <a:noFill/>
          <a:ln cap="flat" cmpd="sng" w="19050">
            <a:solidFill>
              <a:srgbClr val="F6002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5" name="Google Shape;2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7500" y="310650"/>
            <a:ext cx="1144475" cy="1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/>
          <p:nvPr/>
        </p:nvSpPr>
        <p:spPr>
          <a:xfrm>
            <a:off x="133500" y="124325"/>
            <a:ext cx="9763200" cy="747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4798450" y="1389025"/>
            <a:ext cx="47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133500" y="676775"/>
            <a:ext cx="976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accent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4. Search tool</a:t>
            </a:r>
            <a:endParaRPr sz="4000">
              <a:solidFill>
                <a:schemeClr val="accent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3" name="Google Shape;243;p21"/>
          <p:cNvSpPr/>
          <p:nvPr/>
        </p:nvSpPr>
        <p:spPr>
          <a:xfrm rot="692609">
            <a:off x="8609889" y="-1448829"/>
            <a:ext cx="2828920" cy="2628938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 rot="-1902931">
            <a:off x="-2263515" y="-161404"/>
            <a:ext cx="3419427" cy="3791334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 rot="278103">
            <a:off x="-2421425" y="-425927"/>
            <a:ext cx="3419182" cy="3790895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 rot="692609">
            <a:off x="8314" y="6789471"/>
            <a:ext cx="2828920" cy="2628938"/>
          </a:xfrm>
          <a:prstGeom prst="rtTriangl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184000" y="7161200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9502450" y="6851075"/>
            <a:ext cx="567300" cy="56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1513150" y="1748400"/>
            <a:ext cx="6862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[EN] You remember 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seeing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some nice information or a specific message but you can’t find it anymore ? The </a:t>
            </a: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search tool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will become quite nice to help you find it back.</a:t>
            </a:r>
            <a:b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>
              <a:solidFill>
                <a:schemeClr val="accent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[FR] Vous vous souvenez d’avoir vu une information ou un message 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spécifique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mais vous n’arrivez pas à la retrouver ? La </a:t>
            </a:r>
            <a:r>
              <a:rPr b="1" lang="ru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fonction de recherche</a:t>
            </a:r>
            <a:r>
              <a:rPr lang="ru">
                <a:solidFill>
                  <a:schemeClr val="accent3"/>
                </a:solidFill>
                <a:latin typeface="Poppins Light"/>
                <a:ea typeface="Poppins Light"/>
                <a:cs typeface="Poppins Light"/>
                <a:sym typeface="Poppins Light"/>
              </a:rPr>
              <a:t> va vous aider à le retrouver.</a:t>
            </a:r>
            <a:endParaRPr>
              <a:solidFill>
                <a:srgbClr val="1F202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50" name="Google Shape;2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150" y="4175100"/>
            <a:ext cx="3943350" cy="117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1"/>
          <p:cNvCxnSpPr/>
          <p:nvPr/>
        </p:nvCxnSpPr>
        <p:spPr>
          <a:xfrm>
            <a:off x="3208800" y="4088100"/>
            <a:ext cx="513300" cy="502800"/>
          </a:xfrm>
          <a:prstGeom prst="straightConnector1">
            <a:avLst/>
          </a:prstGeom>
          <a:noFill/>
          <a:ln cap="flat" cmpd="sng" w="19050">
            <a:solidFill>
              <a:srgbClr val="F6002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2" name="Google Shape;2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500" y="310650"/>
            <a:ext cx="1144475" cy="11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8349" y="4088100"/>
            <a:ext cx="2157300" cy="31604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54" name="Google Shape;254;p21"/>
          <p:cNvCxnSpPr>
            <a:stCxn id="250" idx="3"/>
            <a:endCxn id="253" idx="1"/>
          </p:cNvCxnSpPr>
          <p:nvPr/>
        </p:nvCxnSpPr>
        <p:spPr>
          <a:xfrm>
            <a:off x="5456500" y="4760888"/>
            <a:ext cx="761700" cy="907500"/>
          </a:xfrm>
          <a:prstGeom prst="straightConnector1">
            <a:avLst/>
          </a:prstGeom>
          <a:noFill/>
          <a:ln cap="flat" cmpd="sng" w="19050">
            <a:solidFill>
              <a:srgbClr val="F6002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1"/>
          <p:cNvSpPr txBox="1"/>
          <p:nvPr/>
        </p:nvSpPr>
        <p:spPr>
          <a:xfrm>
            <a:off x="1548550" y="5477600"/>
            <a:ext cx="3907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[EN] You will end up with different way to set your research as seen on the picture.</a:t>
            </a:r>
            <a:br>
              <a:rPr lang="ru" sz="12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ru" sz="12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ru" sz="12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[FR] Vous aurez plusieurs façon d’effectuer votre recherche comme vous pouvez le voir sur l’image.</a:t>
            </a:r>
            <a:endParaRPr sz="12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