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9"/>
  </p:notesMasterIdLst>
  <p:sldIdLst>
    <p:sldId id="256" r:id="rId2"/>
    <p:sldId id="270" r:id="rId3"/>
    <p:sldId id="274" r:id="rId4"/>
    <p:sldId id="260" r:id="rId5"/>
    <p:sldId id="259" r:id="rId6"/>
    <p:sldId id="258" r:id="rId7"/>
    <p:sldId id="261" r:id="rId8"/>
    <p:sldId id="262" r:id="rId9"/>
    <p:sldId id="263" r:id="rId10"/>
    <p:sldId id="264" r:id="rId11"/>
    <p:sldId id="265" r:id="rId12"/>
    <p:sldId id="266" r:id="rId13"/>
    <p:sldId id="267" r:id="rId14"/>
    <p:sldId id="275" r:id="rId15"/>
    <p:sldId id="27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5"/>
    <p:restoredTop sz="96327"/>
  </p:normalViewPr>
  <p:slideViewPr>
    <p:cSldViewPr snapToGrid="0">
      <p:cViewPr varScale="1">
        <p:scale>
          <a:sx n="127" d="100"/>
          <a:sy n="127" d="100"/>
        </p:scale>
        <p:origin x="4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9F776-C24B-8D41-AAB0-859072D1DB4F}" type="datetimeFigureOut">
              <a:rPr lang="en-US" smtClean="0"/>
              <a:t>9/15/23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24B14-0EA2-2145-B80F-4BD3EBD9495A}" type="slidenum">
              <a:rPr lang="en-US" smtClean="0"/>
              <a:t>‹#›</a:t>
            </a:fld>
            <a:endParaRPr lang="en-US"/>
          </a:p>
        </p:txBody>
      </p:sp>
    </p:spTree>
    <p:extLst>
      <p:ext uri="{BB962C8B-B14F-4D97-AF65-F5344CB8AC3E}">
        <p14:creationId xmlns:p14="http://schemas.microsoft.com/office/powerpoint/2010/main" val="47685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24B14-0EA2-2145-B80F-4BD3EBD9495A}" type="slidenum">
              <a:rPr lang="en-US" smtClean="0"/>
              <a:t>2</a:t>
            </a:fld>
            <a:endParaRPr lang="en-US"/>
          </a:p>
        </p:txBody>
      </p:sp>
    </p:spTree>
    <p:extLst>
      <p:ext uri="{BB962C8B-B14F-4D97-AF65-F5344CB8AC3E}">
        <p14:creationId xmlns:p14="http://schemas.microsoft.com/office/powerpoint/2010/main" val="2311300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45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2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6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9/15/23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56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99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1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863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620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13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63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56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302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1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9/15/23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89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9/15/23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72502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gitbranching.js.org/"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ducation.github.com/git-cheat-sheet-education.pdf" TargetMode="Externa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docs.github.com/en/authentication/connecting-to-github-with-ss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965199" y="1240780"/>
            <a:ext cx="6086857" cy="4376440"/>
          </a:xfrm>
          <a:effectLst/>
        </p:spPr>
        <p:txBody>
          <a:bodyPr anchor="ctr">
            <a:normAutofit/>
          </a:bodyPr>
          <a:lstStyle/>
          <a:p>
            <a:pPr algn="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CS 101: </a:t>
            </a:r>
            <a:b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HELLO WORLD!</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65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checkout</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Moves you from the branch you’re currently on to the one specified</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Make sure your changes are staged before checking out</a:t>
            </a:r>
          </a:p>
        </p:txBody>
      </p:sp>
      <p:pic>
        <p:nvPicPr>
          <p:cNvPr id="4098" name="Picture 2" descr="Git Checkout | Atlassian Git Tutorial">
            <a:extLst>
              <a:ext uri="{FF2B5EF4-FFF2-40B4-BE49-F238E27FC236}">
                <a16:creationId xmlns:a16="http://schemas.microsoft.com/office/drawing/2014/main" id="{D381FA69-6418-4DED-3030-84FFC719A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112" y="3173416"/>
            <a:ext cx="7206426" cy="2091073"/>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389077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status</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Your best friend in git – sanity check</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Typically used before commits/pushes</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Prints a log of:</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Current branch</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Staged changes (files added)</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Unstaged changes (files that have not been added)</a:t>
            </a:r>
          </a:p>
        </p:txBody>
      </p:sp>
    </p:spTree>
    <p:extLst>
      <p:ext uri="{BB962C8B-B14F-4D97-AF65-F5344CB8AC3E}">
        <p14:creationId xmlns:p14="http://schemas.microsoft.com/office/powerpoint/2010/main" val="155547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clone [</a:t>
            </a:r>
            <a:r>
              <a:rPr lang="en-US" sz="4400" dirty="0" err="1">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url</a:t>
            </a: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Clones' full repository to your local machine</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Should be used in directory where you want to store repository</a:t>
            </a:r>
          </a:p>
        </p:txBody>
      </p:sp>
      <p:pic>
        <p:nvPicPr>
          <p:cNvPr id="3" name="Picture 2">
            <a:extLst>
              <a:ext uri="{FF2B5EF4-FFF2-40B4-BE49-F238E27FC236}">
                <a16:creationId xmlns:a16="http://schemas.microsoft.com/office/drawing/2014/main" id="{424D0FFB-D656-8E73-D75A-39DC4C7606F0}"/>
              </a:ext>
            </a:extLst>
          </p:cNvPr>
          <p:cNvPicPr>
            <a:picLocks noChangeAspect="1"/>
          </p:cNvPicPr>
          <p:nvPr/>
        </p:nvPicPr>
        <p:blipFill>
          <a:blip r:embed="rId2"/>
          <a:stretch>
            <a:fillRect/>
          </a:stretch>
        </p:blipFill>
        <p:spPr>
          <a:xfrm>
            <a:off x="1282334" y="3138770"/>
            <a:ext cx="7772400" cy="2902735"/>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417416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pull</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Adds changes from a remote repository into the current local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Should be used throughout the development process for incorporating teammate’s code changes together</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Kind of like cloning the repository but only adds files/lines of code that have been changed</a:t>
            </a:r>
            <a:endParaRPr lang="en-US" sz="18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07879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ENOUGH TALKING</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LET’S GET</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SOME PRACTICE</a:t>
            </a:r>
          </a:p>
        </p:txBody>
      </p:sp>
    </p:spTree>
    <p:extLst>
      <p:ext uri="{BB962C8B-B14F-4D97-AF65-F5344CB8AC3E}">
        <p14:creationId xmlns:p14="http://schemas.microsoft.com/office/powerpoint/2010/main" val="278947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9124C13-A6E4-4CA6-AA61-9F619F247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5FED35-3A94-D567-C58D-EB5922BF4AF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TODAY’S ASSIGNMENT</a:t>
            </a:r>
          </a:p>
        </p:txBody>
      </p:sp>
      <p:pic>
        <p:nvPicPr>
          <p:cNvPr id="3" name="Picture 2">
            <a:extLst>
              <a:ext uri="{FF2B5EF4-FFF2-40B4-BE49-F238E27FC236}">
                <a16:creationId xmlns:a16="http://schemas.microsoft.com/office/drawing/2014/main" id="{D70DDD67-4D19-B17F-1282-B4862FC46B31}"/>
              </a:ext>
            </a:extLst>
          </p:cNvPr>
          <p:cNvPicPr>
            <a:picLocks noChangeAspect="1"/>
          </p:cNvPicPr>
          <p:nvPr/>
        </p:nvPicPr>
        <p:blipFill rotWithShape="1">
          <a:blip r:embed="rId2"/>
          <a:srcRect t="1267" r="1" b="1"/>
          <a:stretch/>
        </p:blipFill>
        <p:spPr>
          <a:xfrm>
            <a:off x="960438" y="2413000"/>
            <a:ext cx="2913062" cy="3628362"/>
          </a:xfrm>
          <a:prstGeom prst="roundRect">
            <a:avLst>
              <a:gd name="adj" fmla="val 3876"/>
            </a:avLst>
          </a:prstGeom>
          <a:ln>
            <a:solidFill>
              <a:schemeClr val="accent1"/>
            </a:solidFill>
          </a:ln>
          <a:effectLst/>
        </p:spPr>
      </p:pic>
      <p:sp>
        <p:nvSpPr>
          <p:cNvPr id="5" name="Text Placeholder 3">
            <a:extLst>
              <a:ext uri="{FF2B5EF4-FFF2-40B4-BE49-F238E27FC236}">
                <a16:creationId xmlns:a16="http://schemas.microsoft.com/office/drawing/2014/main" id="{BBA6C6E3-5868-F262-A57C-501A0A38D01A}"/>
              </a:ext>
            </a:extLst>
          </p:cNvPr>
          <p:cNvSpPr txBox="1">
            <a:spLocks/>
          </p:cNvSpPr>
          <p:nvPr/>
        </p:nvSpPr>
        <p:spPr>
          <a:xfrm>
            <a:off x="4330699" y="2413000"/>
            <a:ext cx="7052733" cy="363220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fontAlgn="auto">
              <a:lnSpc>
                <a:spcPct val="90000"/>
              </a:lnSpc>
              <a:buSzTx/>
              <a:tabLst/>
              <a:defRPr/>
            </a:pP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We will be using an online sandbox at </a:t>
            </a: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3"/>
              </a:rPr>
              <a:t>https://learngitbranching.js.org</a:t>
            </a: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 to explore git and solve some simple problems.</a:t>
            </a:r>
          </a:p>
          <a:p>
            <a:pPr lvl="1" indent="-342900">
              <a:lnSpc>
                <a:spcPct val="90000"/>
              </a:lnSpc>
              <a:defRPr/>
            </a:pPr>
            <a:r>
              <a:rPr lang="en-US" sz="1200" dirty="0">
                <a:latin typeface="JetBrains Mono" panose="02000009000000000000" pitchFamily="49" charset="0"/>
                <a:ea typeface="JetBrains Mono" panose="02000009000000000000" pitchFamily="49" charset="0"/>
                <a:cs typeface="JetBrains Mono" panose="02000009000000000000" pitchFamily="49" charset="0"/>
              </a:rPr>
              <a:t>Don’t worry, I’ll work through the first few with you all!</a:t>
            </a:r>
          </a:p>
          <a:p>
            <a:pPr marL="400050" lvl="1" indent="0">
              <a:lnSpc>
                <a:spcPct val="90000"/>
              </a:lnSpc>
              <a:buNone/>
              <a:defRPr/>
            </a:pPr>
            <a:endParaRPr lang="en-US" sz="1200" dirty="0">
              <a:latin typeface="JetBrains Mono" panose="02000009000000000000" pitchFamily="49" charset="0"/>
              <a:ea typeface="JetBrains Mono" panose="02000009000000000000" pitchFamily="49" charset="0"/>
              <a:cs typeface="JetBrains Mono" panose="02000009000000000000" pitchFamily="49" charset="0"/>
            </a:endParaRPr>
          </a:p>
          <a:p>
            <a:pPr>
              <a:lnSpc>
                <a:spcPct val="90000"/>
              </a:lnSpc>
              <a:defRPr/>
            </a:pP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There are four</a:t>
            </a:r>
            <a:r>
              <a:rPr lang="en-US" sz="1400" dirty="0">
                <a:latin typeface="JetBrains Mono" panose="02000009000000000000" pitchFamily="49" charset="0"/>
                <a:ea typeface="JetBrains Mono" panose="02000009000000000000" pitchFamily="49" charset="0"/>
                <a:cs typeface="JetBrains Mono" panose="02000009000000000000" pitchFamily="49" charset="0"/>
              </a:rPr>
              <a:t> problems in Parts 1 and 2, and two in Part 3</a:t>
            </a:r>
          </a:p>
          <a:p>
            <a:pPr lvl="1">
              <a:lnSpc>
                <a:spcPct val="90000"/>
              </a:lnSpc>
              <a:defRPr/>
            </a:pPr>
            <a:r>
              <a:rPr kumimoji="0" lang="en-US" sz="12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Read the instructions (trust me it’s helpful!)</a:t>
            </a:r>
          </a:p>
          <a:p>
            <a:pPr lvl="1">
              <a:lnSpc>
                <a:spcPct val="90000"/>
              </a:lnSpc>
              <a:defRPr/>
            </a:pPr>
            <a:r>
              <a:rPr lang="en-US" sz="1200" dirty="0">
                <a:latin typeface="JetBrains Mono" panose="02000009000000000000" pitchFamily="49" charset="0"/>
                <a:ea typeface="JetBrains Mono" panose="02000009000000000000" pitchFamily="49" charset="0"/>
                <a:cs typeface="JetBrains Mono" panose="02000009000000000000" pitchFamily="49" charset="0"/>
              </a:rPr>
              <a:t>Solve the problem</a:t>
            </a:r>
          </a:p>
          <a:p>
            <a:pPr lvl="1">
              <a:lnSpc>
                <a:spcPct val="90000"/>
              </a:lnSpc>
              <a:defRPr/>
            </a:pPr>
            <a:r>
              <a:rPr kumimoji="0" lang="en-US" sz="12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Copy</a:t>
            </a:r>
            <a:r>
              <a:rPr lang="en-US" sz="1200" dirty="0">
                <a:latin typeface="JetBrains Mono" panose="02000009000000000000" pitchFamily="49" charset="0"/>
                <a:ea typeface="JetBrains Mono" panose="02000009000000000000" pitchFamily="49" charset="0"/>
                <a:cs typeface="JetBrains Mono" panose="02000009000000000000" pitchFamily="49" charset="0"/>
              </a:rPr>
              <a:t> the commands you type in whatever way you want (Google Docs, Word, Notepad, Emacs, </a:t>
            </a:r>
            <a:r>
              <a:rPr lang="en-US" sz="1200" dirty="0" err="1">
                <a:latin typeface="JetBrains Mono" panose="02000009000000000000" pitchFamily="49" charset="0"/>
                <a:ea typeface="JetBrains Mono" panose="02000009000000000000" pitchFamily="49" charset="0"/>
                <a:cs typeface="JetBrains Mono" panose="02000009000000000000" pitchFamily="49" charset="0"/>
              </a:rPr>
              <a:t>idc</a:t>
            </a:r>
            <a:r>
              <a:rPr lang="en-US" sz="1200" dirty="0">
                <a:latin typeface="JetBrains Mono" panose="02000009000000000000" pitchFamily="49" charset="0"/>
                <a:ea typeface="JetBrains Mono" panose="02000009000000000000" pitchFamily="49" charset="0"/>
                <a:cs typeface="JetBrains Mono" panose="02000009000000000000" pitchFamily="49" charset="0"/>
              </a:rPr>
              <a:t>)</a:t>
            </a:r>
          </a:p>
          <a:p>
            <a:pPr lvl="1">
              <a:lnSpc>
                <a:spcPct val="90000"/>
              </a:lnSpc>
              <a:defRPr/>
            </a:pPr>
            <a:r>
              <a:rPr lang="en-US" sz="1200" b="1" dirty="0">
                <a:latin typeface="JetBrains Mono" panose="02000009000000000000" pitchFamily="49" charset="0"/>
                <a:ea typeface="JetBrains Mono" panose="02000009000000000000" pitchFamily="49" charset="0"/>
                <a:cs typeface="JetBrains Mono" panose="02000009000000000000" pitchFamily="49" charset="0"/>
              </a:rPr>
              <a:t>Part 1: Problem 1</a:t>
            </a:r>
            <a:br>
              <a:rPr lang="en-US" sz="1200" b="1" dirty="0">
                <a:latin typeface="JetBrains Mono" panose="02000009000000000000" pitchFamily="49" charset="0"/>
                <a:ea typeface="JetBrains Mono" panose="02000009000000000000" pitchFamily="49" charset="0"/>
                <a:cs typeface="JetBrains Mono" panose="02000009000000000000" pitchFamily="49" charset="0"/>
              </a:rPr>
            </a:br>
            <a:r>
              <a:rPr lang="en-US" sz="1200" dirty="0">
                <a:latin typeface="JetBrains Mono" panose="02000009000000000000" pitchFamily="49" charset="0"/>
                <a:ea typeface="JetBrains Mono" panose="02000009000000000000" pitchFamily="49" charset="0"/>
                <a:cs typeface="JetBrains Mono" panose="02000009000000000000" pitchFamily="49" charset="0"/>
              </a:rPr>
              <a:t>`git commit`</a:t>
            </a:r>
            <a:br>
              <a:rPr lang="en-US" sz="1000" b="1" dirty="0">
                <a:latin typeface="JetBrains Mono" panose="02000009000000000000" pitchFamily="49" charset="0"/>
                <a:ea typeface="JetBrains Mono" panose="02000009000000000000" pitchFamily="49" charset="0"/>
                <a:cs typeface="JetBrains Mono" panose="02000009000000000000" pitchFamily="49" charset="0"/>
              </a:rPr>
            </a:br>
            <a:r>
              <a:rPr lang="en-US" sz="1200" b="1" dirty="0">
                <a:latin typeface="JetBrains Mono" panose="02000009000000000000" pitchFamily="49" charset="0"/>
                <a:ea typeface="JetBrains Mono" panose="02000009000000000000" pitchFamily="49" charset="0"/>
                <a:cs typeface="JetBrains Mono" panose="02000009000000000000" pitchFamily="49" charset="0"/>
              </a:rPr>
              <a:t>`git commit`</a:t>
            </a:r>
          </a:p>
        </p:txBody>
      </p:sp>
    </p:spTree>
    <p:extLst>
      <p:ext uri="{BB962C8B-B14F-4D97-AF65-F5344CB8AC3E}">
        <p14:creationId xmlns:p14="http://schemas.microsoft.com/office/powerpoint/2010/main" val="417043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9" name="Freeform 6">
            <a:extLst>
              <a:ext uri="{FF2B5EF4-FFF2-40B4-BE49-F238E27FC236}">
                <a16:creationId xmlns:a16="http://schemas.microsoft.com/office/drawing/2014/main" id="{1523D3D5-D241-4676-BACD-7932F5AF6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131" name="Rounded Rectangle 16">
            <a:extLst>
              <a:ext uri="{FF2B5EF4-FFF2-40B4-BE49-F238E27FC236}">
                <a16:creationId xmlns:a16="http://schemas.microsoft.com/office/drawing/2014/main" id="{C047760E-E06B-4B4A-B5B2-04642663B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459"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5133" name="Rounded Rectangle 16">
            <a:extLst>
              <a:ext uri="{FF2B5EF4-FFF2-40B4-BE49-F238E27FC236}">
                <a16:creationId xmlns:a16="http://schemas.microsoft.com/office/drawing/2014/main" id="{DBF0004D-E6DF-4732-8869-1F57DEC79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48"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5135" name="Rounded Rectangle 16">
            <a:extLst>
              <a:ext uri="{FF2B5EF4-FFF2-40B4-BE49-F238E27FC236}">
                <a16:creationId xmlns:a16="http://schemas.microsoft.com/office/drawing/2014/main" id="{B300EC78-2011-4A4E-9292-F8741539B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344"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grpSp>
        <p:nvGrpSpPr>
          <p:cNvPr id="5137" name="Group 5136">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5138"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139" name="Isosceles Triangle 5138">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140" name="Isosceles Triangle 5139">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grpSp>
      <p:sp>
        <p:nvSpPr>
          <p:cNvPr id="2" name="Title 1">
            <a:extLst>
              <a:ext uri="{FF2B5EF4-FFF2-40B4-BE49-F238E27FC236}">
                <a16:creationId xmlns:a16="http://schemas.microsoft.com/office/drawing/2014/main" id="{593D6FB3-7F26-7B0E-94AD-EF2F372F3D37}"/>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pPr algn="l"/>
            <a:r>
              <a:rPr lang="en-US" sz="400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RESOURCES</a:t>
            </a:r>
          </a:p>
        </p:txBody>
      </p:sp>
      <p:sp>
        <p:nvSpPr>
          <p:cNvPr id="3" name="Text Placeholder 2">
            <a:extLst>
              <a:ext uri="{FF2B5EF4-FFF2-40B4-BE49-F238E27FC236}">
                <a16:creationId xmlns:a16="http://schemas.microsoft.com/office/drawing/2014/main" id="{19EA1542-6C2B-5A03-6417-C09304AC2DC5}"/>
              </a:ext>
            </a:extLst>
          </p:cNvPr>
          <p:cNvSpPr>
            <a:spLocks noGrp="1"/>
          </p:cNvSpPr>
          <p:nvPr>
            <p:ph type="body" idx="1"/>
          </p:nvPr>
        </p:nvSpPr>
        <p:spPr>
          <a:xfrm>
            <a:off x="810001" y="5594110"/>
            <a:ext cx="10572000" cy="434974"/>
          </a:xfrm>
          <a:effectLst/>
        </p:spPr>
        <p:txBody>
          <a:bodyPr vert="horz" lIns="91440" tIns="45720" rIns="91440" bIns="45720" rtlCol="0" anchor="t">
            <a:normAutofit/>
          </a:bodyPr>
          <a:lstStyle/>
          <a:p>
            <a:pPr algn="l"/>
            <a:r>
              <a:rPr lang="en-US" i="1">
                <a:latin typeface="JetBrains Mono" panose="02000009000000000000" pitchFamily="49" charset="0"/>
                <a:ea typeface="JetBrains Mono" panose="02000009000000000000" pitchFamily="49" charset="0"/>
                <a:cs typeface="JetBrains Mono" panose="02000009000000000000" pitchFamily="49" charset="0"/>
                <a:hlinkClick r:id="rId2"/>
              </a:rPr>
              <a:t>https://education.github.com/git-cheat-sheet-education.pdf</a:t>
            </a:r>
            <a:endParaRPr lang="en-US" i="1">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5124" name="Picture 4">
            <a:extLst>
              <a:ext uri="{FF2B5EF4-FFF2-40B4-BE49-F238E27FC236}">
                <a16:creationId xmlns:a16="http://schemas.microsoft.com/office/drawing/2014/main" id="{91768BEB-D6FC-2B99-B7C8-5D3405661C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5800" y="842940"/>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3C9F9DA7-36DF-49BF-6A69-A8E73A502F5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5932" y="2123100"/>
            <a:ext cx="3200400"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tGPT - Wikipedia">
            <a:extLst>
              <a:ext uri="{FF2B5EF4-FFF2-40B4-BE49-F238E27FC236}">
                <a16:creationId xmlns:a16="http://schemas.microsoft.com/office/drawing/2014/main" id="{A1A06514-6394-85EA-DBCF-E735AE131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904" y="1018801"/>
            <a:ext cx="2969816" cy="296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0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159033" y="1240780"/>
            <a:ext cx="7303836" cy="4376440"/>
          </a:xfrm>
          <a:effectLst/>
        </p:spPr>
        <p:txBody>
          <a:bodyPr anchor="ctr">
            <a:normAutofit/>
          </a:bodyPr>
          <a:lstStyle/>
          <a:p>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add lab01.txt</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commit –m “complete”</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push origin master</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a:p>
            <a:r>
              <a:rPr lang="en-US" sz="2400" dirty="0">
                <a:latin typeface="JetBrains Mono" panose="02000009000000000000" pitchFamily="49" charset="0"/>
                <a:ea typeface="JetBrains Mono" panose="02000009000000000000" pitchFamily="49" charset="0"/>
                <a:cs typeface="JetBrains Mono" panose="02000009000000000000" pitchFamily="49" charset="0"/>
              </a:rPr>
              <a:t>(arkjain@bu.edu)</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74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ENGINEERING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Tree>
    <p:extLst>
      <p:ext uri="{BB962C8B-B14F-4D97-AF65-F5344CB8AC3E}">
        <p14:creationId xmlns:p14="http://schemas.microsoft.com/office/powerpoint/2010/main" val="44975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5F35-F63B-8CA9-4769-5DAF84C12584}"/>
              </a:ext>
            </a:extLst>
          </p:cNvPr>
          <p:cNvSpPr txBox="1">
            <a:spLocks/>
          </p:cNvSpPr>
          <p:nvPr/>
        </p:nvSpPr>
        <p:spPr>
          <a:xfrm>
            <a:off x="235669" y="503548"/>
            <a:ext cx="3459637" cy="67873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u="sng"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
        <p:nvSpPr>
          <p:cNvPr id="4" name="Title 1">
            <a:extLst>
              <a:ext uri="{FF2B5EF4-FFF2-40B4-BE49-F238E27FC236}">
                <a16:creationId xmlns:a16="http://schemas.microsoft.com/office/drawing/2014/main" id="{49D32FF5-0D44-A42A-0666-846901A4C7FD}"/>
              </a:ext>
            </a:extLst>
          </p:cNvPr>
          <p:cNvSpPr txBox="1">
            <a:spLocks/>
          </p:cNvSpPr>
          <p:nvPr/>
        </p:nvSpPr>
        <p:spPr>
          <a:xfrm>
            <a:off x="8390641" y="2195660"/>
            <a:ext cx="3459637" cy="123334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a:t>
            </a:r>
            <a:r>
              <a:rPr lang="en-US" sz="3600" u="sng"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Engineering</a:t>
            </a:r>
          </a:p>
        </p:txBody>
      </p:sp>
      <p:sp>
        <p:nvSpPr>
          <p:cNvPr id="5" name="Title 1">
            <a:extLst>
              <a:ext uri="{FF2B5EF4-FFF2-40B4-BE49-F238E27FC236}">
                <a16:creationId xmlns:a16="http://schemas.microsoft.com/office/drawing/2014/main" id="{E9A010AB-8B82-0A17-60B6-D5D7C5DF65A4}"/>
              </a:ext>
            </a:extLst>
          </p:cNvPr>
          <p:cNvSpPr txBox="1">
            <a:spLocks/>
          </p:cNvSpPr>
          <p:nvPr/>
        </p:nvSpPr>
        <p:spPr>
          <a:xfrm>
            <a:off x="141401" y="1182278"/>
            <a:ext cx="6898851" cy="1983558"/>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The act of programming, in its simplest definition, is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giving computers instructions </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to do something with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input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in order to produce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output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6" name="Title 1">
            <a:extLst>
              <a:ext uri="{FF2B5EF4-FFF2-40B4-BE49-F238E27FC236}">
                <a16:creationId xmlns:a16="http://schemas.microsoft.com/office/drawing/2014/main" id="{9C111952-580C-4CE2-B4AE-E6CF5C228D21}"/>
              </a:ext>
            </a:extLst>
          </p:cNvPr>
          <p:cNvSpPr txBox="1">
            <a:spLocks/>
          </p:cNvSpPr>
          <p:nvPr/>
        </p:nvSpPr>
        <p:spPr>
          <a:xfrm>
            <a:off x="1500430" y="3429000"/>
            <a:ext cx="10349848" cy="258765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latin typeface="JetBrains Mono" panose="02000009000000000000" pitchFamily="49" charset="0"/>
                <a:ea typeface="JetBrains Mono" panose="02000009000000000000" pitchFamily="49" charset="0"/>
                <a:cs typeface="JetBrains Mono" panose="02000009000000000000" pitchFamily="49" charset="0"/>
              </a:rPr>
              <a:t>The act of engineering software is about designing, writing, testing, and maintaining computer programs with the purpose of solving problems for many users. It is about creating robust and safe solutions that will withstand the test of time and will work for some of the unknown problems around the original obvious ones.</a:t>
            </a:r>
            <a:endParaRPr lang="en-US" sz="2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411681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BB605AF-D060-6C27-E99B-91E59681D559}"/>
              </a:ext>
            </a:extLst>
          </p:cNvPr>
          <p:cNvSpPr>
            <a:spLocks noGrp="1"/>
          </p:cNvSpPr>
          <p:nvPr>
            <p:ph type="ctrTitle"/>
          </p:nvPr>
        </p:nvSpPr>
        <p:spPr>
          <a:xfrm>
            <a:off x="810001" y="2725271"/>
            <a:ext cx="10572000" cy="2189254"/>
          </a:xfrm>
          <a:effectLst/>
        </p:spPr>
        <p:txBody>
          <a:bodyPr anchor="t">
            <a:normAutofit/>
          </a:bodyPr>
          <a:lstStyle/>
          <a:p>
            <a:pPr algn="ctr"/>
            <a:r>
              <a:rPr lang="en-US"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101: THE BASICS</a:t>
            </a:r>
          </a:p>
        </p:txBody>
      </p:sp>
      <p:sp>
        <p:nvSpPr>
          <p:cNvPr id="3" name="Subtitle 2">
            <a:extLst>
              <a:ext uri="{FF2B5EF4-FFF2-40B4-BE49-F238E27FC236}">
                <a16:creationId xmlns:a16="http://schemas.microsoft.com/office/drawing/2014/main" id="{8E4BB448-E25C-E8BC-13AF-E78B0BE96164}"/>
              </a:ext>
            </a:extLst>
          </p:cNvPr>
          <p:cNvSpPr>
            <a:spLocks noGrp="1"/>
          </p:cNvSpPr>
          <p:nvPr>
            <p:ph type="subTitle" idx="1"/>
          </p:nvPr>
        </p:nvSpPr>
        <p:spPr>
          <a:xfrm>
            <a:off x="810001" y="683230"/>
            <a:ext cx="10572000" cy="1881172"/>
          </a:xfrm>
          <a:effectLst/>
        </p:spPr>
        <p:txBody>
          <a:bodyPr anchor="b">
            <a:normAutofit/>
          </a:bodyPr>
          <a:lstStyle/>
          <a:p>
            <a:pPr algn="ctr"/>
            <a:r>
              <a:rPr lang="en-US" sz="2000" dirty="0">
                <a:latin typeface="JetBrains Mono" panose="02000009000000000000" pitchFamily="49" charset="0"/>
                <a:ea typeface="JetBrains Mono" panose="02000009000000000000" pitchFamily="49" charset="0"/>
                <a:cs typeface="JetBrains Mono" panose="02000009000000000000" pitchFamily="49" charset="0"/>
              </a:rPr>
              <a:t>git commit -m “the #1 distributed </a:t>
            </a:r>
            <a:r>
              <a:rPr lang="en-US" sz="2000" dirty="0" err="1">
                <a:latin typeface="JetBrains Mono" panose="02000009000000000000" pitchFamily="49" charset="0"/>
                <a:ea typeface="JetBrains Mono" panose="02000009000000000000" pitchFamily="49" charset="0"/>
                <a:cs typeface="JetBrains Mono" panose="02000009000000000000" pitchFamily="49" charset="0"/>
              </a:rPr>
              <a:t>vcs</a:t>
            </a:r>
            <a:r>
              <a:rPr lang="en-US" sz="2000" dirty="0">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17" name="Freeform: Shape 16">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0400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88" name="Freeform 6">
            <a:extLst>
              <a:ext uri="{FF2B5EF4-FFF2-40B4-BE49-F238E27FC236}">
                <a16:creationId xmlns:a16="http://schemas.microsoft.com/office/drawing/2014/main" id="{89124C13-A6E4-4CA6-AA61-9F619F247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090" name="Rectangle 3089">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pic>
        <p:nvPicPr>
          <p:cNvPr id="3074" name="Picture 2">
            <a:extLst>
              <a:ext uri="{FF2B5EF4-FFF2-40B4-BE49-F238E27FC236}">
                <a16:creationId xmlns:a16="http://schemas.microsoft.com/office/drawing/2014/main" id="{9915F381-F59B-FF2C-9F89-41884F049899}"/>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r="25778"/>
          <a:stretch/>
        </p:blipFill>
        <p:spPr bwMode="auto">
          <a:xfrm>
            <a:off x="20" y="-567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B2713A-CE75-CB1E-535C-9A934805E754}"/>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WHAT IS GIT/GITHUB?</a:t>
            </a:r>
          </a:p>
        </p:txBody>
      </p:sp>
      <p:sp>
        <p:nvSpPr>
          <p:cNvPr id="6" name="Text Placeholder 3">
            <a:extLst>
              <a:ext uri="{FF2B5EF4-FFF2-40B4-BE49-F238E27FC236}">
                <a16:creationId xmlns:a16="http://schemas.microsoft.com/office/drawing/2014/main" id="{4719877C-F442-3919-BCE1-8683D27381B3}"/>
              </a:ext>
            </a:extLst>
          </p:cNvPr>
          <p:cNvSpPr txBox="1">
            <a:spLocks/>
          </p:cNvSpPr>
          <p:nvPr/>
        </p:nvSpPr>
        <p:spPr>
          <a:xfrm>
            <a:off x="818712" y="1527786"/>
            <a:ext cx="10554574" cy="4924129"/>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Decentralized VCS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Each developer has a copy of the code base</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Concurrent work on a file is possible</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Local versions (called </a:t>
            </a:r>
            <a:r>
              <a:rPr kumimoji="0" lang="en-US" sz="19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branches</a:t>
            </a: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are embraced</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Advantages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No locking of files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Concurrency</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Simple branching</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Disadvantages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Local branches must be merged</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History can get complex</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endParaRPr kumimoji="0" lang="en-US" sz="14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80982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BBEE28A7-C83B-4DCB-9E66-AF58A0864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5FED35-3A94-D567-C58D-EB5922BF4AF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SETTING UP GIT/GITHUB</a:t>
            </a:r>
          </a:p>
        </p:txBody>
      </p:sp>
      <p:pic>
        <p:nvPicPr>
          <p:cNvPr id="7" name="Picture 6">
            <a:extLst>
              <a:ext uri="{FF2B5EF4-FFF2-40B4-BE49-F238E27FC236}">
                <a16:creationId xmlns:a16="http://schemas.microsoft.com/office/drawing/2014/main" id="{F3E4A5A2-3EBF-2343-A9DB-CC04D5FC8A01}"/>
              </a:ext>
            </a:extLst>
          </p:cNvPr>
          <p:cNvPicPr>
            <a:picLocks noChangeAspect="1"/>
          </p:cNvPicPr>
          <p:nvPr/>
        </p:nvPicPr>
        <p:blipFill>
          <a:blip r:embed="rId2"/>
          <a:stretch>
            <a:fillRect/>
          </a:stretch>
        </p:blipFill>
        <p:spPr>
          <a:xfrm>
            <a:off x="960438" y="3277727"/>
            <a:ext cx="2913062" cy="1986884"/>
          </a:xfrm>
          <a:prstGeom prst="roundRect">
            <a:avLst>
              <a:gd name="adj" fmla="val 3876"/>
            </a:avLst>
          </a:prstGeom>
          <a:ln>
            <a:solidFill>
              <a:schemeClr val="accent1"/>
            </a:solidFill>
          </a:ln>
          <a:effectLst/>
        </p:spPr>
        <p:style>
          <a:lnRef idx="3">
            <a:schemeClr val="lt1"/>
          </a:lnRef>
          <a:fillRef idx="1">
            <a:schemeClr val="dk1"/>
          </a:fillRef>
          <a:effectRef idx="1">
            <a:schemeClr val="dk1"/>
          </a:effectRef>
          <a:fontRef idx="minor">
            <a:schemeClr val="lt1"/>
          </a:fontRef>
        </p:style>
      </p:pic>
      <p:sp>
        <p:nvSpPr>
          <p:cNvPr id="5" name="Text Placeholder 3">
            <a:extLst>
              <a:ext uri="{FF2B5EF4-FFF2-40B4-BE49-F238E27FC236}">
                <a16:creationId xmlns:a16="http://schemas.microsoft.com/office/drawing/2014/main" id="{BBA6C6E3-5868-F262-A57C-501A0A38D01A}"/>
              </a:ext>
            </a:extLst>
          </p:cNvPr>
          <p:cNvSpPr txBox="1">
            <a:spLocks/>
          </p:cNvSpPr>
          <p:nvPr/>
        </p:nvSpPr>
        <p:spPr>
          <a:xfrm>
            <a:off x="4329265" y="2455068"/>
            <a:ext cx="7052733" cy="3955743"/>
          </a:xfrm>
          <a:prstGeom prst="rect">
            <a:avLst/>
          </a:prstGeom>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Head to </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3"/>
              </a:rPr>
              <a:t>https://github.com/</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a:t>
            </a: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and create an account if you don’t already have one</a:t>
            </a:r>
          </a:p>
          <a:p>
            <a:pPr marL="742950" marR="0" lvl="1" indent="-28575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1"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Use your BU email for free access to GitHub Pro</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rPr>
              <a:t>https://github.com/git-guides/install-git</a:t>
            </a: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Use </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git version </a:t>
            </a: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to verify if git is/was installed</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git --version</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4"/>
              </a:rPr>
              <a:t>https://docs.github.com/en/authentication/connecting-to-github-with-ssh</a:t>
            </a: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Setup an SSH Key</a:t>
            </a:r>
          </a:p>
        </p:txBody>
      </p:sp>
    </p:spTree>
    <p:extLst>
      <p:ext uri="{BB962C8B-B14F-4D97-AF65-F5344CB8AC3E}">
        <p14:creationId xmlns:p14="http://schemas.microsoft.com/office/powerpoint/2010/main" val="43634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add [file]</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954898"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Stages content (file/folder) to current commit</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Stages files as they are at the time… NOT a reference</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Further changes must be re-added</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E.g., </a:t>
            </a:r>
            <a:r>
              <a:rPr lang="en-US" sz="1800" i="1" dirty="0">
                <a:latin typeface="JetBrains Mono" panose="02000009000000000000" pitchFamily="49" charset="0"/>
                <a:ea typeface="JetBrains Mono" panose="02000009000000000000" pitchFamily="49" charset="0"/>
                <a:cs typeface="JetBrains Mono" panose="02000009000000000000" pitchFamily="49" charset="0"/>
              </a:rPr>
              <a:t>git add main.py</a:t>
            </a:r>
          </a:p>
        </p:txBody>
      </p:sp>
    </p:spTree>
    <p:extLst>
      <p:ext uri="{BB962C8B-B14F-4D97-AF65-F5344CB8AC3E}">
        <p14:creationId xmlns:p14="http://schemas.microsoft.com/office/powerpoint/2010/main" val="221733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commit –m [“message”]</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693641"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Git only records changes when explicitly told to</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Saves the changes to the current local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Commit records the changes with a message detailing changes</a:t>
            </a:r>
            <a:endParaRPr lang="en-US" sz="18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41573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push [alias] [branch]</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Pushes local branch changes to a remote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Typically: </a:t>
            </a:r>
            <a:r>
              <a:rPr lang="en-US" sz="2000" i="1" dirty="0">
                <a:latin typeface="JetBrains Mono" panose="02000009000000000000" pitchFamily="49" charset="0"/>
                <a:ea typeface="JetBrains Mono" panose="02000009000000000000" pitchFamily="49" charset="0"/>
                <a:cs typeface="JetBrains Mono" panose="02000009000000000000" pitchFamily="49" charset="0"/>
              </a:rPr>
              <a:t>git push origin master</a:t>
            </a:r>
          </a:p>
          <a:p>
            <a:pPr marL="0" indent="0">
              <a:buNone/>
            </a:pPr>
            <a:r>
              <a:rPr lang="en-US" sz="2000" dirty="0">
                <a:latin typeface="JetBrains Mono" panose="02000009000000000000" pitchFamily="49" charset="0"/>
                <a:ea typeface="JetBrains Mono" panose="02000009000000000000" pitchFamily="49" charset="0"/>
                <a:cs typeface="JetBrains Mono" panose="02000009000000000000" pitchFamily="49" charset="0"/>
              </a:rPr>
              <a:t>			or  </a:t>
            </a:r>
            <a:r>
              <a:rPr lang="en-US" sz="2000" i="1" dirty="0">
                <a:latin typeface="JetBrains Mono" panose="02000009000000000000" pitchFamily="49" charset="0"/>
                <a:ea typeface="JetBrains Mono" panose="02000009000000000000" pitchFamily="49" charset="0"/>
                <a:cs typeface="JetBrains Mono" panose="02000009000000000000" pitchFamily="49" charset="0"/>
              </a:rPr>
              <a:t>git push origin main</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753270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rgbClr val="000000"/>
      </a:dk1>
      <a:lt1>
        <a:srgbClr val="FFFFFF"/>
      </a:lt1>
      <a:dk2>
        <a:srgbClr val="212121"/>
      </a:dk2>
      <a:lt2>
        <a:srgbClr val="636363"/>
      </a:lt2>
      <a:accent1>
        <a:srgbClr val="FF2600"/>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{5E5513DF-CB34-9D4B-9E49-7E96CA766C07}tf10001121_mac</Template>
  <TotalTime>5771</TotalTime>
  <Words>639</Words>
  <Application>Microsoft Macintosh PowerPoint</Application>
  <PresentationFormat>Widescreen</PresentationFormat>
  <Paragraphs>79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JetBrains Mono</vt:lpstr>
      <vt:lpstr>Wingdings 2</vt:lpstr>
      <vt:lpstr>Quotable</vt:lpstr>
      <vt:lpstr>CS 101:  HELLO WORLD!</vt:lpstr>
      <vt:lpstr>SOFTWARE ENGINEERING  !=  PROGRAMMING</vt:lpstr>
      <vt:lpstr>PowerPoint Presentation</vt:lpstr>
      <vt:lpstr>GIT 101: THE BASICS</vt:lpstr>
      <vt:lpstr>WHAT IS GIT/GITHUB?</vt:lpstr>
      <vt:lpstr>SETTING UP GIT/GITHUB</vt:lpstr>
      <vt:lpstr>git add [file]</vt:lpstr>
      <vt:lpstr>git commit –m [“message”]</vt:lpstr>
      <vt:lpstr>git push [alias] [branch]</vt:lpstr>
      <vt:lpstr>git checkout</vt:lpstr>
      <vt:lpstr>git status</vt:lpstr>
      <vt:lpstr>git clone [url]</vt:lpstr>
      <vt:lpstr>git pull</vt:lpstr>
      <vt:lpstr>ENOUGH TALKING LET’S GET SOME PRACTICE</vt:lpstr>
      <vt:lpstr>TODAY’S ASSIGNMENT</vt:lpstr>
      <vt:lpstr>GIT RESOURCES</vt:lpstr>
      <vt:lpstr>git add lab01.txt git commit –m “complete” git push origin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Maglione, Dominic, Charles</dc:creator>
  <cp:lastModifiedBy>Jain, Arkash</cp:lastModifiedBy>
  <cp:revision>24</cp:revision>
  <dcterms:created xsi:type="dcterms:W3CDTF">2022-09-13T22:11:27Z</dcterms:created>
  <dcterms:modified xsi:type="dcterms:W3CDTF">2023-09-15T15:48:21Z</dcterms:modified>
</cp:coreProperties>
</file>