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7" r:id="rId1"/>
  </p:sldMasterIdLst>
  <p:sldIdLst>
    <p:sldId id="256" r:id="rId2"/>
    <p:sldId id="270" r:id="rId3"/>
    <p:sldId id="274" r:id="rId4"/>
    <p:sldId id="260" r:id="rId5"/>
    <p:sldId id="259" r:id="rId6"/>
    <p:sldId id="258" r:id="rId7"/>
    <p:sldId id="261" r:id="rId8"/>
    <p:sldId id="262" r:id="rId9"/>
    <p:sldId id="263" r:id="rId10"/>
    <p:sldId id="264" r:id="rId11"/>
    <p:sldId id="265" r:id="rId12"/>
    <p:sldId id="266" r:id="rId13"/>
    <p:sldId id="267" r:id="rId14"/>
    <p:sldId id="275" r:id="rId15"/>
    <p:sldId id="276" r:id="rId16"/>
    <p:sldId id="268"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617"/>
    <p:restoredTop sz="96327"/>
  </p:normalViewPr>
  <p:slideViewPr>
    <p:cSldViewPr snapToGrid="0">
      <p:cViewPr varScale="1">
        <p:scale>
          <a:sx n="124" d="100"/>
          <a:sy n="124" d="100"/>
        </p:scale>
        <p:origin x="44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9/14/23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1454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9/14/23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324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9/14/23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46605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smtClean="0"/>
              <a:pPr/>
              <a:t>9/14/23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211569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9/14/23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9993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9/14/23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1147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9/14/23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8632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9/14/23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6201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9/14/23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2131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9/14/23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8638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9/14/23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2562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9/14/23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13024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9/14/23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72120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smtClean="0"/>
              <a:pPr/>
              <a:t>9/14/23</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25891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smtClean="0"/>
              <a:pPr/>
              <a:t>9/14/23</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63725026"/>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learngitbranching.js.org/" TargetMode="External"/><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education.github.com/git-cheat-sheet-education.pdf" TargetMode="Externa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hyperlink" Target="https://docs.github.com/en/authentication/connecting-to-github-with-ssh"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9699A8-9F52-4C34-9606-370C555BC9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21A642-ABDE-72D7-4238-5516D09E6228}"/>
              </a:ext>
            </a:extLst>
          </p:cNvPr>
          <p:cNvSpPr>
            <a:spLocks noGrp="1"/>
          </p:cNvSpPr>
          <p:nvPr>
            <p:ph type="ctrTitle"/>
          </p:nvPr>
        </p:nvSpPr>
        <p:spPr>
          <a:xfrm>
            <a:off x="965199" y="1240780"/>
            <a:ext cx="6086857" cy="4376440"/>
          </a:xfrm>
          <a:effectLst/>
        </p:spPr>
        <p:txBody>
          <a:bodyPr anchor="ctr">
            <a:normAutofit/>
          </a:bodyPr>
          <a:lstStyle/>
          <a:p>
            <a:pPr algn="r"/>
            <a:r>
              <a:rPr lang="en-US" sz="44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CS 101: </a:t>
            </a:r>
            <a:br>
              <a:rPr lang="en-US" sz="44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br>
            <a:r>
              <a:rPr lang="en-US" sz="44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HELLO WORLD!</a:t>
            </a:r>
          </a:p>
        </p:txBody>
      </p:sp>
      <p:sp>
        <p:nvSpPr>
          <p:cNvPr id="3" name="Subtitle 2">
            <a:extLst>
              <a:ext uri="{FF2B5EF4-FFF2-40B4-BE49-F238E27FC236}">
                <a16:creationId xmlns:a16="http://schemas.microsoft.com/office/drawing/2014/main" id="{9CCC089F-75CB-103E-601F-23ADF5985A59}"/>
              </a:ext>
            </a:extLst>
          </p:cNvPr>
          <p:cNvSpPr>
            <a:spLocks noGrp="1"/>
          </p:cNvSpPr>
          <p:nvPr>
            <p:ph type="subTitle" idx="1"/>
          </p:nvPr>
        </p:nvSpPr>
        <p:spPr>
          <a:xfrm>
            <a:off x="8017256" y="1240780"/>
            <a:ext cx="3364746" cy="4376440"/>
          </a:xfrm>
          <a:effectLst/>
        </p:spPr>
        <p:txBody>
          <a:bodyPr anchor="ctr">
            <a:normAutofit/>
          </a:bodyPr>
          <a:lstStyle/>
          <a:p>
            <a:r>
              <a:rPr lang="en-US" sz="2400" dirty="0">
                <a:latin typeface="JetBrains Mono" panose="02000009000000000000" pitchFamily="49" charset="0"/>
                <a:ea typeface="JetBrains Mono" panose="02000009000000000000" pitchFamily="49" charset="0"/>
                <a:cs typeface="JetBrains Mono" panose="02000009000000000000" pitchFamily="49" charset="0"/>
              </a:rPr>
              <a:t>Lab 01 – CS 411 @ Boston University</a:t>
            </a:r>
          </a:p>
        </p:txBody>
      </p:sp>
      <p:cxnSp>
        <p:nvCxnSpPr>
          <p:cNvPr id="10" name="Straight Connector 9">
            <a:extLst>
              <a:ext uri="{FF2B5EF4-FFF2-40B4-BE49-F238E27FC236}">
                <a16:creationId xmlns:a16="http://schemas.microsoft.com/office/drawing/2014/main" id="{90CF8BA8-E7AA-4F97-9E4C-CD11742FA0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96596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14">
            <a:extLst>
              <a:ext uri="{FF2B5EF4-FFF2-40B4-BE49-F238E27FC236}">
                <a16:creationId xmlns:a16="http://schemas.microsoft.com/office/drawing/2014/main" id="{2654A105-F18C-4E12-B11B-51B12174B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4539B0CE-CA01-DEF5-2D28-A5B7B157D576}"/>
              </a:ext>
            </a:extLst>
          </p:cNvPr>
          <p:cNvSpPr>
            <a:spLocks noGrp="1"/>
          </p:cNvSpPr>
          <p:nvPr>
            <p:ph type="title"/>
          </p:nvPr>
        </p:nvSpPr>
        <p:spPr>
          <a:xfrm>
            <a:off x="810000" y="643607"/>
            <a:ext cx="10571998" cy="970450"/>
          </a:xfrm>
          <a:effectLst/>
        </p:spPr>
        <p:txBody>
          <a:bodyPr anchor="ctr">
            <a:normAutofit/>
          </a:bodyPr>
          <a:lstStyle/>
          <a:p>
            <a:r>
              <a:rPr lang="en-US" sz="44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git checkout</a:t>
            </a:r>
          </a:p>
        </p:txBody>
      </p:sp>
      <p:sp>
        <p:nvSpPr>
          <p:cNvPr id="25" name="Content Placeholder 2">
            <a:extLst>
              <a:ext uri="{FF2B5EF4-FFF2-40B4-BE49-F238E27FC236}">
                <a16:creationId xmlns:a16="http://schemas.microsoft.com/office/drawing/2014/main" id="{F62904EB-533A-EE0C-3843-12EA79F7509C}"/>
              </a:ext>
            </a:extLst>
          </p:cNvPr>
          <p:cNvSpPr>
            <a:spLocks noGrp="1"/>
          </p:cNvSpPr>
          <p:nvPr>
            <p:ph idx="1"/>
          </p:nvPr>
        </p:nvSpPr>
        <p:spPr>
          <a:xfrm>
            <a:off x="818712" y="1964267"/>
            <a:ext cx="10784513" cy="3894531"/>
          </a:xfrm>
          <a:effectLst/>
        </p:spPr>
        <p:txBody>
          <a:bodyPr anchor="t">
            <a:normAutofit/>
          </a:bodyPr>
          <a:lstStyle/>
          <a:p>
            <a:r>
              <a:rPr lang="en-US" sz="2000" dirty="0">
                <a:latin typeface="JetBrains Mono" panose="02000009000000000000" pitchFamily="49" charset="0"/>
                <a:ea typeface="JetBrains Mono" panose="02000009000000000000" pitchFamily="49" charset="0"/>
                <a:cs typeface="JetBrains Mono" panose="02000009000000000000" pitchFamily="49" charset="0"/>
              </a:rPr>
              <a:t>Moves you from the branch you’re currently on to the one specified</a:t>
            </a:r>
          </a:p>
          <a:p>
            <a:r>
              <a:rPr lang="en-US" sz="2000" dirty="0">
                <a:latin typeface="JetBrains Mono" panose="02000009000000000000" pitchFamily="49" charset="0"/>
                <a:ea typeface="JetBrains Mono" panose="02000009000000000000" pitchFamily="49" charset="0"/>
                <a:cs typeface="JetBrains Mono" panose="02000009000000000000" pitchFamily="49" charset="0"/>
              </a:rPr>
              <a:t>Make sure your changes are staged before checking out</a:t>
            </a:r>
          </a:p>
        </p:txBody>
      </p:sp>
      <p:pic>
        <p:nvPicPr>
          <p:cNvPr id="4098" name="Picture 2" descr="Git Checkout | Atlassian Git Tutorial">
            <a:extLst>
              <a:ext uri="{FF2B5EF4-FFF2-40B4-BE49-F238E27FC236}">
                <a16:creationId xmlns:a16="http://schemas.microsoft.com/office/drawing/2014/main" id="{D381FA69-6418-4DED-3030-84FFC719A3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0112" y="3173416"/>
            <a:ext cx="7206426" cy="2091073"/>
          </a:xfrm>
          <a:prstGeom prst="rect">
            <a:avLst/>
          </a:prstGeom>
        </p:spPr>
        <p:style>
          <a:lnRef idx="3">
            <a:schemeClr val="lt1"/>
          </a:lnRef>
          <a:fillRef idx="1">
            <a:schemeClr val="dk1"/>
          </a:fillRef>
          <a:effectRef idx="1">
            <a:schemeClr val="dk1"/>
          </a:effectRef>
          <a:fontRef idx="minor">
            <a:schemeClr val="lt1"/>
          </a:fontRef>
        </p:style>
      </p:pic>
    </p:spTree>
    <p:extLst>
      <p:ext uri="{BB962C8B-B14F-4D97-AF65-F5344CB8AC3E}">
        <p14:creationId xmlns:p14="http://schemas.microsoft.com/office/powerpoint/2010/main" val="3890775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14">
            <a:extLst>
              <a:ext uri="{FF2B5EF4-FFF2-40B4-BE49-F238E27FC236}">
                <a16:creationId xmlns:a16="http://schemas.microsoft.com/office/drawing/2014/main" id="{2654A105-F18C-4E12-B11B-51B12174B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4539B0CE-CA01-DEF5-2D28-A5B7B157D576}"/>
              </a:ext>
            </a:extLst>
          </p:cNvPr>
          <p:cNvSpPr>
            <a:spLocks noGrp="1"/>
          </p:cNvSpPr>
          <p:nvPr>
            <p:ph type="title"/>
          </p:nvPr>
        </p:nvSpPr>
        <p:spPr>
          <a:xfrm>
            <a:off x="810000" y="643607"/>
            <a:ext cx="10571998" cy="970450"/>
          </a:xfrm>
          <a:effectLst/>
        </p:spPr>
        <p:txBody>
          <a:bodyPr anchor="ctr">
            <a:normAutofit/>
          </a:bodyPr>
          <a:lstStyle/>
          <a:p>
            <a:r>
              <a:rPr lang="en-US" sz="44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git status</a:t>
            </a:r>
          </a:p>
        </p:txBody>
      </p:sp>
      <p:sp>
        <p:nvSpPr>
          <p:cNvPr id="25" name="Content Placeholder 2">
            <a:extLst>
              <a:ext uri="{FF2B5EF4-FFF2-40B4-BE49-F238E27FC236}">
                <a16:creationId xmlns:a16="http://schemas.microsoft.com/office/drawing/2014/main" id="{F62904EB-533A-EE0C-3843-12EA79F7509C}"/>
              </a:ext>
            </a:extLst>
          </p:cNvPr>
          <p:cNvSpPr>
            <a:spLocks noGrp="1"/>
          </p:cNvSpPr>
          <p:nvPr>
            <p:ph idx="1"/>
          </p:nvPr>
        </p:nvSpPr>
        <p:spPr>
          <a:xfrm>
            <a:off x="818712" y="1964267"/>
            <a:ext cx="10784513" cy="3894531"/>
          </a:xfrm>
          <a:effectLst/>
        </p:spPr>
        <p:txBody>
          <a:bodyPr anchor="t">
            <a:normAutofit/>
          </a:bodyPr>
          <a:lstStyle/>
          <a:p>
            <a:r>
              <a:rPr lang="en-US" sz="2000" dirty="0">
                <a:latin typeface="JetBrains Mono" panose="02000009000000000000" pitchFamily="49" charset="0"/>
                <a:ea typeface="JetBrains Mono" panose="02000009000000000000" pitchFamily="49" charset="0"/>
                <a:cs typeface="JetBrains Mono" panose="02000009000000000000" pitchFamily="49" charset="0"/>
              </a:rPr>
              <a:t>Your best friend in git – sanity check</a:t>
            </a:r>
          </a:p>
          <a:p>
            <a:r>
              <a:rPr lang="en-US" sz="2000" dirty="0">
                <a:latin typeface="JetBrains Mono" panose="02000009000000000000" pitchFamily="49" charset="0"/>
                <a:ea typeface="JetBrains Mono" panose="02000009000000000000" pitchFamily="49" charset="0"/>
                <a:cs typeface="JetBrains Mono" panose="02000009000000000000" pitchFamily="49" charset="0"/>
              </a:rPr>
              <a:t>Typically used before commits/pushes</a:t>
            </a:r>
          </a:p>
          <a:p>
            <a:r>
              <a:rPr lang="en-US" sz="2000" dirty="0">
                <a:latin typeface="JetBrains Mono" panose="02000009000000000000" pitchFamily="49" charset="0"/>
                <a:ea typeface="JetBrains Mono" panose="02000009000000000000" pitchFamily="49" charset="0"/>
                <a:cs typeface="JetBrains Mono" panose="02000009000000000000" pitchFamily="49" charset="0"/>
              </a:rPr>
              <a:t>Prints a log of:</a:t>
            </a:r>
          </a:p>
          <a:p>
            <a:pPr lvl="1"/>
            <a:r>
              <a:rPr lang="en-US" sz="1800" dirty="0">
                <a:latin typeface="JetBrains Mono" panose="02000009000000000000" pitchFamily="49" charset="0"/>
                <a:ea typeface="JetBrains Mono" panose="02000009000000000000" pitchFamily="49" charset="0"/>
                <a:cs typeface="JetBrains Mono" panose="02000009000000000000" pitchFamily="49" charset="0"/>
              </a:rPr>
              <a:t>Current branch</a:t>
            </a:r>
          </a:p>
          <a:p>
            <a:pPr lvl="1"/>
            <a:r>
              <a:rPr lang="en-US" sz="1800" dirty="0">
                <a:latin typeface="JetBrains Mono" panose="02000009000000000000" pitchFamily="49" charset="0"/>
                <a:ea typeface="JetBrains Mono" panose="02000009000000000000" pitchFamily="49" charset="0"/>
                <a:cs typeface="JetBrains Mono" panose="02000009000000000000" pitchFamily="49" charset="0"/>
              </a:rPr>
              <a:t>Staged changes (files added)</a:t>
            </a:r>
          </a:p>
          <a:p>
            <a:pPr lvl="1"/>
            <a:r>
              <a:rPr lang="en-US" sz="1800" dirty="0">
                <a:latin typeface="JetBrains Mono" panose="02000009000000000000" pitchFamily="49" charset="0"/>
                <a:ea typeface="JetBrains Mono" panose="02000009000000000000" pitchFamily="49" charset="0"/>
                <a:cs typeface="JetBrains Mono" panose="02000009000000000000" pitchFamily="49" charset="0"/>
              </a:rPr>
              <a:t>Unstaged changes (files that have not been added)</a:t>
            </a:r>
          </a:p>
        </p:txBody>
      </p:sp>
    </p:spTree>
    <p:extLst>
      <p:ext uri="{BB962C8B-B14F-4D97-AF65-F5344CB8AC3E}">
        <p14:creationId xmlns:p14="http://schemas.microsoft.com/office/powerpoint/2010/main" val="1555472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14">
            <a:extLst>
              <a:ext uri="{FF2B5EF4-FFF2-40B4-BE49-F238E27FC236}">
                <a16:creationId xmlns:a16="http://schemas.microsoft.com/office/drawing/2014/main" id="{2654A105-F18C-4E12-B11B-51B12174B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4539B0CE-CA01-DEF5-2D28-A5B7B157D576}"/>
              </a:ext>
            </a:extLst>
          </p:cNvPr>
          <p:cNvSpPr>
            <a:spLocks noGrp="1"/>
          </p:cNvSpPr>
          <p:nvPr>
            <p:ph type="title"/>
          </p:nvPr>
        </p:nvSpPr>
        <p:spPr>
          <a:xfrm>
            <a:off x="810000" y="643607"/>
            <a:ext cx="10571998" cy="970450"/>
          </a:xfrm>
          <a:effectLst/>
        </p:spPr>
        <p:txBody>
          <a:bodyPr anchor="ctr">
            <a:normAutofit/>
          </a:bodyPr>
          <a:lstStyle/>
          <a:p>
            <a:r>
              <a:rPr lang="en-US" sz="44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git clone [</a:t>
            </a:r>
            <a:r>
              <a:rPr lang="en-US" sz="4400" dirty="0" err="1">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url</a:t>
            </a:r>
            <a:r>
              <a:rPr lang="en-US" sz="44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a:t>
            </a:r>
          </a:p>
        </p:txBody>
      </p:sp>
      <p:sp>
        <p:nvSpPr>
          <p:cNvPr id="25" name="Content Placeholder 2">
            <a:extLst>
              <a:ext uri="{FF2B5EF4-FFF2-40B4-BE49-F238E27FC236}">
                <a16:creationId xmlns:a16="http://schemas.microsoft.com/office/drawing/2014/main" id="{F62904EB-533A-EE0C-3843-12EA79F7509C}"/>
              </a:ext>
            </a:extLst>
          </p:cNvPr>
          <p:cNvSpPr>
            <a:spLocks noGrp="1"/>
          </p:cNvSpPr>
          <p:nvPr>
            <p:ph idx="1"/>
          </p:nvPr>
        </p:nvSpPr>
        <p:spPr>
          <a:xfrm>
            <a:off x="818712" y="1964267"/>
            <a:ext cx="10784513" cy="3894531"/>
          </a:xfrm>
          <a:effectLst/>
        </p:spPr>
        <p:txBody>
          <a:bodyPr anchor="t">
            <a:normAutofit/>
          </a:bodyPr>
          <a:lstStyle/>
          <a:p>
            <a:r>
              <a:rPr lang="en-US" sz="2000" dirty="0">
                <a:latin typeface="JetBrains Mono" panose="02000009000000000000" pitchFamily="49" charset="0"/>
                <a:ea typeface="JetBrains Mono" panose="02000009000000000000" pitchFamily="49" charset="0"/>
                <a:cs typeface="JetBrains Mono" panose="02000009000000000000" pitchFamily="49" charset="0"/>
              </a:rPr>
              <a:t>Clones' full repository to your local machine</a:t>
            </a:r>
          </a:p>
          <a:p>
            <a:r>
              <a:rPr lang="en-US" sz="2000" dirty="0">
                <a:latin typeface="JetBrains Mono" panose="02000009000000000000" pitchFamily="49" charset="0"/>
                <a:ea typeface="JetBrains Mono" panose="02000009000000000000" pitchFamily="49" charset="0"/>
                <a:cs typeface="JetBrains Mono" panose="02000009000000000000" pitchFamily="49" charset="0"/>
              </a:rPr>
              <a:t>Should be used in directory where you want to store repository</a:t>
            </a:r>
          </a:p>
        </p:txBody>
      </p:sp>
      <p:pic>
        <p:nvPicPr>
          <p:cNvPr id="3" name="Picture 2">
            <a:extLst>
              <a:ext uri="{FF2B5EF4-FFF2-40B4-BE49-F238E27FC236}">
                <a16:creationId xmlns:a16="http://schemas.microsoft.com/office/drawing/2014/main" id="{424D0FFB-D656-8E73-D75A-39DC4C7606F0}"/>
              </a:ext>
            </a:extLst>
          </p:cNvPr>
          <p:cNvPicPr>
            <a:picLocks noChangeAspect="1"/>
          </p:cNvPicPr>
          <p:nvPr/>
        </p:nvPicPr>
        <p:blipFill>
          <a:blip r:embed="rId2"/>
          <a:stretch>
            <a:fillRect/>
          </a:stretch>
        </p:blipFill>
        <p:spPr>
          <a:xfrm>
            <a:off x="1282334" y="3138770"/>
            <a:ext cx="7772400" cy="2902735"/>
          </a:xfrm>
          <a:prstGeom prst="rect">
            <a:avLst/>
          </a:prstGeom>
        </p:spPr>
        <p:style>
          <a:lnRef idx="3">
            <a:schemeClr val="lt1"/>
          </a:lnRef>
          <a:fillRef idx="1">
            <a:schemeClr val="dk1"/>
          </a:fillRef>
          <a:effectRef idx="1">
            <a:schemeClr val="dk1"/>
          </a:effectRef>
          <a:fontRef idx="minor">
            <a:schemeClr val="lt1"/>
          </a:fontRef>
        </p:style>
      </p:pic>
    </p:spTree>
    <p:extLst>
      <p:ext uri="{BB962C8B-B14F-4D97-AF65-F5344CB8AC3E}">
        <p14:creationId xmlns:p14="http://schemas.microsoft.com/office/powerpoint/2010/main" val="4174164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14">
            <a:extLst>
              <a:ext uri="{FF2B5EF4-FFF2-40B4-BE49-F238E27FC236}">
                <a16:creationId xmlns:a16="http://schemas.microsoft.com/office/drawing/2014/main" id="{2654A105-F18C-4E12-B11B-51B12174B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4539B0CE-CA01-DEF5-2D28-A5B7B157D576}"/>
              </a:ext>
            </a:extLst>
          </p:cNvPr>
          <p:cNvSpPr>
            <a:spLocks noGrp="1"/>
          </p:cNvSpPr>
          <p:nvPr>
            <p:ph type="title"/>
          </p:nvPr>
        </p:nvSpPr>
        <p:spPr>
          <a:xfrm>
            <a:off x="810000" y="643607"/>
            <a:ext cx="10571998" cy="970450"/>
          </a:xfrm>
          <a:effectLst/>
        </p:spPr>
        <p:txBody>
          <a:bodyPr anchor="ctr">
            <a:normAutofit/>
          </a:bodyPr>
          <a:lstStyle/>
          <a:p>
            <a:r>
              <a:rPr lang="en-US" sz="44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git pull</a:t>
            </a:r>
          </a:p>
        </p:txBody>
      </p:sp>
      <p:sp>
        <p:nvSpPr>
          <p:cNvPr id="25" name="Content Placeholder 2">
            <a:extLst>
              <a:ext uri="{FF2B5EF4-FFF2-40B4-BE49-F238E27FC236}">
                <a16:creationId xmlns:a16="http://schemas.microsoft.com/office/drawing/2014/main" id="{F62904EB-533A-EE0C-3843-12EA79F7509C}"/>
              </a:ext>
            </a:extLst>
          </p:cNvPr>
          <p:cNvSpPr>
            <a:spLocks noGrp="1"/>
          </p:cNvSpPr>
          <p:nvPr>
            <p:ph idx="1"/>
          </p:nvPr>
        </p:nvSpPr>
        <p:spPr>
          <a:xfrm>
            <a:off x="818712" y="1964267"/>
            <a:ext cx="10784513" cy="3894531"/>
          </a:xfrm>
          <a:effectLst/>
        </p:spPr>
        <p:txBody>
          <a:bodyPr anchor="t">
            <a:normAutofit/>
          </a:bodyPr>
          <a:lstStyle/>
          <a:p>
            <a:r>
              <a:rPr lang="en-US" sz="2000" dirty="0">
                <a:latin typeface="JetBrains Mono" panose="02000009000000000000" pitchFamily="49" charset="0"/>
                <a:ea typeface="JetBrains Mono" panose="02000009000000000000" pitchFamily="49" charset="0"/>
                <a:cs typeface="JetBrains Mono" panose="02000009000000000000" pitchFamily="49" charset="0"/>
              </a:rPr>
              <a:t>Adds changes from a remote repository into the current local branch</a:t>
            </a:r>
          </a:p>
          <a:p>
            <a:r>
              <a:rPr lang="en-US" sz="2000" dirty="0">
                <a:latin typeface="JetBrains Mono" panose="02000009000000000000" pitchFamily="49" charset="0"/>
                <a:ea typeface="JetBrains Mono" panose="02000009000000000000" pitchFamily="49" charset="0"/>
                <a:cs typeface="JetBrains Mono" panose="02000009000000000000" pitchFamily="49" charset="0"/>
              </a:rPr>
              <a:t>Should be used throughout the development process for incorporating teammate’s code changes together</a:t>
            </a:r>
          </a:p>
          <a:p>
            <a:r>
              <a:rPr lang="en-US" sz="2000" dirty="0">
                <a:latin typeface="JetBrains Mono" panose="02000009000000000000" pitchFamily="49" charset="0"/>
                <a:ea typeface="JetBrains Mono" panose="02000009000000000000" pitchFamily="49" charset="0"/>
                <a:cs typeface="JetBrains Mono" panose="02000009000000000000" pitchFamily="49" charset="0"/>
              </a:rPr>
              <a:t>Kind of like cloning the repository but only adds files/lines of code that have been changed</a:t>
            </a:r>
            <a:endParaRPr lang="en-US" sz="1800" dirty="0">
              <a:latin typeface="JetBrains Mono" panose="02000009000000000000" pitchFamily="49" charset="0"/>
              <a:ea typeface="JetBrains Mono" panose="02000009000000000000" pitchFamily="49" charset="0"/>
              <a:cs typeface="JetBrains Mono" panose="02000009000000000000" pitchFamily="49" charset="0"/>
            </a:endParaRPr>
          </a:p>
        </p:txBody>
      </p:sp>
    </p:spTree>
    <p:extLst>
      <p:ext uri="{BB962C8B-B14F-4D97-AF65-F5344CB8AC3E}">
        <p14:creationId xmlns:p14="http://schemas.microsoft.com/office/powerpoint/2010/main" val="1078792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9" name="Rectangle 8">
            <a:extLst>
              <a:ext uri="{FF2B5EF4-FFF2-40B4-BE49-F238E27FC236}">
                <a16:creationId xmlns:a16="http://schemas.microsoft.com/office/drawing/2014/main" id="{2FE8DED1-24FF-4A79-873B-ECE3ABE73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Gothic" panose="020B0502020202020204"/>
              <a:ea typeface="+mn-ea"/>
              <a:cs typeface="+mn-cs"/>
            </a:endParaRPr>
          </a:p>
        </p:txBody>
      </p:sp>
      <p:sp>
        <p:nvSpPr>
          <p:cNvPr id="11" name="Freeform: Shape 10">
            <a:extLst>
              <a:ext uri="{FF2B5EF4-FFF2-40B4-BE49-F238E27FC236}">
                <a16:creationId xmlns:a16="http://schemas.microsoft.com/office/drawing/2014/main" id="{0AA6A048-501A-4387-906B-B8A8543E7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643467"/>
            <a:ext cx="10917814" cy="5571066"/>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5505B2F4-DADE-899D-8664-D0F1CE17D303}"/>
              </a:ext>
            </a:extLst>
          </p:cNvPr>
          <p:cNvSpPr>
            <a:spLocks noGrp="1"/>
          </p:cNvSpPr>
          <p:nvPr>
            <p:ph type="title"/>
          </p:nvPr>
        </p:nvSpPr>
        <p:spPr>
          <a:xfrm>
            <a:off x="1280559" y="2088215"/>
            <a:ext cx="9638153" cy="2668377"/>
          </a:xfrm>
          <a:effectLst/>
        </p:spPr>
        <p:txBody>
          <a:bodyPr vert="horz" lIns="91440" tIns="45720" rIns="91440" bIns="45720" rtlCol="0" anchor="b">
            <a:noAutofit/>
          </a:bodyPr>
          <a:lstStyle/>
          <a:p>
            <a:pPr algn="ctr"/>
            <a:r>
              <a:rPr lang="en-US" sz="60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ENOUGH TALKING</a:t>
            </a:r>
            <a:br>
              <a:rPr lang="en-US" sz="60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br>
            <a:r>
              <a:rPr lang="en-US" sz="60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LET’S GET</a:t>
            </a:r>
            <a:br>
              <a:rPr lang="en-US" sz="60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br>
            <a:r>
              <a:rPr lang="en-US" sz="60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SOME PRACTICE</a:t>
            </a:r>
          </a:p>
        </p:txBody>
      </p:sp>
    </p:spTree>
    <p:extLst>
      <p:ext uri="{BB962C8B-B14F-4D97-AF65-F5344CB8AC3E}">
        <p14:creationId xmlns:p14="http://schemas.microsoft.com/office/powerpoint/2010/main" val="2789479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89124C13-A6E4-4CA6-AA61-9F619F247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55FED35-3A94-D567-C58D-EB5922BF4AFA}"/>
              </a:ext>
            </a:extLst>
          </p:cNvPr>
          <p:cNvSpPr>
            <a:spLocks noGrp="1"/>
          </p:cNvSpPr>
          <p:nvPr>
            <p:ph type="title"/>
          </p:nvPr>
        </p:nvSpPr>
        <p:spPr>
          <a:xfrm>
            <a:off x="810000" y="447188"/>
            <a:ext cx="10571998" cy="970450"/>
          </a:xfrm>
        </p:spPr>
        <p:txBody>
          <a:bodyPr vert="horz" lIns="91440" tIns="45720" rIns="91440" bIns="45720" rtlCol="0" anchor="b">
            <a:normAutofit/>
          </a:bodyPr>
          <a:lstStyle/>
          <a:p>
            <a:r>
              <a:rPr lang="en-US" dirty="0">
                <a:latin typeface="JetBrains Mono" panose="02000009000000000000" pitchFamily="49" charset="0"/>
                <a:ea typeface="JetBrains Mono" panose="02000009000000000000" pitchFamily="49" charset="0"/>
                <a:cs typeface="JetBrains Mono" panose="02000009000000000000" pitchFamily="49" charset="0"/>
              </a:rPr>
              <a:t>TODAY’S ASSIGNMENT</a:t>
            </a:r>
          </a:p>
        </p:txBody>
      </p:sp>
      <p:pic>
        <p:nvPicPr>
          <p:cNvPr id="3" name="Picture 2">
            <a:extLst>
              <a:ext uri="{FF2B5EF4-FFF2-40B4-BE49-F238E27FC236}">
                <a16:creationId xmlns:a16="http://schemas.microsoft.com/office/drawing/2014/main" id="{D70DDD67-4D19-B17F-1282-B4862FC46B31}"/>
              </a:ext>
            </a:extLst>
          </p:cNvPr>
          <p:cNvPicPr>
            <a:picLocks noChangeAspect="1"/>
          </p:cNvPicPr>
          <p:nvPr/>
        </p:nvPicPr>
        <p:blipFill rotWithShape="1">
          <a:blip r:embed="rId2"/>
          <a:srcRect t="1267" r="1" b="1"/>
          <a:stretch/>
        </p:blipFill>
        <p:spPr>
          <a:xfrm>
            <a:off x="960438" y="2413000"/>
            <a:ext cx="2913062" cy="3628362"/>
          </a:xfrm>
          <a:prstGeom prst="roundRect">
            <a:avLst>
              <a:gd name="adj" fmla="val 3876"/>
            </a:avLst>
          </a:prstGeom>
          <a:ln>
            <a:solidFill>
              <a:schemeClr val="accent1"/>
            </a:solidFill>
          </a:ln>
          <a:effectLst/>
        </p:spPr>
      </p:pic>
      <p:sp>
        <p:nvSpPr>
          <p:cNvPr id="5" name="Text Placeholder 3">
            <a:extLst>
              <a:ext uri="{FF2B5EF4-FFF2-40B4-BE49-F238E27FC236}">
                <a16:creationId xmlns:a16="http://schemas.microsoft.com/office/drawing/2014/main" id="{BBA6C6E3-5868-F262-A57C-501A0A38D01A}"/>
              </a:ext>
            </a:extLst>
          </p:cNvPr>
          <p:cNvSpPr txBox="1">
            <a:spLocks/>
          </p:cNvSpPr>
          <p:nvPr/>
        </p:nvSpPr>
        <p:spPr>
          <a:xfrm>
            <a:off x="4330699" y="2413000"/>
            <a:ext cx="7052733" cy="3632200"/>
          </a:xfrm>
          <a:prstGeom prst="rect">
            <a:avLst/>
          </a:prstGeom>
        </p:spPr>
        <p:txBody>
          <a:bodyPr vert="horz" lIns="91440" tIns="45720" rIns="91440" bIns="45720"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342900" marR="0" lvl="0" indent="-342900" fontAlgn="auto">
              <a:lnSpc>
                <a:spcPct val="90000"/>
              </a:lnSpc>
              <a:buSzTx/>
              <a:tabLst/>
              <a:defRPr/>
            </a:pPr>
            <a:r>
              <a:rPr kumimoji="0" lang="en-US" sz="1400" b="0" i="0" u="none" strike="noStrike" cap="none" spc="0" normalizeH="0" baseline="0" noProof="0" dirty="0">
                <a:ln>
                  <a:noFill/>
                </a:ln>
                <a:effectLst/>
                <a:uLnTx/>
                <a:uFillTx/>
                <a:latin typeface="JetBrains Mono" panose="02000009000000000000" pitchFamily="49" charset="0"/>
                <a:ea typeface="JetBrains Mono" panose="02000009000000000000" pitchFamily="49" charset="0"/>
                <a:cs typeface="JetBrains Mono" panose="02000009000000000000" pitchFamily="49" charset="0"/>
              </a:rPr>
              <a:t>We will be using an online sandbox at </a:t>
            </a:r>
            <a:r>
              <a:rPr kumimoji="0" lang="en-US" sz="1400" b="0" i="0" u="none" strike="noStrike" cap="none" spc="0" normalizeH="0" baseline="0" noProof="0" dirty="0">
                <a:ln>
                  <a:noFill/>
                </a:ln>
                <a:effectLst/>
                <a:uLnTx/>
                <a:uFillTx/>
                <a:latin typeface="JetBrains Mono" panose="02000009000000000000" pitchFamily="49" charset="0"/>
                <a:ea typeface="JetBrains Mono" panose="02000009000000000000" pitchFamily="49" charset="0"/>
                <a:cs typeface="JetBrains Mono" panose="02000009000000000000" pitchFamily="49" charset="0"/>
                <a:hlinkClick r:id="rId3"/>
              </a:rPr>
              <a:t>https://learngitbranching.js.org</a:t>
            </a:r>
            <a:r>
              <a:rPr kumimoji="0" lang="en-US" sz="1400" b="0" i="0" u="none" strike="noStrike" cap="none" spc="0" normalizeH="0" baseline="0" noProof="0" dirty="0">
                <a:ln>
                  <a:noFill/>
                </a:ln>
                <a:effectLst/>
                <a:uLnTx/>
                <a:uFillTx/>
                <a:latin typeface="JetBrains Mono" panose="02000009000000000000" pitchFamily="49" charset="0"/>
                <a:ea typeface="JetBrains Mono" panose="02000009000000000000" pitchFamily="49" charset="0"/>
                <a:cs typeface="JetBrains Mono" panose="02000009000000000000" pitchFamily="49" charset="0"/>
              </a:rPr>
              <a:t> to explore git and solve some simple problems.</a:t>
            </a:r>
          </a:p>
          <a:p>
            <a:pPr lvl="1" indent="-342900">
              <a:lnSpc>
                <a:spcPct val="90000"/>
              </a:lnSpc>
              <a:defRPr/>
            </a:pPr>
            <a:r>
              <a:rPr lang="en-US" sz="1200" dirty="0">
                <a:latin typeface="JetBrains Mono" panose="02000009000000000000" pitchFamily="49" charset="0"/>
                <a:ea typeface="JetBrains Mono" panose="02000009000000000000" pitchFamily="49" charset="0"/>
                <a:cs typeface="JetBrains Mono" panose="02000009000000000000" pitchFamily="49" charset="0"/>
              </a:rPr>
              <a:t>Don’t worry, I’ll work through the first few with you all!</a:t>
            </a:r>
          </a:p>
          <a:p>
            <a:pPr marL="400050" lvl="1" indent="0">
              <a:lnSpc>
                <a:spcPct val="90000"/>
              </a:lnSpc>
              <a:buNone/>
              <a:defRPr/>
            </a:pPr>
            <a:endParaRPr lang="en-US" sz="1200" dirty="0">
              <a:latin typeface="JetBrains Mono" panose="02000009000000000000" pitchFamily="49" charset="0"/>
              <a:ea typeface="JetBrains Mono" panose="02000009000000000000" pitchFamily="49" charset="0"/>
              <a:cs typeface="JetBrains Mono" panose="02000009000000000000" pitchFamily="49" charset="0"/>
            </a:endParaRPr>
          </a:p>
          <a:p>
            <a:pPr>
              <a:lnSpc>
                <a:spcPct val="90000"/>
              </a:lnSpc>
              <a:defRPr/>
            </a:pPr>
            <a:r>
              <a:rPr kumimoji="0" lang="en-US" sz="1400" b="0" i="0" u="none" strike="noStrike" cap="none" spc="0" normalizeH="0" baseline="0" noProof="0" dirty="0">
                <a:ln>
                  <a:noFill/>
                </a:ln>
                <a:effectLst/>
                <a:uLnTx/>
                <a:uFillTx/>
                <a:latin typeface="JetBrains Mono" panose="02000009000000000000" pitchFamily="49" charset="0"/>
                <a:ea typeface="JetBrains Mono" panose="02000009000000000000" pitchFamily="49" charset="0"/>
                <a:cs typeface="JetBrains Mono" panose="02000009000000000000" pitchFamily="49" charset="0"/>
              </a:rPr>
              <a:t>There are four</a:t>
            </a:r>
            <a:r>
              <a:rPr lang="en-US" sz="1400" dirty="0">
                <a:latin typeface="JetBrains Mono" panose="02000009000000000000" pitchFamily="49" charset="0"/>
                <a:ea typeface="JetBrains Mono" panose="02000009000000000000" pitchFamily="49" charset="0"/>
                <a:cs typeface="JetBrains Mono" panose="02000009000000000000" pitchFamily="49" charset="0"/>
              </a:rPr>
              <a:t> problems in Parts 1 and 2, and two in Part 3</a:t>
            </a:r>
          </a:p>
          <a:p>
            <a:pPr lvl="1">
              <a:lnSpc>
                <a:spcPct val="90000"/>
              </a:lnSpc>
              <a:defRPr/>
            </a:pPr>
            <a:r>
              <a:rPr kumimoji="0" lang="en-US" sz="1200" b="0" i="0" u="none" strike="noStrike" cap="none" spc="0" normalizeH="0" baseline="0" noProof="0" dirty="0">
                <a:ln>
                  <a:noFill/>
                </a:ln>
                <a:effectLst/>
                <a:uLnTx/>
                <a:uFillTx/>
                <a:latin typeface="JetBrains Mono" panose="02000009000000000000" pitchFamily="49" charset="0"/>
                <a:ea typeface="JetBrains Mono" panose="02000009000000000000" pitchFamily="49" charset="0"/>
                <a:cs typeface="JetBrains Mono" panose="02000009000000000000" pitchFamily="49" charset="0"/>
              </a:rPr>
              <a:t>Read the instructions (trust me it’s helpful!)</a:t>
            </a:r>
          </a:p>
          <a:p>
            <a:pPr lvl="1">
              <a:lnSpc>
                <a:spcPct val="90000"/>
              </a:lnSpc>
              <a:defRPr/>
            </a:pPr>
            <a:r>
              <a:rPr lang="en-US" sz="1200" dirty="0">
                <a:latin typeface="JetBrains Mono" panose="02000009000000000000" pitchFamily="49" charset="0"/>
                <a:ea typeface="JetBrains Mono" panose="02000009000000000000" pitchFamily="49" charset="0"/>
                <a:cs typeface="JetBrains Mono" panose="02000009000000000000" pitchFamily="49" charset="0"/>
              </a:rPr>
              <a:t>Solve the problem</a:t>
            </a:r>
          </a:p>
          <a:p>
            <a:pPr lvl="1">
              <a:lnSpc>
                <a:spcPct val="90000"/>
              </a:lnSpc>
              <a:defRPr/>
            </a:pPr>
            <a:r>
              <a:rPr kumimoji="0" lang="en-US" sz="1200" b="0" i="0" u="none" strike="noStrike" cap="none" spc="0" normalizeH="0" baseline="0" noProof="0" dirty="0">
                <a:ln>
                  <a:noFill/>
                </a:ln>
                <a:effectLst/>
                <a:uLnTx/>
                <a:uFillTx/>
                <a:latin typeface="JetBrains Mono" panose="02000009000000000000" pitchFamily="49" charset="0"/>
                <a:ea typeface="JetBrains Mono" panose="02000009000000000000" pitchFamily="49" charset="0"/>
                <a:cs typeface="JetBrains Mono" panose="02000009000000000000" pitchFamily="49" charset="0"/>
              </a:rPr>
              <a:t>Copy</a:t>
            </a:r>
            <a:r>
              <a:rPr lang="en-US" sz="1200" dirty="0">
                <a:latin typeface="JetBrains Mono" panose="02000009000000000000" pitchFamily="49" charset="0"/>
                <a:ea typeface="JetBrains Mono" panose="02000009000000000000" pitchFamily="49" charset="0"/>
                <a:cs typeface="JetBrains Mono" panose="02000009000000000000" pitchFamily="49" charset="0"/>
              </a:rPr>
              <a:t> the commands you type in whatever way you want (Google Docs, Word, Notepad, Emacs, </a:t>
            </a:r>
            <a:r>
              <a:rPr lang="en-US" sz="1200" dirty="0" err="1">
                <a:latin typeface="JetBrains Mono" panose="02000009000000000000" pitchFamily="49" charset="0"/>
                <a:ea typeface="JetBrains Mono" panose="02000009000000000000" pitchFamily="49" charset="0"/>
                <a:cs typeface="JetBrains Mono" panose="02000009000000000000" pitchFamily="49" charset="0"/>
              </a:rPr>
              <a:t>idc</a:t>
            </a:r>
            <a:r>
              <a:rPr lang="en-US" sz="1200" dirty="0">
                <a:latin typeface="JetBrains Mono" panose="02000009000000000000" pitchFamily="49" charset="0"/>
                <a:ea typeface="JetBrains Mono" panose="02000009000000000000" pitchFamily="49" charset="0"/>
                <a:cs typeface="JetBrains Mono" panose="02000009000000000000" pitchFamily="49" charset="0"/>
              </a:rPr>
              <a:t>)</a:t>
            </a:r>
          </a:p>
          <a:p>
            <a:pPr lvl="1">
              <a:lnSpc>
                <a:spcPct val="90000"/>
              </a:lnSpc>
              <a:defRPr/>
            </a:pPr>
            <a:r>
              <a:rPr lang="en-US" sz="1200" b="1" dirty="0">
                <a:latin typeface="JetBrains Mono" panose="02000009000000000000" pitchFamily="49" charset="0"/>
                <a:ea typeface="JetBrains Mono" panose="02000009000000000000" pitchFamily="49" charset="0"/>
                <a:cs typeface="JetBrains Mono" panose="02000009000000000000" pitchFamily="49" charset="0"/>
              </a:rPr>
              <a:t>Part 1: Problem 1</a:t>
            </a:r>
            <a:br>
              <a:rPr lang="en-US" sz="1200" b="1" dirty="0">
                <a:latin typeface="JetBrains Mono" panose="02000009000000000000" pitchFamily="49" charset="0"/>
                <a:ea typeface="JetBrains Mono" panose="02000009000000000000" pitchFamily="49" charset="0"/>
                <a:cs typeface="JetBrains Mono" panose="02000009000000000000" pitchFamily="49" charset="0"/>
              </a:rPr>
            </a:br>
            <a:r>
              <a:rPr lang="en-US" sz="1200" dirty="0">
                <a:latin typeface="JetBrains Mono" panose="02000009000000000000" pitchFamily="49" charset="0"/>
                <a:ea typeface="JetBrains Mono" panose="02000009000000000000" pitchFamily="49" charset="0"/>
                <a:cs typeface="JetBrains Mono" panose="02000009000000000000" pitchFamily="49" charset="0"/>
              </a:rPr>
              <a:t>`git commit`</a:t>
            </a:r>
            <a:br>
              <a:rPr lang="en-US" sz="1000" b="1" dirty="0">
                <a:latin typeface="JetBrains Mono" panose="02000009000000000000" pitchFamily="49" charset="0"/>
                <a:ea typeface="JetBrains Mono" panose="02000009000000000000" pitchFamily="49" charset="0"/>
                <a:cs typeface="JetBrains Mono" panose="02000009000000000000" pitchFamily="49" charset="0"/>
              </a:rPr>
            </a:br>
            <a:r>
              <a:rPr lang="en-US" sz="1200" b="1" dirty="0">
                <a:latin typeface="JetBrains Mono" panose="02000009000000000000" pitchFamily="49" charset="0"/>
                <a:ea typeface="JetBrains Mono" panose="02000009000000000000" pitchFamily="49" charset="0"/>
                <a:cs typeface="JetBrains Mono" panose="02000009000000000000" pitchFamily="49" charset="0"/>
              </a:rPr>
              <a:t>`git commit`</a:t>
            </a:r>
          </a:p>
          <a:p>
            <a:pPr lvl="1">
              <a:lnSpc>
                <a:spcPct val="90000"/>
              </a:lnSpc>
              <a:defRPr/>
            </a:pPr>
            <a:r>
              <a:rPr lang="en-US" sz="1200" i="1" dirty="0">
                <a:latin typeface="JetBrains Mono" panose="02000009000000000000" pitchFamily="49" charset="0"/>
                <a:ea typeface="JetBrains Mono" panose="02000009000000000000" pitchFamily="49" charset="0"/>
                <a:cs typeface="JetBrains Mono" panose="02000009000000000000" pitchFamily="49" charset="0"/>
              </a:rPr>
              <a:t>You can include an image here of the fun little complete message if you want, but you don’t need to</a:t>
            </a:r>
          </a:p>
        </p:txBody>
      </p:sp>
    </p:spTree>
    <p:extLst>
      <p:ext uri="{BB962C8B-B14F-4D97-AF65-F5344CB8AC3E}">
        <p14:creationId xmlns:p14="http://schemas.microsoft.com/office/powerpoint/2010/main" val="4170436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129" name="Freeform 6">
            <a:extLst>
              <a:ext uri="{FF2B5EF4-FFF2-40B4-BE49-F238E27FC236}">
                <a16:creationId xmlns:a16="http://schemas.microsoft.com/office/drawing/2014/main" id="{1523D3D5-D241-4676-BACD-7932F5AF6D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5131" name="Rounded Rectangle 16">
            <a:extLst>
              <a:ext uri="{FF2B5EF4-FFF2-40B4-BE49-F238E27FC236}">
                <a16:creationId xmlns:a16="http://schemas.microsoft.com/office/drawing/2014/main" id="{C047760E-E06B-4B4A-B5B2-04642663BD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5459" y="643464"/>
            <a:ext cx="3531576" cy="3599352"/>
          </a:xfrm>
          <a:prstGeom prst="roundRect">
            <a:avLst>
              <a:gd name="adj" fmla="val 4219"/>
            </a:avLst>
          </a:prstGeom>
          <a:solidFill>
            <a:srgbClr val="FFFFFF"/>
          </a:solidFill>
          <a:ln>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Gothic" panose="020B0502020202020204"/>
              <a:ea typeface="+mn-ea"/>
              <a:cs typeface="+mn-cs"/>
            </a:endParaRPr>
          </a:p>
        </p:txBody>
      </p:sp>
      <p:sp>
        <p:nvSpPr>
          <p:cNvPr id="5133" name="Rounded Rectangle 16">
            <a:extLst>
              <a:ext uri="{FF2B5EF4-FFF2-40B4-BE49-F238E27FC236}">
                <a16:creationId xmlns:a16="http://schemas.microsoft.com/office/drawing/2014/main" id="{DBF0004D-E6DF-4732-8869-1F57DEC796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31648" y="643464"/>
            <a:ext cx="3531576" cy="3599352"/>
          </a:xfrm>
          <a:prstGeom prst="roundRect">
            <a:avLst>
              <a:gd name="adj" fmla="val 4219"/>
            </a:avLst>
          </a:prstGeom>
          <a:solidFill>
            <a:srgbClr val="FFFFFF"/>
          </a:solidFill>
          <a:ln>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Gothic" panose="020B0502020202020204"/>
              <a:ea typeface="+mn-ea"/>
              <a:cs typeface="+mn-cs"/>
            </a:endParaRPr>
          </a:p>
        </p:txBody>
      </p:sp>
      <p:sp>
        <p:nvSpPr>
          <p:cNvPr id="5135" name="Rounded Rectangle 16">
            <a:extLst>
              <a:ext uri="{FF2B5EF4-FFF2-40B4-BE49-F238E27FC236}">
                <a16:creationId xmlns:a16="http://schemas.microsoft.com/office/drawing/2014/main" id="{B300EC78-2011-4A4E-9292-F8741539BE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20344" y="643464"/>
            <a:ext cx="3531576" cy="3599352"/>
          </a:xfrm>
          <a:prstGeom prst="roundRect">
            <a:avLst>
              <a:gd name="adj" fmla="val 4219"/>
            </a:avLst>
          </a:prstGeom>
          <a:solidFill>
            <a:srgbClr val="FFFFFF"/>
          </a:solidFill>
          <a:ln>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Gothic" panose="020B0502020202020204"/>
              <a:ea typeface="+mn-ea"/>
              <a:cs typeface="+mn-cs"/>
            </a:endParaRPr>
          </a:p>
        </p:txBody>
      </p:sp>
      <p:grpSp>
        <p:nvGrpSpPr>
          <p:cNvPr id="5137" name="Group 5136">
            <a:extLst>
              <a:ext uri="{FF2B5EF4-FFF2-40B4-BE49-F238E27FC236}">
                <a16:creationId xmlns:a16="http://schemas.microsoft.com/office/drawing/2014/main" id="{DE2DD4A6-DC96-421E-9E1C-7CD0D26814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bwMode="white">
          <a:xfrm>
            <a:off x="-9832" y="4525094"/>
            <a:ext cx="12203151" cy="2344057"/>
            <a:chOff x="0" y="4525094"/>
            <a:chExt cx="12203151" cy="2344057"/>
          </a:xfrm>
        </p:grpSpPr>
        <p:sp>
          <p:nvSpPr>
            <p:cNvPr id="5138" name="Freeform 9">
              <a:extLst>
                <a:ext uri="{FF2B5EF4-FFF2-40B4-BE49-F238E27FC236}">
                  <a16:creationId xmlns:a16="http://schemas.microsoft.com/office/drawing/2014/main" id="{5E6BB74D-E85C-4CCB-90CE-024600640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0" y="4525094"/>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chemeClr val="bg1">
                <a:lumMod val="85000"/>
                <a:lumOff val="1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5139" name="Isosceles Triangle 5138">
              <a:extLst>
                <a:ext uri="{FF2B5EF4-FFF2-40B4-BE49-F238E27FC236}">
                  <a16:creationId xmlns:a16="http://schemas.microsoft.com/office/drawing/2014/main" id="{52808592-600C-4349-9F27-EC36C0BA4C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flipH="1">
              <a:off x="3820" y="4536245"/>
              <a:ext cx="5660999" cy="2332906"/>
            </a:xfrm>
            <a:prstGeom prst="triangle">
              <a:avLst>
                <a:gd name="adj" fmla="val 100000"/>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5140" name="Isosceles Triangle 5139">
              <a:extLst>
                <a:ext uri="{FF2B5EF4-FFF2-40B4-BE49-F238E27FC236}">
                  <a16:creationId xmlns:a16="http://schemas.microsoft.com/office/drawing/2014/main" id="{B5E00D3B-1E29-4E11-BCD3-8E3A56F4BE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4813714" y="4536245"/>
              <a:ext cx="7389437" cy="2332906"/>
            </a:xfrm>
            <a:prstGeom prst="triangle">
              <a:avLst>
                <a:gd name="adj" fmla="val 100000"/>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endParaRPr>
            </a:p>
          </p:txBody>
        </p:sp>
      </p:grpSp>
      <p:sp>
        <p:nvSpPr>
          <p:cNvPr id="2" name="Title 1">
            <a:extLst>
              <a:ext uri="{FF2B5EF4-FFF2-40B4-BE49-F238E27FC236}">
                <a16:creationId xmlns:a16="http://schemas.microsoft.com/office/drawing/2014/main" id="{593D6FB3-7F26-7B0E-94AD-EF2F372F3D37}"/>
              </a:ext>
            </a:extLst>
          </p:cNvPr>
          <p:cNvSpPr>
            <a:spLocks noGrp="1"/>
          </p:cNvSpPr>
          <p:nvPr>
            <p:ph type="title"/>
          </p:nvPr>
        </p:nvSpPr>
        <p:spPr>
          <a:xfrm>
            <a:off x="810001" y="4817533"/>
            <a:ext cx="10572000" cy="779529"/>
          </a:xfrm>
          <a:effectLst/>
        </p:spPr>
        <p:txBody>
          <a:bodyPr vert="horz" lIns="91440" tIns="45720" rIns="91440" bIns="45720" rtlCol="0" anchor="b">
            <a:normAutofit/>
          </a:bodyPr>
          <a:lstStyle/>
          <a:p>
            <a:pPr algn="l"/>
            <a:r>
              <a:rPr lang="en-US" sz="400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GIT RESOURCES</a:t>
            </a:r>
          </a:p>
        </p:txBody>
      </p:sp>
      <p:sp>
        <p:nvSpPr>
          <p:cNvPr id="3" name="Text Placeholder 2">
            <a:extLst>
              <a:ext uri="{FF2B5EF4-FFF2-40B4-BE49-F238E27FC236}">
                <a16:creationId xmlns:a16="http://schemas.microsoft.com/office/drawing/2014/main" id="{19EA1542-6C2B-5A03-6417-C09304AC2DC5}"/>
              </a:ext>
            </a:extLst>
          </p:cNvPr>
          <p:cNvSpPr>
            <a:spLocks noGrp="1"/>
          </p:cNvSpPr>
          <p:nvPr>
            <p:ph type="body" idx="1"/>
          </p:nvPr>
        </p:nvSpPr>
        <p:spPr>
          <a:xfrm>
            <a:off x="810001" y="5594110"/>
            <a:ext cx="10572000" cy="434974"/>
          </a:xfrm>
          <a:effectLst/>
        </p:spPr>
        <p:txBody>
          <a:bodyPr vert="horz" lIns="91440" tIns="45720" rIns="91440" bIns="45720" rtlCol="0" anchor="t">
            <a:normAutofit/>
          </a:bodyPr>
          <a:lstStyle/>
          <a:p>
            <a:pPr algn="l"/>
            <a:r>
              <a:rPr lang="en-US" i="1">
                <a:latin typeface="JetBrains Mono" panose="02000009000000000000" pitchFamily="49" charset="0"/>
                <a:ea typeface="JetBrains Mono" panose="02000009000000000000" pitchFamily="49" charset="0"/>
                <a:cs typeface="JetBrains Mono" panose="02000009000000000000" pitchFamily="49" charset="0"/>
                <a:hlinkClick r:id="rId2"/>
              </a:rPr>
              <a:t>https://education.github.com/git-cheat-sheet-education.pdf</a:t>
            </a:r>
            <a:endParaRPr lang="en-US" i="1">
              <a:latin typeface="JetBrains Mono" panose="02000009000000000000" pitchFamily="49" charset="0"/>
              <a:ea typeface="JetBrains Mono" panose="02000009000000000000" pitchFamily="49" charset="0"/>
              <a:cs typeface="JetBrains Mono" panose="02000009000000000000" pitchFamily="49" charset="0"/>
            </a:endParaRPr>
          </a:p>
        </p:txBody>
      </p:sp>
      <p:pic>
        <p:nvPicPr>
          <p:cNvPr id="5124" name="Picture 4">
            <a:extLst>
              <a:ext uri="{FF2B5EF4-FFF2-40B4-BE49-F238E27FC236}">
                <a16:creationId xmlns:a16="http://schemas.microsoft.com/office/drawing/2014/main" id="{91768BEB-D6FC-2B99-B7C8-5D3405661C8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495800" y="842940"/>
            <a:ext cx="3200400" cy="3200400"/>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a:extLst>
              <a:ext uri="{FF2B5EF4-FFF2-40B4-BE49-F238E27FC236}">
                <a16:creationId xmlns:a16="http://schemas.microsoft.com/office/drawing/2014/main" id="{3C9F9DA7-36DF-49BF-6A69-A8E73A502F5B}"/>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185932" y="2123100"/>
            <a:ext cx="3200400" cy="64008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hatGPT - Wikipedia">
            <a:extLst>
              <a:ext uri="{FF2B5EF4-FFF2-40B4-BE49-F238E27FC236}">
                <a16:creationId xmlns:a16="http://schemas.microsoft.com/office/drawing/2014/main" id="{A1A06514-6394-85EA-DBCF-E735AE131CC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5904" y="1018801"/>
            <a:ext cx="2969816" cy="2969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48020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9699A8-9F52-4C34-9606-370C555BC9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21A642-ABDE-72D7-4238-5516D09E6228}"/>
              </a:ext>
            </a:extLst>
          </p:cNvPr>
          <p:cNvSpPr>
            <a:spLocks noGrp="1"/>
          </p:cNvSpPr>
          <p:nvPr>
            <p:ph type="ctrTitle"/>
          </p:nvPr>
        </p:nvSpPr>
        <p:spPr>
          <a:xfrm>
            <a:off x="159033" y="1240780"/>
            <a:ext cx="7303836" cy="4376440"/>
          </a:xfrm>
          <a:effectLst/>
        </p:spPr>
        <p:txBody>
          <a:bodyPr anchor="ctr">
            <a:normAutofit/>
          </a:bodyPr>
          <a:lstStyle/>
          <a:p>
            <a:r>
              <a:rPr lang="en-US" sz="38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git add lab01.txt</a:t>
            </a:r>
            <a:br>
              <a:rPr lang="en-US" sz="38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br>
            <a:r>
              <a:rPr lang="en-US" sz="38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git commit –m “complete”</a:t>
            </a:r>
            <a:br>
              <a:rPr lang="en-US" sz="38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br>
            <a:r>
              <a:rPr lang="en-US" sz="38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git push origin master</a:t>
            </a:r>
          </a:p>
        </p:txBody>
      </p:sp>
      <p:sp>
        <p:nvSpPr>
          <p:cNvPr id="3" name="Subtitle 2">
            <a:extLst>
              <a:ext uri="{FF2B5EF4-FFF2-40B4-BE49-F238E27FC236}">
                <a16:creationId xmlns:a16="http://schemas.microsoft.com/office/drawing/2014/main" id="{9CCC089F-75CB-103E-601F-23ADF5985A59}"/>
              </a:ext>
            </a:extLst>
          </p:cNvPr>
          <p:cNvSpPr>
            <a:spLocks noGrp="1"/>
          </p:cNvSpPr>
          <p:nvPr>
            <p:ph type="subTitle" idx="1"/>
          </p:nvPr>
        </p:nvSpPr>
        <p:spPr>
          <a:xfrm>
            <a:off x="8017256" y="1240780"/>
            <a:ext cx="3364746" cy="4376440"/>
          </a:xfrm>
          <a:effectLst/>
        </p:spPr>
        <p:txBody>
          <a:bodyPr anchor="ctr">
            <a:normAutofit/>
          </a:bodyPr>
          <a:lstStyle/>
          <a:p>
            <a:r>
              <a:rPr lang="en-US" sz="2400" dirty="0">
                <a:latin typeface="JetBrains Mono" panose="02000009000000000000" pitchFamily="49" charset="0"/>
                <a:ea typeface="JetBrains Mono" panose="02000009000000000000" pitchFamily="49" charset="0"/>
                <a:cs typeface="JetBrains Mono" panose="02000009000000000000" pitchFamily="49" charset="0"/>
              </a:rPr>
              <a:t>Lab 01 – CS 411 @ Boston University</a:t>
            </a:r>
          </a:p>
          <a:p>
            <a:r>
              <a:rPr lang="en-US" sz="2400" dirty="0">
                <a:latin typeface="JetBrains Mono" panose="02000009000000000000" pitchFamily="49" charset="0"/>
                <a:ea typeface="JetBrains Mono" panose="02000009000000000000" pitchFamily="49" charset="0"/>
                <a:cs typeface="JetBrains Mono" panose="02000009000000000000" pitchFamily="49" charset="0"/>
              </a:rPr>
              <a:t>(</a:t>
            </a:r>
            <a:r>
              <a:rPr lang="en-US" sz="2400" dirty="0" err="1">
                <a:latin typeface="JetBrains Mono" panose="02000009000000000000" pitchFamily="49" charset="0"/>
                <a:ea typeface="JetBrains Mono" panose="02000009000000000000" pitchFamily="49" charset="0"/>
                <a:cs typeface="JetBrains Mono" panose="02000009000000000000" pitchFamily="49" charset="0"/>
              </a:rPr>
              <a:t>dcmag@bu.edu</a:t>
            </a:r>
            <a:r>
              <a:rPr lang="en-US" sz="2400" dirty="0">
                <a:latin typeface="JetBrains Mono" panose="02000009000000000000" pitchFamily="49" charset="0"/>
                <a:ea typeface="JetBrains Mono" panose="02000009000000000000" pitchFamily="49" charset="0"/>
                <a:cs typeface="JetBrains Mono" panose="02000009000000000000" pitchFamily="49" charset="0"/>
              </a:rPr>
              <a:t>)</a:t>
            </a:r>
          </a:p>
        </p:txBody>
      </p:sp>
      <p:cxnSp>
        <p:nvCxnSpPr>
          <p:cNvPr id="10" name="Straight Connector 9">
            <a:extLst>
              <a:ext uri="{FF2B5EF4-FFF2-40B4-BE49-F238E27FC236}">
                <a16:creationId xmlns:a16="http://schemas.microsoft.com/office/drawing/2014/main" id="{90CF8BA8-E7AA-4F97-9E4C-CD11742FA0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5745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9" name="Rectangle 8">
            <a:extLst>
              <a:ext uri="{FF2B5EF4-FFF2-40B4-BE49-F238E27FC236}">
                <a16:creationId xmlns:a16="http://schemas.microsoft.com/office/drawing/2014/main" id="{2FE8DED1-24FF-4A79-873B-ECE3ABE73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AA6A048-501A-4387-906B-B8A8543E7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643467"/>
            <a:ext cx="10917814" cy="5571066"/>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505B2F4-DADE-899D-8664-D0F1CE17D303}"/>
              </a:ext>
            </a:extLst>
          </p:cNvPr>
          <p:cNvSpPr>
            <a:spLocks noGrp="1"/>
          </p:cNvSpPr>
          <p:nvPr>
            <p:ph type="title"/>
          </p:nvPr>
        </p:nvSpPr>
        <p:spPr>
          <a:xfrm>
            <a:off x="1280559" y="2088215"/>
            <a:ext cx="9638153" cy="2668377"/>
          </a:xfrm>
          <a:effectLst/>
        </p:spPr>
        <p:txBody>
          <a:bodyPr vert="horz" lIns="91440" tIns="45720" rIns="91440" bIns="45720" rtlCol="0" anchor="b">
            <a:noAutofit/>
          </a:bodyPr>
          <a:lstStyle/>
          <a:p>
            <a:pPr algn="ctr"/>
            <a:r>
              <a:rPr lang="en-US" sz="60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SOFTWARE ENGINEERING </a:t>
            </a:r>
            <a:br>
              <a:rPr lang="en-US" sz="60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br>
            <a:r>
              <a:rPr lang="en-US" sz="60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 </a:t>
            </a:r>
            <a:br>
              <a:rPr lang="en-US" sz="60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br>
            <a:r>
              <a:rPr lang="en-US" sz="60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PROGRAMMING</a:t>
            </a:r>
          </a:p>
        </p:txBody>
      </p:sp>
    </p:spTree>
    <p:extLst>
      <p:ext uri="{BB962C8B-B14F-4D97-AF65-F5344CB8AC3E}">
        <p14:creationId xmlns:p14="http://schemas.microsoft.com/office/powerpoint/2010/main" val="449752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B5F35-F63B-8CA9-4769-5DAF84C12584}"/>
              </a:ext>
            </a:extLst>
          </p:cNvPr>
          <p:cNvSpPr txBox="1">
            <a:spLocks/>
          </p:cNvSpPr>
          <p:nvPr/>
        </p:nvSpPr>
        <p:spPr>
          <a:xfrm>
            <a:off x="235669" y="503548"/>
            <a:ext cx="3459637" cy="678730"/>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600" u="sng" dirty="0">
                <a:solidFill>
                  <a:schemeClr val="accent1">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Programming</a:t>
            </a:r>
          </a:p>
        </p:txBody>
      </p:sp>
      <p:sp>
        <p:nvSpPr>
          <p:cNvPr id="4" name="Title 1">
            <a:extLst>
              <a:ext uri="{FF2B5EF4-FFF2-40B4-BE49-F238E27FC236}">
                <a16:creationId xmlns:a16="http://schemas.microsoft.com/office/drawing/2014/main" id="{49D32FF5-0D44-A42A-0666-846901A4C7FD}"/>
              </a:ext>
            </a:extLst>
          </p:cNvPr>
          <p:cNvSpPr txBox="1">
            <a:spLocks/>
          </p:cNvSpPr>
          <p:nvPr/>
        </p:nvSpPr>
        <p:spPr>
          <a:xfrm>
            <a:off x="8390641" y="2195660"/>
            <a:ext cx="3459637" cy="1233340"/>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6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Software </a:t>
            </a:r>
            <a:r>
              <a:rPr lang="en-US" sz="3600" u="sng"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Engineering</a:t>
            </a:r>
          </a:p>
        </p:txBody>
      </p:sp>
      <p:sp>
        <p:nvSpPr>
          <p:cNvPr id="5" name="Title 1">
            <a:extLst>
              <a:ext uri="{FF2B5EF4-FFF2-40B4-BE49-F238E27FC236}">
                <a16:creationId xmlns:a16="http://schemas.microsoft.com/office/drawing/2014/main" id="{E9A010AB-8B82-0A17-60B6-D5D7C5DF65A4}"/>
              </a:ext>
            </a:extLst>
          </p:cNvPr>
          <p:cNvSpPr txBox="1">
            <a:spLocks/>
          </p:cNvSpPr>
          <p:nvPr/>
        </p:nvSpPr>
        <p:spPr>
          <a:xfrm>
            <a:off x="141401" y="1182278"/>
            <a:ext cx="6898851" cy="1983558"/>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dirty="0">
                <a:solidFill>
                  <a:schemeClr val="accent1">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The act of programming, in its simplest definition, is </a:t>
            </a:r>
            <a:r>
              <a:rPr lang="en-US" sz="2400" i="1" dirty="0">
                <a:solidFill>
                  <a:schemeClr val="accent1">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giving computers instructions </a:t>
            </a:r>
            <a:r>
              <a:rPr lang="en-US" sz="2400" dirty="0">
                <a:solidFill>
                  <a:schemeClr val="accent1">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to do something with some </a:t>
            </a:r>
            <a:r>
              <a:rPr lang="en-US" sz="2400" i="1" dirty="0">
                <a:solidFill>
                  <a:schemeClr val="accent1">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input</a:t>
            </a:r>
            <a:r>
              <a:rPr lang="en-US" sz="2400" dirty="0">
                <a:solidFill>
                  <a:schemeClr val="accent1">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 in order to produce some </a:t>
            </a:r>
            <a:r>
              <a:rPr lang="en-US" sz="2400" i="1" dirty="0">
                <a:solidFill>
                  <a:schemeClr val="accent1">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output</a:t>
            </a:r>
            <a:r>
              <a:rPr lang="en-US" sz="2400" dirty="0">
                <a:solidFill>
                  <a:schemeClr val="accent1">
                    <a:lumMod val="75000"/>
                  </a:schemeClr>
                </a:solidFill>
                <a:latin typeface="JetBrains Mono" panose="02000009000000000000" pitchFamily="49" charset="0"/>
                <a:ea typeface="JetBrains Mono" panose="02000009000000000000" pitchFamily="49" charset="0"/>
                <a:cs typeface="JetBrains Mono" panose="02000009000000000000" pitchFamily="49" charset="0"/>
              </a:rPr>
              <a:t>.</a:t>
            </a:r>
          </a:p>
        </p:txBody>
      </p:sp>
      <p:sp>
        <p:nvSpPr>
          <p:cNvPr id="6" name="Title 1">
            <a:extLst>
              <a:ext uri="{FF2B5EF4-FFF2-40B4-BE49-F238E27FC236}">
                <a16:creationId xmlns:a16="http://schemas.microsoft.com/office/drawing/2014/main" id="{9C111952-580C-4CE2-B4AE-E6CF5C228D21}"/>
              </a:ext>
            </a:extLst>
          </p:cNvPr>
          <p:cNvSpPr txBox="1">
            <a:spLocks/>
          </p:cNvSpPr>
          <p:nvPr/>
        </p:nvSpPr>
        <p:spPr>
          <a:xfrm>
            <a:off x="1500430" y="3429000"/>
            <a:ext cx="10349848" cy="2587659"/>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dirty="0">
                <a:latin typeface="JetBrains Mono" panose="02000009000000000000" pitchFamily="49" charset="0"/>
                <a:ea typeface="JetBrains Mono" panose="02000009000000000000" pitchFamily="49" charset="0"/>
                <a:cs typeface="JetBrains Mono" panose="02000009000000000000" pitchFamily="49" charset="0"/>
              </a:rPr>
              <a:t>The act of engineering software is about designing, writing, testing, and maintaining computer programs with the purpose of solving problems for many users. It is about creating robust and safe solutions that will withstand the test of time and will work for some of the unknown problems around the original obvious ones.</a:t>
            </a:r>
            <a:endParaRPr lang="en-US" sz="24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endParaRPr>
          </a:p>
        </p:txBody>
      </p:sp>
    </p:spTree>
    <p:extLst>
      <p:ext uri="{BB962C8B-B14F-4D97-AF65-F5344CB8AC3E}">
        <p14:creationId xmlns:p14="http://schemas.microsoft.com/office/powerpoint/2010/main" val="4116814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97EA66B-2AAB-42B0-9F9D-38920D8D82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9BB605AF-D060-6C27-E99B-91E59681D559}"/>
              </a:ext>
            </a:extLst>
          </p:cNvPr>
          <p:cNvSpPr>
            <a:spLocks noGrp="1"/>
          </p:cNvSpPr>
          <p:nvPr>
            <p:ph type="ctrTitle"/>
          </p:nvPr>
        </p:nvSpPr>
        <p:spPr>
          <a:xfrm>
            <a:off x="810001" y="2725271"/>
            <a:ext cx="10572000" cy="2189254"/>
          </a:xfrm>
          <a:effectLst/>
        </p:spPr>
        <p:txBody>
          <a:bodyPr anchor="t">
            <a:normAutofit/>
          </a:bodyPr>
          <a:lstStyle/>
          <a:p>
            <a:pPr algn="ctr"/>
            <a:r>
              <a:rPr lang="en-US"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GIT 101: THE BASICS</a:t>
            </a:r>
          </a:p>
        </p:txBody>
      </p:sp>
      <p:sp>
        <p:nvSpPr>
          <p:cNvPr id="3" name="Subtitle 2">
            <a:extLst>
              <a:ext uri="{FF2B5EF4-FFF2-40B4-BE49-F238E27FC236}">
                <a16:creationId xmlns:a16="http://schemas.microsoft.com/office/drawing/2014/main" id="{8E4BB448-E25C-E8BC-13AF-E78B0BE96164}"/>
              </a:ext>
            </a:extLst>
          </p:cNvPr>
          <p:cNvSpPr>
            <a:spLocks noGrp="1"/>
          </p:cNvSpPr>
          <p:nvPr>
            <p:ph type="subTitle" idx="1"/>
          </p:nvPr>
        </p:nvSpPr>
        <p:spPr>
          <a:xfrm>
            <a:off x="810001" y="683230"/>
            <a:ext cx="10572000" cy="1881172"/>
          </a:xfrm>
          <a:effectLst/>
        </p:spPr>
        <p:txBody>
          <a:bodyPr anchor="b">
            <a:normAutofit/>
          </a:bodyPr>
          <a:lstStyle/>
          <a:p>
            <a:pPr algn="ctr"/>
            <a:r>
              <a:rPr lang="en-US" sz="2000" dirty="0">
                <a:latin typeface="JetBrains Mono" panose="02000009000000000000" pitchFamily="49" charset="0"/>
                <a:ea typeface="JetBrains Mono" panose="02000009000000000000" pitchFamily="49" charset="0"/>
                <a:cs typeface="JetBrains Mono" panose="02000009000000000000" pitchFamily="49" charset="0"/>
              </a:rPr>
              <a:t>git commit -m “the #1 distributed </a:t>
            </a:r>
            <a:r>
              <a:rPr lang="en-US" sz="2000" dirty="0" err="1">
                <a:latin typeface="JetBrains Mono" panose="02000009000000000000" pitchFamily="49" charset="0"/>
                <a:ea typeface="JetBrains Mono" panose="02000009000000000000" pitchFamily="49" charset="0"/>
                <a:cs typeface="JetBrains Mono" panose="02000009000000000000" pitchFamily="49" charset="0"/>
              </a:rPr>
              <a:t>vcs</a:t>
            </a:r>
            <a:r>
              <a:rPr lang="en-US" sz="2000" dirty="0">
                <a:latin typeface="JetBrains Mono" panose="02000009000000000000" pitchFamily="49" charset="0"/>
                <a:ea typeface="JetBrains Mono" panose="02000009000000000000" pitchFamily="49" charset="0"/>
                <a:cs typeface="JetBrains Mono" panose="02000009000000000000" pitchFamily="49" charset="0"/>
              </a:rPr>
              <a:t>”</a:t>
            </a:r>
          </a:p>
        </p:txBody>
      </p:sp>
      <p:sp>
        <p:nvSpPr>
          <p:cNvPr id="17" name="Freeform: Shape 16">
            <a:extLst>
              <a:ext uri="{FF2B5EF4-FFF2-40B4-BE49-F238E27FC236}">
                <a16:creationId xmlns:a16="http://schemas.microsoft.com/office/drawing/2014/main" id="{D360EBE3-31BB-422F-AA87-FA3873DAE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0800000">
            <a:off x="0" y="5388384"/>
            <a:ext cx="12192000" cy="1469616"/>
          </a:xfrm>
          <a:custGeom>
            <a:avLst/>
            <a:gdLst>
              <a:gd name="connsiteX0" fmla="*/ 6113881 w 12192000"/>
              <a:gd name="connsiteY0" fmla="*/ 1469616 h 1469616"/>
              <a:gd name="connsiteX1" fmla="*/ 6101181 w 12192000"/>
              <a:gd name="connsiteY1" fmla="*/ 1469616 h 1469616"/>
              <a:gd name="connsiteX2" fmla="*/ 6090598 w 12192000"/>
              <a:gd name="connsiteY2" fmla="*/ 1469616 h 1469616"/>
              <a:gd name="connsiteX3" fmla="*/ 6077897 w 12192000"/>
              <a:gd name="connsiteY3" fmla="*/ 1464854 h 1469616"/>
              <a:gd name="connsiteX4" fmla="*/ 6065198 w 12192000"/>
              <a:gd name="connsiteY4" fmla="*/ 1460091 h 1469616"/>
              <a:gd name="connsiteX5" fmla="*/ 6056731 w 12192000"/>
              <a:gd name="connsiteY5" fmla="*/ 1456916 h 1469616"/>
              <a:gd name="connsiteX6" fmla="*/ 5678033 w 12192000"/>
              <a:gd name="connsiteY6" fmla="*/ 1172892 h 1469616"/>
              <a:gd name="connsiteX7" fmla="*/ 0 w 12192000"/>
              <a:gd name="connsiteY7" fmla="*/ 1172892 h 1469616"/>
              <a:gd name="connsiteX8" fmla="*/ 0 w 12192000"/>
              <a:gd name="connsiteY8" fmla="*/ 1162370 h 1469616"/>
              <a:gd name="connsiteX9" fmla="*/ 0 w 12192000"/>
              <a:gd name="connsiteY9" fmla="*/ 403347 h 1469616"/>
              <a:gd name="connsiteX10" fmla="*/ 0 w 12192000"/>
              <a:gd name="connsiteY10" fmla="*/ 0 h 1469616"/>
              <a:gd name="connsiteX11" fmla="*/ 12192000 w 12192000"/>
              <a:gd name="connsiteY11" fmla="*/ 0 h 1469616"/>
              <a:gd name="connsiteX12" fmla="*/ 12192000 w 12192000"/>
              <a:gd name="connsiteY12" fmla="*/ 403347 h 1469616"/>
              <a:gd name="connsiteX13" fmla="*/ 12192000 w 12192000"/>
              <a:gd name="connsiteY13" fmla="*/ 1162370 h 1469616"/>
              <a:gd name="connsiteX14" fmla="*/ 12192000 w 12192000"/>
              <a:gd name="connsiteY14" fmla="*/ 1172892 h 1469616"/>
              <a:gd name="connsiteX15" fmla="*/ 6524330 w 12192000"/>
              <a:gd name="connsiteY15" fmla="*/ 1172892 h 1469616"/>
              <a:gd name="connsiteX16" fmla="*/ 6145631 w 12192000"/>
              <a:gd name="connsiteY16" fmla="*/ 1456916 h 1469616"/>
              <a:gd name="connsiteX17" fmla="*/ 6137163 w 12192000"/>
              <a:gd name="connsiteY17" fmla="*/ 1460091 h 1469616"/>
              <a:gd name="connsiteX18" fmla="*/ 6124463 w 12192000"/>
              <a:gd name="connsiteY18" fmla="*/ 1464854 h 1469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0" h="1469616">
                <a:moveTo>
                  <a:pt x="6113881" y="1469616"/>
                </a:moveTo>
                <a:lnTo>
                  <a:pt x="6101181" y="1469616"/>
                </a:lnTo>
                <a:lnTo>
                  <a:pt x="6090598" y="1469616"/>
                </a:lnTo>
                <a:lnTo>
                  <a:pt x="6077897" y="1464854"/>
                </a:lnTo>
                <a:lnTo>
                  <a:pt x="6065198" y="1460091"/>
                </a:lnTo>
                <a:lnTo>
                  <a:pt x="6056731" y="1456916"/>
                </a:lnTo>
                <a:lnTo>
                  <a:pt x="5678033" y="1172892"/>
                </a:lnTo>
                <a:lnTo>
                  <a:pt x="0" y="1172892"/>
                </a:lnTo>
                <a:lnTo>
                  <a:pt x="0" y="1162370"/>
                </a:lnTo>
                <a:lnTo>
                  <a:pt x="0" y="403347"/>
                </a:lnTo>
                <a:lnTo>
                  <a:pt x="0" y="0"/>
                </a:lnTo>
                <a:lnTo>
                  <a:pt x="12192000" y="0"/>
                </a:lnTo>
                <a:lnTo>
                  <a:pt x="12192000" y="403347"/>
                </a:lnTo>
                <a:lnTo>
                  <a:pt x="12192000" y="1162370"/>
                </a:lnTo>
                <a:lnTo>
                  <a:pt x="12192000" y="1172892"/>
                </a:lnTo>
                <a:lnTo>
                  <a:pt x="6524330" y="1172892"/>
                </a:lnTo>
                <a:lnTo>
                  <a:pt x="6145631" y="1456916"/>
                </a:lnTo>
                <a:lnTo>
                  <a:pt x="6137163" y="1460091"/>
                </a:lnTo>
                <a:lnTo>
                  <a:pt x="6124463" y="1464854"/>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204000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088" name="Freeform 6">
            <a:extLst>
              <a:ext uri="{FF2B5EF4-FFF2-40B4-BE49-F238E27FC236}">
                <a16:creationId xmlns:a16="http://schemas.microsoft.com/office/drawing/2014/main" id="{89124C13-A6E4-4CA6-AA61-9F619F247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3090" name="Rectangle 3089">
            <a:extLst>
              <a:ext uri="{FF2B5EF4-FFF2-40B4-BE49-F238E27FC236}">
                <a16:creationId xmlns:a16="http://schemas.microsoft.com/office/drawing/2014/main" id="{5940F547-7206-4401-94FB-F8421915D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Gothic" panose="020B0502020202020204"/>
              <a:ea typeface="+mn-ea"/>
              <a:cs typeface="+mn-cs"/>
            </a:endParaRPr>
          </a:p>
        </p:txBody>
      </p:sp>
      <p:pic>
        <p:nvPicPr>
          <p:cNvPr id="3074" name="Picture 2">
            <a:extLst>
              <a:ext uri="{FF2B5EF4-FFF2-40B4-BE49-F238E27FC236}">
                <a16:creationId xmlns:a16="http://schemas.microsoft.com/office/drawing/2014/main" id="{9915F381-F59B-FF2C-9F89-41884F049899}"/>
              </a:ext>
            </a:extLst>
          </p:cNvPr>
          <p:cNvPicPr>
            <a:picLocks noChangeAspect="1" noChangeArrowheads="1"/>
          </p:cNvPicPr>
          <p:nvPr/>
        </p:nvPicPr>
        <p:blipFill rotWithShape="1">
          <a:blip r:embed="rId2">
            <a:duotone>
              <a:schemeClr val="bg2">
                <a:shade val="45000"/>
                <a:satMod val="135000"/>
              </a:schemeClr>
              <a:prstClr val="white"/>
            </a:duotone>
            <a:alphaModFix amt="40000"/>
            <a:extLst>
              <a:ext uri="{28A0092B-C50C-407E-A947-70E740481C1C}">
                <a14:useLocalDpi xmlns:a14="http://schemas.microsoft.com/office/drawing/2010/main" val="0"/>
              </a:ext>
            </a:extLst>
          </a:blip>
          <a:srcRect r="25778"/>
          <a:stretch/>
        </p:blipFill>
        <p:spPr bwMode="auto">
          <a:xfrm>
            <a:off x="20" y="-5670"/>
            <a:ext cx="12191980" cy="685798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1B2713A-CE75-CB1E-535C-9A934805E754}"/>
              </a:ext>
            </a:extLst>
          </p:cNvPr>
          <p:cNvSpPr>
            <a:spLocks noGrp="1"/>
          </p:cNvSpPr>
          <p:nvPr>
            <p:ph type="title"/>
          </p:nvPr>
        </p:nvSpPr>
        <p:spPr>
          <a:xfrm>
            <a:off x="810000" y="447188"/>
            <a:ext cx="10571998" cy="970450"/>
          </a:xfrm>
        </p:spPr>
        <p:txBody>
          <a:bodyPr vert="horz" lIns="91440" tIns="45720" rIns="91440" bIns="45720" rtlCol="0" anchor="b">
            <a:normAutofit/>
          </a:bodyPr>
          <a:lstStyle/>
          <a:p>
            <a:r>
              <a:rPr lang="en-US" dirty="0">
                <a:latin typeface="JetBrains Mono" panose="02000009000000000000" pitchFamily="49" charset="0"/>
                <a:ea typeface="JetBrains Mono" panose="02000009000000000000" pitchFamily="49" charset="0"/>
                <a:cs typeface="JetBrains Mono" panose="02000009000000000000" pitchFamily="49" charset="0"/>
              </a:rPr>
              <a:t>WHAT IS GIT/GITHUB?</a:t>
            </a:r>
          </a:p>
        </p:txBody>
      </p:sp>
      <p:sp>
        <p:nvSpPr>
          <p:cNvPr id="6" name="Text Placeholder 3">
            <a:extLst>
              <a:ext uri="{FF2B5EF4-FFF2-40B4-BE49-F238E27FC236}">
                <a16:creationId xmlns:a16="http://schemas.microsoft.com/office/drawing/2014/main" id="{4719877C-F442-3919-BCE1-8683D27381B3}"/>
              </a:ext>
            </a:extLst>
          </p:cNvPr>
          <p:cNvSpPr txBox="1">
            <a:spLocks/>
          </p:cNvSpPr>
          <p:nvPr/>
        </p:nvSpPr>
        <p:spPr>
          <a:xfrm>
            <a:off x="818712" y="1527786"/>
            <a:ext cx="10554574" cy="4924129"/>
          </a:xfrm>
          <a:prstGeom prst="rect">
            <a:avLst/>
          </a:prstGeom>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marR="0" lvl="0" indent="0" algn="l" defTabSz="457200" rtl="0" eaLnBrk="1" fontAlgn="auto" latinLnBrk="0" hangingPunct="1">
              <a:lnSpc>
                <a:spcPct val="90000"/>
              </a:lnSpc>
              <a:spcBef>
                <a:spcPct val="20000"/>
              </a:spcBef>
              <a:spcAft>
                <a:spcPts val="600"/>
              </a:spcAft>
              <a:buClr>
                <a:srgbClr val="FF2600"/>
              </a:buClr>
              <a:buSzTx/>
              <a:buFont typeface="Wingdings 2" charset="2"/>
              <a:buNone/>
              <a:tabLst/>
              <a:defRPr/>
            </a:pPr>
            <a:r>
              <a:rPr kumimoji="0" lang="en-US" sz="2200" b="1" i="0"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Decentralized VCS</a:t>
            </a:r>
          </a:p>
          <a:p>
            <a:pPr marL="342900" marR="0" lvl="0" indent="-342900" algn="l" defTabSz="457200" rtl="0" eaLnBrk="1" fontAlgn="auto" latinLnBrk="0" hangingPunct="1">
              <a:lnSpc>
                <a:spcPct val="90000"/>
              </a:lnSpc>
              <a:spcBef>
                <a:spcPct val="20000"/>
              </a:spcBef>
              <a:spcAft>
                <a:spcPts val="600"/>
              </a:spcAft>
              <a:buClr>
                <a:srgbClr val="FF2600"/>
              </a:buClr>
              <a:buSzTx/>
              <a:buFont typeface="Wingdings 2" charset="2"/>
              <a:buChar char=""/>
              <a:tabLst/>
              <a:defRPr/>
            </a:pPr>
            <a:r>
              <a:rPr kumimoji="0" lang="en-US" sz="1900" b="0" i="0"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Each developer has a copy of the code base</a:t>
            </a:r>
          </a:p>
          <a:p>
            <a:pPr marL="342900" marR="0" lvl="0" indent="-342900" algn="l" defTabSz="457200" rtl="0" eaLnBrk="1" fontAlgn="auto" latinLnBrk="0" hangingPunct="1">
              <a:lnSpc>
                <a:spcPct val="90000"/>
              </a:lnSpc>
              <a:spcBef>
                <a:spcPct val="20000"/>
              </a:spcBef>
              <a:spcAft>
                <a:spcPts val="600"/>
              </a:spcAft>
              <a:buClr>
                <a:srgbClr val="FF2600"/>
              </a:buClr>
              <a:buSzTx/>
              <a:buFont typeface="Wingdings 2" charset="2"/>
              <a:buChar char=""/>
              <a:tabLst/>
              <a:defRPr/>
            </a:pPr>
            <a:r>
              <a:rPr kumimoji="0" lang="en-US" sz="1900" b="0" i="0"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Concurrent work on a file is possible</a:t>
            </a:r>
          </a:p>
          <a:p>
            <a:pPr marL="342900" marR="0" lvl="0" indent="-342900" algn="l" defTabSz="457200" rtl="0" eaLnBrk="1" fontAlgn="auto" latinLnBrk="0" hangingPunct="1">
              <a:lnSpc>
                <a:spcPct val="90000"/>
              </a:lnSpc>
              <a:spcBef>
                <a:spcPct val="20000"/>
              </a:spcBef>
              <a:spcAft>
                <a:spcPts val="600"/>
              </a:spcAft>
              <a:buClr>
                <a:srgbClr val="FF2600"/>
              </a:buClr>
              <a:buSzTx/>
              <a:buFont typeface="Wingdings 2" charset="2"/>
              <a:buChar char=""/>
              <a:tabLst/>
              <a:defRPr/>
            </a:pPr>
            <a:r>
              <a:rPr kumimoji="0" lang="en-US" sz="1900" b="0" i="0"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Local versions (called </a:t>
            </a:r>
            <a:r>
              <a:rPr kumimoji="0" lang="en-US" sz="1900" b="0" i="1"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branches</a:t>
            </a:r>
            <a:r>
              <a:rPr kumimoji="0" lang="en-US" sz="1900" b="0" i="0"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 are embraced</a:t>
            </a:r>
          </a:p>
          <a:p>
            <a:pPr marL="0" marR="0" lvl="0" indent="0" algn="l" defTabSz="457200" rtl="0" eaLnBrk="1" fontAlgn="auto" latinLnBrk="0" hangingPunct="1">
              <a:lnSpc>
                <a:spcPct val="90000"/>
              </a:lnSpc>
              <a:spcBef>
                <a:spcPct val="20000"/>
              </a:spcBef>
              <a:spcAft>
                <a:spcPts val="600"/>
              </a:spcAft>
              <a:buClr>
                <a:srgbClr val="FF2600"/>
              </a:buClr>
              <a:buSzTx/>
              <a:buFont typeface="Wingdings 2" charset="2"/>
              <a:buNone/>
              <a:tabLst/>
              <a:defRPr/>
            </a:pPr>
            <a:r>
              <a:rPr kumimoji="0" lang="en-US" sz="2200" b="1" i="0"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Advantages</a:t>
            </a:r>
          </a:p>
          <a:p>
            <a:pPr marL="342900" marR="0" lvl="0" indent="-342900" algn="l" defTabSz="457200" rtl="0" eaLnBrk="1" fontAlgn="auto" latinLnBrk="0" hangingPunct="1">
              <a:lnSpc>
                <a:spcPct val="90000"/>
              </a:lnSpc>
              <a:spcBef>
                <a:spcPct val="20000"/>
              </a:spcBef>
              <a:spcAft>
                <a:spcPts val="600"/>
              </a:spcAft>
              <a:buClr>
                <a:srgbClr val="FF2600"/>
              </a:buClr>
              <a:buSzTx/>
              <a:buFont typeface="Wingdings 2" charset="2"/>
              <a:buChar char=""/>
              <a:tabLst/>
              <a:defRPr/>
            </a:pPr>
            <a:r>
              <a:rPr kumimoji="0" lang="en-US" sz="1900" b="0" i="0"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No locking of files</a:t>
            </a:r>
          </a:p>
          <a:p>
            <a:pPr marL="342900" marR="0" lvl="0" indent="-342900" algn="l" defTabSz="457200" rtl="0" eaLnBrk="1" fontAlgn="auto" latinLnBrk="0" hangingPunct="1">
              <a:lnSpc>
                <a:spcPct val="90000"/>
              </a:lnSpc>
              <a:spcBef>
                <a:spcPct val="20000"/>
              </a:spcBef>
              <a:spcAft>
                <a:spcPts val="600"/>
              </a:spcAft>
              <a:buClr>
                <a:srgbClr val="FF2600"/>
              </a:buClr>
              <a:buSzTx/>
              <a:buFont typeface="Wingdings 2" charset="2"/>
              <a:buChar char=""/>
              <a:tabLst/>
              <a:defRPr/>
            </a:pPr>
            <a:r>
              <a:rPr kumimoji="0" lang="en-US" sz="1900" b="0" i="0"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Concurrency</a:t>
            </a:r>
          </a:p>
          <a:p>
            <a:pPr marL="342900" marR="0" lvl="0" indent="-342900" algn="l" defTabSz="457200" rtl="0" eaLnBrk="1" fontAlgn="auto" latinLnBrk="0" hangingPunct="1">
              <a:lnSpc>
                <a:spcPct val="90000"/>
              </a:lnSpc>
              <a:spcBef>
                <a:spcPct val="20000"/>
              </a:spcBef>
              <a:spcAft>
                <a:spcPts val="600"/>
              </a:spcAft>
              <a:buClr>
                <a:srgbClr val="FF2600"/>
              </a:buClr>
              <a:buSzTx/>
              <a:buFont typeface="Wingdings 2" charset="2"/>
              <a:buChar char=""/>
              <a:tabLst/>
              <a:defRPr/>
            </a:pPr>
            <a:r>
              <a:rPr kumimoji="0" lang="en-US" sz="1900" b="0" i="0"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Simple branching</a:t>
            </a:r>
          </a:p>
          <a:p>
            <a:pPr marL="0" marR="0" lvl="0" indent="0" algn="l" defTabSz="457200" rtl="0" eaLnBrk="1" fontAlgn="auto" latinLnBrk="0" hangingPunct="1">
              <a:lnSpc>
                <a:spcPct val="90000"/>
              </a:lnSpc>
              <a:spcBef>
                <a:spcPct val="20000"/>
              </a:spcBef>
              <a:spcAft>
                <a:spcPts val="600"/>
              </a:spcAft>
              <a:buClr>
                <a:srgbClr val="FF2600"/>
              </a:buClr>
              <a:buSzTx/>
              <a:buFont typeface="Wingdings 2" charset="2"/>
              <a:buNone/>
              <a:tabLst/>
              <a:defRPr/>
            </a:pPr>
            <a:r>
              <a:rPr kumimoji="0" lang="en-US" sz="2200" b="1" i="0"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Disadvantages</a:t>
            </a:r>
          </a:p>
          <a:p>
            <a:pPr marL="342900" marR="0" lvl="0" indent="-342900" algn="l" defTabSz="457200" rtl="0" eaLnBrk="1" fontAlgn="auto" latinLnBrk="0" hangingPunct="1">
              <a:lnSpc>
                <a:spcPct val="90000"/>
              </a:lnSpc>
              <a:spcBef>
                <a:spcPct val="20000"/>
              </a:spcBef>
              <a:spcAft>
                <a:spcPts val="600"/>
              </a:spcAft>
              <a:buClr>
                <a:srgbClr val="FF2600"/>
              </a:buClr>
              <a:buSzTx/>
              <a:buFont typeface="Wingdings 2" charset="2"/>
              <a:buChar char=""/>
              <a:tabLst/>
              <a:defRPr/>
            </a:pPr>
            <a:r>
              <a:rPr kumimoji="0" lang="en-US" sz="1900" b="0" i="0"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Local branches must be merged</a:t>
            </a:r>
          </a:p>
          <a:p>
            <a:pPr marL="342900" marR="0" lvl="0" indent="-342900" algn="l" defTabSz="457200" rtl="0" eaLnBrk="1" fontAlgn="auto" latinLnBrk="0" hangingPunct="1">
              <a:lnSpc>
                <a:spcPct val="90000"/>
              </a:lnSpc>
              <a:spcBef>
                <a:spcPct val="20000"/>
              </a:spcBef>
              <a:spcAft>
                <a:spcPts val="600"/>
              </a:spcAft>
              <a:buClr>
                <a:srgbClr val="FF2600"/>
              </a:buClr>
              <a:buSzTx/>
              <a:buFont typeface="Wingdings 2" charset="2"/>
              <a:buChar char=""/>
              <a:tabLst/>
              <a:defRPr/>
            </a:pPr>
            <a:r>
              <a:rPr kumimoji="0" lang="en-US" sz="1900" b="0" i="0"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History can get complex</a:t>
            </a:r>
          </a:p>
          <a:p>
            <a:pPr marL="0" marR="0" lvl="0" indent="0" algn="l" defTabSz="457200" rtl="0" eaLnBrk="1" fontAlgn="auto" latinLnBrk="0" hangingPunct="1">
              <a:lnSpc>
                <a:spcPct val="90000"/>
              </a:lnSpc>
              <a:spcBef>
                <a:spcPct val="20000"/>
              </a:spcBef>
              <a:spcAft>
                <a:spcPts val="600"/>
              </a:spcAft>
              <a:buClr>
                <a:srgbClr val="FF2600"/>
              </a:buClr>
              <a:buSzTx/>
              <a:buFont typeface="Wingdings 2" charset="2"/>
              <a:buChar char=""/>
              <a:tabLst/>
              <a:defRPr/>
            </a:pPr>
            <a:endParaRPr kumimoji="0" lang="en-US" sz="1400" b="1" i="0"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endParaRPr>
          </a:p>
        </p:txBody>
      </p:sp>
    </p:spTree>
    <p:extLst>
      <p:ext uri="{BB962C8B-B14F-4D97-AF65-F5344CB8AC3E}">
        <p14:creationId xmlns:p14="http://schemas.microsoft.com/office/powerpoint/2010/main" val="1809826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Freeform 6">
            <a:extLst>
              <a:ext uri="{FF2B5EF4-FFF2-40B4-BE49-F238E27FC236}">
                <a16:creationId xmlns:a16="http://schemas.microsoft.com/office/drawing/2014/main" id="{BBEE28A7-C83B-4DCB-9E66-AF58A0864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55FED35-3A94-D567-C58D-EB5922BF4AFA}"/>
              </a:ext>
            </a:extLst>
          </p:cNvPr>
          <p:cNvSpPr>
            <a:spLocks noGrp="1"/>
          </p:cNvSpPr>
          <p:nvPr>
            <p:ph type="title"/>
          </p:nvPr>
        </p:nvSpPr>
        <p:spPr>
          <a:xfrm>
            <a:off x="810000" y="447188"/>
            <a:ext cx="10571998" cy="970450"/>
          </a:xfrm>
        </p:spPr>
        <p:txBody>
          <a:bodyPr vert="horz" lIns="91440" tIns="45720" rIns="91440" bIns="45720" rtlCol="0" anchor="b">
            <a:normAutofit/>
          </a:bodyPr>
          <a:lstStyle/>
          <a:p>
            <a:r>
              <a:rPr lang="en-US" dirty="0">
                <a:latin typeface="JetBrains Mono" panose="02000009000000000000" pitchFamily="49" charset="0"/>
                <a:ea typeface="JetBrains Mono" panose="02000009000000000000" pitchFamily="49" charset="0"/>
                <a:cs typeface="JetBrains Mono" panose="02000009000000000000" pitchFamily="49" charset="0"/>
              </a:rPr>
              <a:t>SETTING UP GIT/GITHUB</a:t>
            </a:r>
          </a:p>
        </p:txBody>
      </p:sp>
      <p:pic>
        <p:nvPicPr>
          <p:cNvPr id="7" name="Picture 6">
            <a:extLst>
              <a:ext uri="{FF2B5EF4-FFF2-40B4-BE49-F238E27FC236}">
                <a16:creationId xmlns:a16="http://schemas.microsoft.com/office/drawing/2014/main" id="{F3E4A5A2-3EBF-2343-A9DB-CC04D5FC8A01}"/>
              </a:ext>
            </a:extLst>
          </p:cNvPr>
          <p:cNvPicPr>
            <a:picLocks noChangeAspect="1"/>
          </p:cNvPicPr>
          <p:nvPr/>
        </p:nvPicPr>
        <p:blipFill>
          <a:blip r:embed="rId2"/>
          <a:stretch>
            <a:fillRect/>
          </a:stretch>
        </p:blipFill>
        <p:spPr>
          <a:xfrm>
            <a:off x="960438" y="3277727"/>
            <a:ext cx="2913062" cy="1986884"/>
          </a:xfrm>
          <a:prstGeom prst="roundRect">
            <a:avLst>
              <a:gd name="adj" fmla="val 3876"/>
            </a:avLst>
          </a:prstGeom>
          <a:ln>
            <a:solidFill>
              <a:schemeClr val="accent1"/>
            </a:solidFill>
          </a:ln>
          <a:effectLst/>
        </p:spPr>
        <p:style>
          <a:lnRef idx="3">
            <a:schemeClr val="lt1"/>
          </a:lnRef>
          <a:fillRef idx="1">
            <a:schemeClr val="dk1"/>
          </a:fillRef>
          <a:effectRef idx="1">
            <a:schemeClr val="dk1"/>
          </a:effectRef>
          <a:fontRef idx="minor">
            <a:schemeClr val="lt1"/>
          </a:fontRef>
        </p:style>
      </p:pic>
      <p:sp>
        <p:nvSpPr>
          <p:cNvPr id="5" name="Text Placeholder 3">
            <a:extLst>
              <a:ext uri="{FF2B5EF4-FFF2-40B4-BE49-F238E27FC236}">
                <a16:creationId xmlns:a16="http://schemas.microsoft.com/office/drawing/2014/main" id="{BBA6C6E3-5868-F262-A57C-501A0A38D01A}"/>
              </a:ext>
            </a:extLst>
          </p:cNvPr>
          <p:cNvSpPr txBox="1">
            <a:spLocks/>
          </p:cNvSpPr>
          <p:nvPr/>
        </p:nvSpPr>
        <p:spPr>
          <a:xfrm>
            <a:off x="4329265" y="2455068"/>
            <a:ext cx="7052733" cy="3955743"/>
          </a:xfrm>
          <a:prstGeom prst="rect">
            <a:avLst/>
          </a:prstGeom>
        </p:spPr>
        <p:txBody>
          <a:bodyPr vert="horz" lIns="91440" tIns="45720" rIns="91440" bIns="45720" rtlCol="0" anchor="ctr">
            <a:normAutofit fontScale="850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600"/>
              </a:spcAft>
              <a:buClr>
                <a:srgbClr val="FF2600"/>
              </a:buClr>
              <a:buSzTx/>
              <a:buFont typeface="Wingdings 2" charset="2"/>
              <a:buChar char=""/>
              <a:tabLst/>
              <a:defRPr/>
            </a:pPr>
            <a:r>
              <a:rPr kumimoji="0" lang="en-US" sz="1800" b="0" i="0"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Head to </a:t>
            </a:r>
            <a:r>
              <a:rPr kumimoji="0" lang="en-US" sz="1800" b="0" i="1"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hlinkClick r:id="rId3"/>
              </a:rPr>
              <a:t>https://github.com/</a:t>
            </a:r>
            <a:r>
              <a:rPr kumimoji="0" lang="en-US" sz="1800" b="0" i="1"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 </a:t>
            </a:r>
            <a:r>
              <a:rPr kumimoji="0" lang="en-US" sz="1800" b="0" i="0"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and create an account if you don’t already have one</a:t>
            </a:r>
          </a:p>
          <a:p>
            <a:pPr marL="742950" marR="0" lvl="1" indent="-285750" algn="l" defTabSz="457200" rtl="0" eaLnBrk="1" fontAlgn="auto" latinLnBrk="0" hangingPunct="1">
              <a:lnSpc>
                <a:spcPct val="100000"/>
              </a:lnSpc>
              <a:spcBef>
                <a:spcPct val="20000"/>
              </a:spcBef>
              <a:spcAft>
                <a:spcPts val="600"/>
              </a:spcAft>
              <a:buClr>
                <a:srgbClr val="FF2600"/>
              </a:buClr>
              <a:buSzTx/>
              <a:buFont typeface="Wingdings 2" charset="2"/>
              <a:buChar char=""/>
              <a:tabLst/>
              <a:defRPr/>
            </a:pPr>
            <a:r>
              <a:rPr kumimoji="0" lang="en-US" sz="1800" b="1" i="1"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Use your BU email for free access to GitHub Pro</a:t>
            </a:r>
          </a:p>
          <a:p>
            <a:pPr marL="457200" marR="0" lvl="1" indent="0" algn="l" defTabSz="457200" rtl="0" eaLnBrk="1" fontAlgn="auto" latinLnBrk="0" hangingPunct="1">
              <a:lnSpc>
                <a:spcPct val="100000"/>
              </a:lnSpc>
              <a:spcBef>
                <a:spcPct val="20000"/>
              </a:spcBef>
              <a:spcAft>
                <a:spcPts val="600"/>
              </a:spcAft>
              <a:buClr>
                <a:srgbClr val="FF2600"/>
              </a:buClr>
              <a:buSzTx/>
              <a:buFont typeface="Wingdings 2" charset="2"/>
              <a:buNone/>
              <a:tabLst/>
              <a:defRPr/>
            </a:pPr>
            <a:endParaRPr kumimoji="0" lang="en-US" sz="1800" b="0" i="1"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hlinkClick r:id="" action="ppaction://noaction"/>
            </a:endParaRPr>
          </a:p>
          <a:p>
            <a:pPr marL="457200" marR="0" lvl="1" indent="0" algn="l" defTabSz="457200" rtl="0" eaLnBrk="1" fontAlgn="auto" latinLnBrk="0" hangingPunct="1">
              <a:lnSpc>
                <a:spcPct val="100000"/>
              </a:lnSpc>
              <a:spcBef>
                <a:spcPct val="20000"/>
              </a:spcBef>
              <a:spcAft>
                <a:spcPts val="600"/>
              </a:spcAft>
              <a:buClr>
                <a:srgbClr val="FF2600"/>
              </a:buClr>
              <a:buSzTx/>
              <a:buFont typeface="Wingdings 2" charset="2"/>
              <a:buNone/>
              <a:tabLst/>
              <a:defRPr/>
            </a:pPr>
            <a:endParaRPr kumimoji="0" lang="en-US" sz="1800" b="0" i="1"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hlinkClick r:id="" action="ppaction://noaction"/>
            </a:endParaRPr>
          </a:p>
          <a:p>
            <a:pPr marL="457200" marR="0" lvl="1" indent="0" algn="l" defTabSz="457200" rtl="0" eaLnBrk="1" fontAlgn="auto" latinLnBrk="0" hangingPunct="1">
              <a:lnSpc>
                <a:spcPct val="100000"/>
              </a:lnSpc>
              <a:spcBef>
                <a:spcPct val="20000"/>
              </a:spcBef>
              <a:spcAft>
                <a:spcPts val="600"/>
              </a:spcAft>
              <a:buClr>
                <a:srgbClr val="FF2600"/>
              </a:buClr>
              <a:buSzTx/>
              <a:buFont typeface="Wingdings 2" charset="2"/>
              <a:buNone/>
              <a:tabLst/>
              <a:defRPr/>
            </a:pPr>
            <a:r>
              <a:rPr kumimoji="0" lang="en-US" sz="1800" b="0" i="1"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hlinkClick r:id="" action="ppaction://noaction"/>
              </a:rPr>
              <a:t>https://github.com/git-guides/install-git</a:t>
            </a:r>
            <a:endParaRPr kumimoji="0" lang="en-US" sz="1800" b="0" i="1"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endParaRPr>
          </a:p>
          <a:p>
            <a:pPr marL="457200" marR="0" lvl="1" indent="0" algn="l" defTabSz="457200" rtl="0" eaLnBrk="1" fontAlgn="auto" latinLnBrk="0" hangingPunct="1">
              <a:lnSpc>
                <a:spcPct val="100000"/>
              </a:lnSpc>
              <a:spcBef>
                <a:spcPct val="20000"/>
              </a:spcBef>
              <a:spcAft>
                <a:spcPts val="600"/>
              </a:spcAft>
              <a:buClr>
                <a:srgbClr val="FF2600"/>
              </a:buClr>
              <a:buSzTx/>
              <a:buFont typeface="Wingdings 2" charset="2"/>
              <a:buNone/>
              <a:tabLst/>
              <a:defRPr/>
            </a:pPr>
            <a:r>
              <a:rPr kumimoji="0" lang="en-US" sz="1800" b="0" i="0"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Use </a:t>
            </a:r>
            <a:r>
              <a:rPr kumimoji="0" lang="en-US" sz="1800" b="0" i="1"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git version </a:t>
            </a:r>
            <a:r>
              <a:rPr kumimoji="0" lang="en-US" sz="1800" b="0" i="0"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to verify if git is/was installed</a:t>
            </a:r>
          </a:p>
          <a:p>
            <a:pPr marL="457200" marR="0" lvl="1" indent="0" algn="l" defTabSz="457200" rtl="0" eaLnBrk="1" fontAlgn="auto" latinLnBrk="0" hangingPunct="1">
              <a:lnSpc>
                <a:spcPct val="100000"/>
              </a:lnSpc>
              <a:spcBef>
                <a:spcPct val="20000"/>
              </a:spcBef>
              <a:spcAft>
                <a:spcPts val="600"/>
              </a:spcAft>
              <a:buClr>
                <a:srgbClr val="FF2600"/>
              </a:buClr>
              <a:buSzTx/>
              <a:buFont typeface="Wingdings 2" charset="2"/>
              <a:buNone/>
              <a:tabLst/>
              <a:defRPr/>
            </a:pPr>
            <a:endParaRPr kumimoji="0" lang="en-US" sz="1800" b="0" i="0"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endParaRPr>
          </a:p>
          <a:p>
            <a:pPr marL="457200" marR="0" lvl="1" indent="0" algn="l" defTabSz="457200" rtl="0" eaLnBrk="1" fontAlgn="auto" latinLnBrk="0" hangingPunct="1">
              <a:lnSpc>
                <a:spcPct val="100000"/>
              </a:lnSpc>
              <a:spcBef>
                <a:spcPct val="20000"/>
              </a:spcBef>
              <a:spcAft>
                <a:spcPts val="600"/>
              </a:spcAft>
              <a:buClr>
                <a:srgbClr val="FF2600"/>
              </a:buClr>
              <a:buSzTx/>
              <a:buFont typeface="Wingdings 2" charset="2"/>
              <a:buNone/>
              <a:tabLst/>
              <a:defRPr/>
            </a:pPr>
            <a:r>
              <a:rPr kumimoji="0" lang="en-US" sz="1800" b="0" i="0"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 git --version</a:t>
            </a:r>
          </a:p>
          <a:p>
            <a:pPr marL="457200" marR="0" lvl="1" indent="0" algn="l" defTabSz="457200" rtl="0" eaLnBrk="1" fontAlgn="auto" latinLnBrk="0" hangingPunct="1">
              <a:lnSpc>
                <a:spcPct val="100000"/>
              </a:lnSpc>
              <a:spcBef>
                <a:spcPct val="20000"/>
              </a:spcBef>
              <a:spcAft>
                <a:spcPts val="600"/>
              </a:spcAft>
              <a:buClr>
                <a:srgbClr val="FF2600"/>
              </a:buClr>
              <a:buSzTx/>
              <a:buFont typeface="Wingdings 2" charset="2"/>
              <a:buNone/>
              <a:tabLst/>
              <a:defRPr/>
            </a:pPr>
            <a:endParaRPr kumimoji="0" lang="en-US" sz="1800" b="0" i="0"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endParaRPr>
          </a:p>
          <a:p>
            <a:pPr marL="457200" marR="0" lvl="1" indent="0" algn="l" defTabSz="457200" rtl="0" eaLnBrk="1" fontAlgn="auto" latinLnBrk="0" hangingPunct="1">
              <a:lnSpc>
                <a:spcPct val="100000"/>
              </a:lnSpc>
              <a:spcBef>
                <a:spcPct val="20000"/>
              </a:spcBef>
              <a:spcAft>
                <a:spcPts val="600"/>
              </a:spcAft>
              <a:buClr>
                <a:srgbClr val="FF2600"/>
              </a:buClr>
              <a:buSzTx/>
              <a:buFont typeface="Wingdings 2" charset="2"/>
              <a:buNone/>
              <a:tabLst/>
              <a:defRPr/>
            </a:pPr>
            <a:r>
              <a:rPr kumimoji="0" lang="en-US" sz="1800" b="0" i="1"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hlinkClick r:id="rId4"/>
              </a:rPr>
              <a:t>https://docs.github.com/en/authentication/connecting-to-github-with-ssh</a:t>
            </a:r>
            <a:endParaRPr kumimoji="0" lang="en-US" sz="1800" b="0" i="1"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endParaRPr>
          </a:p>
          <a:p>
            <a:pPr marL="457200" marR="0" lvl="1" indent="0" algn="l" defTabSz="457200" rtl="0" eaLnBrk="1" fontAlgn="auto" latinLnBrk="0" hangingPunct="1">
              <a:lnSpc>
                <a:spcPct val="100000"/>
              </a:lnSpc>
              <a:spcBef>
                <a:spcPct val="20000"/>
              </a:spcBef>
              <a:spcAft>
                <a:spcPts val="600"/>
              </a:spcAft>
              <a:buClr>
                <a:srgbClr val="FF2600"/>
              </a:buClr>
              <a:buSzTx/>
              <a:buFont typeface="Wingdings 2" charset="2"/>
              <a:buNone/>
              <a:tabLst/>
              <a:defRPr/>
            </a:pPr>
            <a:r>
              <a:rPr kumimoji="0" lang="en-US" sz="1800" b="0" i="0" u="none" strike="noStrike" kern="1200" cap="none" spc="0" normalizeH="0" baseline="0" noProof="0" dirty="0">
                <a:ln>
                  <a:noFill/>
                </a:ln>
                <a:solidFill>
                  <a:srgbClr val="FFFFFF"/>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Setup an SSH Key</a:t>
            </a:r>
          </a:p>
        </p:txBody>
      </p:sp>
    </p:spTree>
    <p:extLst>
      <p:ext uri="{BB962C8B-B14F-4D97-AF65-F5344CB8AC3E}">
        <p14:creationId xmlns:p14="http://schemas.microsoft.com/office/powerpoint/2010/main" val="436341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14">
            <a:extLst>
              <a:ext uri="{FF2B5EF4-FFF2-40B4-BE49-F238E27FC236}">
                <a16:creationId xmlns:a16="http://schemas.microsoft.com/office/drawing/2014/main" id="{2654A105-F18C-4E12-B11B-51B12174B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4539B0CE-CA01-DEF5-2D28-A5B7B157D576}"/>
              </a:ext>
            </a:extLst>
          </p:cNvPr>
          <p:cNvSpPr>
            <a:spLocks noGrp="1"/>
          </p:cNvSpPr>
          <p:nvPr>
            <p:ph type="title"/>
          </p:nvPr>
        </p:nvSpPr>
        <p:spPr>
          <a:xfrm>
            <a:off x="810000" y="643607"/>
            <a:ext cx="10571998" cy="970450"/>
          </a:xfrm>
          <a:effectLst/>
        </p:spPr>
        <p:txBody>
          <a:bodyPr anchor="ctr">
            <a:normAutofit/>
          </a:bodyPr>
          <a:lstStyle/>
          <a:p>
            <a:r>
              <a:rPr lang="en-US" sz="44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git add [file]</a:t>
            </a:r>
          </a:p>
        </p:txBody>
      </p:sp>
      <p:sp>
        <p:nvSpPr>
          <p:cNvPr id="25" name="Content Placeholder 2">
            <a:extLst>
              <a:ext uri="{FF2B5EF4-FFF2-40B4-BE49-F238E27FC236}">
                <a16:creationId xmlns:a16="http://schemas.microsoft.com/office/drawing/2014/main" id="{F62904EB-533A-EE0C-3843-12EA79F7509C}"/>
              </a:ext>
            </a:extLst>
          </p:cNvPr>
          <p:cNvSpPr>
            <a:spLocks noGrp="1"/>
          </p:cNvSpPr>
          <p:nvPr>
            <p:ph idx="1"/>
          </p:nvPr>
        </p:nvSpPr>
        <p:spPr>
          <a:xfrm>
            <a:off x="818712" y="1964267"/>
            <a:ext cx="10954898" cy="3894531"/>
          </a:xfrm>
          <a:effectLst/>
        </p:spPr>
        <p:txBody>
          <a:bodyPr anchor="t">
            <a:normAutofit/>
          </a:bodyPr>
          <a:lstStyle/>
          <a:p>
            <a:r>
              <a:rPr lang="en-US" sz="2000" dirty="0">
                <a:latin typeface="JetBrains Mono" panose="02000009000000000000" pitchFamily="49" charset="0"/>
                <a:ea typeface="JetBrains Mono" panose="02000009000000000000" pitchFamily="49" charset="0"/>
                <a:cs typeface="JetBrains Mono" panose="02000009000000000000" pitchFamily="49" charset="0"/>
              </a:rPr>
              <a:t>Stages content (file/folder) to current commit</a:t>
            </a:r>
          </a:p>
          <a:p>
            <a:r>
              <a:rPr lang="en-US" sz="2000" dirty="0">
                <a:latin typeface="JetBrains Mono" panose="02000009000000000000" pitchFamily="49" charset="0"/>
                <a:ea typeface="JetBrains Mono" panose="02000009000000000000" pitchFamily="49" charset="0"/>
                <a:cs typeface="JetBrains Mono" panose="02000009000000000000" pitchFamily="49" charset="0"/>
              </a:rPr>
              <a:t>Stages files as they are at the time… NOT a reference</a:t>
            </a:r>
          </a:p>
          <a:p>
            <a:r>
              <a:rPr lang="en-US" sz="2000" dirty="0">
                <a:latin typeface="JetBrains Mono" panose="02000009000000000000" pitchFamily="49" charset="0"/>
                <a:ea typeface="JetBrains Mono" panose="02000009000000000000" pitchFamily="49" charset="0"/>
                <a:cs typeface="JetBrains Mono" panose="02000009000000000000" pitchFamily="49" charset="0"/>
              </a:rPr>
              <a:t>Further changes must be re-added</a:t>
            </a:r>
          </a:p>
          <a:p>
            <a:r>
              <a:rPr lang="en-US" sz="2000" dirty="0">
                <a:latin typeface="JetBrains Mono" panose="02000009000000000000" pitchFamily="49" charset="0"/>
                <a:ea typeface="JetBrains Mono" panose="02000009000000000000" pitchFamily="49" charset="0"/>
                <a:cs typeface="JetBrains Mono" panose="02000009000000000000" pitchFamily="49" charset="0"/>
              </a:rPr>
              <a:t>E.g., </a:t>
            </a:r>
            <a:r>
              <a:rPr lang="en-US" sz="1800" i="1" dirty="0">
                <a:latin typeface="JetBrains Mono" panose="02000009000000000000" pitchFamily="49" charset="0"/>
                <a:ea typeface="JetBrains Mono" panose="02000009000000000000" pitchFamily="49" charset="0"/>
                <a:cs typeface="JetBrains Mono" panose="02000009000000000000" pitchFamily="49" charset="0"/>
              </a:rPr>
              <a:t>git add main.py</a:t>
            </a:r>
          </a:p>
        </p:txBody>
      </p:sp>
    </p:spTree>
    <p:extLst>
      <p:ext uri="{BB962C8B-B14F-4D97-AF65-F5344CB8AC3E}">
        <p14:creationId xmlns:p14="http://schemas.microsoft.com/office/powerpoint/2010/main" val="2217339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14">
            <a:extLst>
              <a:ext uri="{FF2B5EF4-FFF2-40B4-BE49-F238E27FC236}">
                <a16:creationId xmlns:a16="http://schemas.microsoft.com/office/drawing/2014/main" id="{2654A105-F18C-4E12-B11B-51B12174B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4539B0CE-CA01-DEF5-2D28-A5B7B157D576}"/>
              </a:ext>
            </a:extLst>
          </p:cNvPr>
          <p:cNvSpPr>
            <a:spLocks noGrp="1"/>
          </p:cNvSpPr>
          <p:nvPr>
            <p:ph type="title"/>
          </p:nvPr>
        </p:nvSpPr>
        <p:spPr>
          <a:xfrm>
            <a:off x="810000" y="643607"/>
            <a:ext cx="10571998" cy="970450"/>
          </a:xfrm>
          <a:effectLst/>
        </p:spPr>
        <p:txBody>
          <a:bodyPr anchor="ctr">
            <a:normAutofit/>
          </a:bodyPr>
          <a:lstStyle/>
          <a:p>
            <a:r>
              <a:rPr lang="en-US" sz="44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git commit –m [“message”]</a:t>
            </a:r>
          </a:p>
        </p:txBody>
      </p:sp>
      <p:sp>
        <p:nvSpPr>
          <p:cNvPr id="25" name="Content Placeholder 2">
            <a:extLst>
              <a:ext uri="{FF2B5EF4-FFF2-40B4-BE49-F238E27FC236}">
                <a16:creationId xmlns:a16="http://schemas.microsoft.com/office/drawing/2014/main" id="{F62904EB-533A-EE0C-3843-12EA79F7509C}"/>
              </a:ext>
            </a:extLst>
          </p:cNvPr>
          <p:cNvSpPr>
            <a:spLocks noGrp="1"/>
          </p:cNvSpPr>
          <p:nvPr>
            <p:ph idx="1"/>
          </p:nvPr>
        </p:nvSpPr>
        <p:spPr>
          <a:xfrm>
            <a:off x="818712" y="1964267"/>
            <a:ext cx="10693641" cy="3894531"/>
          </a:xfrm>
          <a:effectLst/>
        </p:spPr>
        <p:txBody>
          <a:bodyPr anchor="t">
            <a:normAutofit/>
          </a:bodyPr>
          <a:lstStyle/>
          <a:p>
            <a:r>
              <a:rPr lang="en-US" sz="2000" dirty="0">
                <a:latin typeface="JetBrains Mono" panose="02000009000000000000" pitchFamily="49" charset="0"/>
                <a:ea typeface="JetBrains Mono" panose="02000009000000000000" pitchFamily="49" charset="0"/>
                <a:cs typeface="JetBrains Mono" panose="02000009000000000000" pitchFamily="49" charset="0"/>
              </a:rPr>
              <a:t>Git only records changes when explicitly told to</a:t>
            </a:r>
          </a:p>
          <a:p>
            <a:r>
              <a:rPr lang="en-US" sz="2000" dirty="0">
                <a:latin typeface="JetBrains Mono" panose="02000009000000000000" pitchFamily="49" charset="0"/>
                <a:ea typeface="JetBrains Mono" panose="02000009000000000000" pitchFamily="49" charset="0"/>
                <a:cs typeface="JetBrains Mono" panose="02000009000000000000" pitchFamily="49" charset="0"/>
              </a:rPr>
              <a:t>Saves the changes to the current local branch</a:t>
            </a:r>
          </a:p>
          <a:p>
            <a:r>
              <a:rPr lang="en-US" sz="2000" dirty="0">
                <a:latin typeface="JetBrains Mono" panose="02000009000000000000" pitchFamily="49" charset="0"/>
                <a:ea typeface="JetBrains Mono" panose="02000009000000000000" pitchFamily="49" charset="0"/>
                <a:cs typeface="JetBrains Mono" panose="02000009000000000000" pitchFamily="49" charset="0"/>
              </a:rPr>
              <a:t>Commit records the changes with a message detailing changes</a:t>
            </a:r>
            <a:endParaRPr lang="en-US" sz="1800" dirty="0">
              <a:latin typeface="JetBrains Mono" panose="02000009000000000000" pitchFamily="49" charset="0"/>
              <a:ea typeface="JetBrains Mono" panose="02000009000000000000" pitchFamily="49" charset="0"/>
              <a:cs typeface="JetBrains Mono" panose="02000009000000000000" pitchFamily="49" charset="0"/>
            </a:endParaRPr>
          </a:p>
        </p:txBody>
      </p:sp>
    </p:spTree>
    <p:extLst>
      <p:ext uri="{BB962C8B-B14F-4D97-AF65-F5344CB8AC3E}">
        <p14:creationId xmlns:p14="http://schemas.microsoft.com/office/powerpoint/2010/main" val="3415732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14">
            <a:extLst>
              <a:ext uri="{FF2B5EF4-FFF2-40B4-BE49-F238E27FC236}">
                <a16:creationId xmlns:a16="http://schemas.microsoft.com/office/drawing/2014/main" id="{2654A105-F18C-4E12-B11B-51B12174B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4539B0CE-CA01-DEF5-2D28-A5B7B157D576}"/>
              </a:ext>
            </a:extLst>
          </p:cNvPr>
          <p:cNvSpPr>
            <a:spLocks noGrp="1"/>
          </p:cNvSpPr>
          <p:nvPr>
            <p:ph type="title"/>
          </p:nvPr>
        </p:nvSpPr>
        <p:spPr>
          <a:xfrm>
            <a:off x="810000" y="643607"/>
            <a:ext cx="10571998" cy="970450"/>
          </a:xfrm>
          <a:effectLst/>
        </p:spPr>
        <p:txBody>
          <a:bodyPr anchor="ctr">
            <a:normAutofit/>
          </a:bodyPr>
          <a:lstStyle/>
          <a:p>
            <a:r>
              <a:rPr lang="en-US" sz="4400" dirty="0">
                <a:solidFill>
                  <a:schemeClr val="tx1"/>
                </a:solidFill>
                <a:latin typeface="JetBrains Mono" panose="02000009000000000000" pitchFamily="49" charset="0"/>
                <a:ea typeface="JetBrains Mono" panose="02000009000000000000" pitchFamily="49" charset="0"/>
                <a:cs typeface="JetBrains Mono" panose="02000009000000000000" pitchFamily="49" charset="0"/>
              </a:rPr>
              <a:t>git push [alias] [branch]</a:t>
            </a:r>
          </a:p>
        </p:txBody>
      </p:sp>
      <p:sp>
        <p:nvSpPr>
          <p:cNvPr id="25" name="Content Placeholder 2">
            <a:extLst>
              <a:ext uri="{FF2B5EF4-FFF2-40B4-BE49-F238E27FC236}">
                <a16:creationId xmlns:a16="http://schemas.microsoft.com/office/drawing/2014/main" id="{F62904EB-533A-EE0C-3843-12EA79F7509C}"/>
              </a:ext>
            </a:extLst>
          </p:cNvPr>
          <p:cNvSpPr>
            <a:spLocks noGrp="1"/>
          </p:cNvSpPr>
          <p:nvPr>
            <p:ph idx="1"/>
          </p:nvPr>
        </p:nvSpPr>
        <p:spPr>
          <a:xfrm>
            <a:off x="818712" y="1964267"/>
            <a:ext cx="10784513" cy="3894531"/>
          </a:xfrm>
          <a:effectLst/>
        </p:spPr>
        <p:txBody>
          <a:bodyPr anchor="t">
            <a:normAutofit/>
          </a:bodyPr>
          <a:lstStyle/>
          <a:p>
            <a:r>
              <a:rPr lang="en-US" sz="2000" dirty="0">
                <a:latin typeface="JetBrains Mono" panose="02000009000000000000" pitchFamily="49" charset="0"/>
                <a:ea typeface="JetBrains Mono" panose="02000009000000000000" pitchFamily="49" charset="0"/>
                <a:cs typeface="JetBrains Mono" panose="02000009000000000000" pitchFamily="49" charset="0"/>
              </a:rPr>
              <a:t>Pushes local branch changes to a remote branch</a:t>
            </a:r>
          </a:p>
          <a:p>
            <a:r>
              <a:rPr lang="en-US" sz="2000" dirty="0">
                <a:latin typeface="JetBrains Mono" panose="02000009000000000000" pitchFamily="49" charset="0"/>
                <a:ea typeface="JetBrains Mono" panose="02000009000000000000" pitchFamily="49" charset="0"/>
                <a:cs typeface="JetBrains Mono" panose="02000009000000000000" pitchFamily="49" charset="0"/>
              </a:rPr>
              <a:t>Typically: </a:t>
            </a:r>
            <a:r>
              <a:rPr lang="en-US" sz="2000" i="1" dirty="0">
                <a:latin typeface="JetBrains Mono" panose="02000009000000000000" pitchFamily="49" charset="0"/>
                <a:ea typeface="JetBrains Mono" panose="02000009000000000000" pitchFamily="49" charset="0"/>
                <a:cs typeface="JetBrains Mono" panose="02000009000000000000" pitchFamily="49" charset="0"/>
              </a:rPr>
              <a:t>git push origin master</a:t>
            </a:r>
          </a:p>
          <a:p>
            <a:pPr marL="0" indent="0">
              <a:buNone/>
            </a:pPr>
            <a:r>
              <a:rPr lang="en-US" sz="2000" dirty="0">
                <a:latin typeface="JetBrains Mono" panose="02000009000000000000" pitchFamily="49" charset="0"/>
                <a:ea typeface="JetBrains Mono" panose="02000009000000000000" pitchFamily="49" charset="0"/>
                <a:cs typeface="JetBrains Mono" panose="02000009000000000000" pitchFamily="49" charset="0"/>
              </a:rPr>
              <a:t>			or  </a:t>
            </a:r>
            <a:r>
              <a:rPr lang="en-US" sz="2000" i="1" dirty="0">
                <a:latin typeface="JetBrains Mono" panose="02000009000000000000" pitchFamily="49" charset="0"/>
                <a:ea typeface="JetBrains Mono" panose="02000009000000000000" pitchFamily="49" charset="0"/>
                <a:cs typeface="JetBrains Mono" panose="02000009000000000000" pitchFamily="49" charset="0"/>
              </a:rPr>
              <a:t>git push origin main</a:t>
            </a:r>
            <a:endParaRPr lang="en-US" sz="2000" dirty="0">
              <a:latin typeface="JetBrains Mono" panose="02000009000000000000" pitchFamily="49" charset="0"/>
              <a:ea typeface="JetBrains Mono" panose="02000009000000000000" pitchFamily="49" charset="0"/>
              <a:cs typeface="JetBrains Mono" panose="02000009000000000000" pitchFamily="49" charset="0"/>
            </a:endParaRPr>
          </a:p>
        </p:txBody>
      </p:sp>
    </p:spTree>
    <p:extLst>
      <p:ext uri="{BB962C8B-B14F-4D97-AF65-F5344CB8AC3E}">
        <p14:creationId xmlns:p14="http://schemas.microsoft.com/office/powerpoint/2010/main" val="37532708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Red">
      <a:dk1>
        <a:srgbClr val="000000"/>
      </a:dk1>
      <a:lt1>
        <a:srgbClr val="FFFFFF"/>
      </a:lt1>
      <a:dk2>
        <a:srgbClr val="212121"/>
      </a:dk2>
      <a:lt2>
        <a:srgbClr val="636363"/>
      </a:lt2>
      <a:accent1>
        <a:srgbClr val="FF2600"/>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ACECE1E4-636E-48DB-87ED-4A76DC93378F}"/>
    </a:ext>
  </a:extLst>
</a:theme>
</file>

<file path=docProps/app.xml><?xml version="1.0" encoding="utf-8"?>
<Properties xmlns="http://schemas.openxmlformats.org/officeDocument/2006/extended-properties" xmlns:vt="http://schemas.openxmlformats.org/officeDocument/2006/docPropsVTypes">
  <Template>{5E5513DF-CB34-9D4B-9E49-7E96CA766C07}tf10001121_mac</Template>
  <TotalTime>5683</TotalTime>
  <Words>659</Words>
  <Application>Microsoft Macintosh PowerPoint</Application>
  <PresentationFormat>Widescreen</PresentationFormat>
  <Paragraphs>79</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Century Gothic</vt:lpstr>
      <vt:lpstr>JetBrains Mono</vt:lpstr>
      <vt:lpstr>Wingdings 2</vt:lpstr>
      <vt:lpstr>Quotable</vt:lpstr>
      <vt:lpstr>CS 101:  HELLO WORLD!</vt:lpstr>
      <vt:lpstr>SOFTWARE ENGINEERING  !=  PROGRAMMING</vt:lpstr>
      <vt:lpstr>PowerPoint Presentation</vt:lpstr>
      <vt:lpstr>GIT 101: THE BASICS</vt:lpstr>
      <vt:lpstr>WHAT IS GIT/GITHUB?</vt:lpstr>
      <vt:lpstr>SETTING UP GIT/GITHUB</vt:lpstr>
      <vt:lpstr>git add [file]</vt:lpstr>
      <vt:lpstr>git commit –m [“message”]</vt:lpstr>
      <vt:lpstr>git push [alias] [branch]</vt:lpstr>
      <vt:lpstr>git checkout</vt:lpstr>
      <vt:lpstr>git status</vt:lpstr>
      <vt:lpstr>git clone [url]</vt:lpstr>
      <vt:lpstr>git pull</vt:lpstr>
      <vt:lpstr>ENOUGH TALKING LET’S GET SOME PRACTICE</vt:lpstr>
      <vt:lpstr>TODAY’S ASSIGNMENT</vt:lpstr>
      <vt:lpstr>GIT RESOURCES</vt:lpstr>
      <vt:lpstr>git add lab01.txt git commit –m “complete” git push origin master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GIT</dc:title>
  <dc:creator>Maglione, Dominic, Charles</dc:creator>
  <cp:lastModifiedBy>Jain, Arkash</cp:lastModifiedBy>
  <cp:revision>21</cp:revision>
  <dcterms:created xsi:type="dcterms:W3CDTF">2022-09-13T22:11:27Z</dcterms:created>
  <dcterms:modified xsi:type="dcterms:W3CDTF">2023-09-14T22:20:27Z</dcterms:modified>
</cp:coreProperties>
</file>