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onsolas" panose="020B0609020204030204" pitchFamily="49" charset="0"/>
      <p:regular r:id="rId13"/>
      <p:bold r:id="rId14"/>
      <p:italic r:id="rId15"/>
      <p:boldItalic r:id="rId16"/>
    </p:embeddedFont>
    <p:embeddedFont>
      <p:font typeface="Merriweather"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BB424A-CDB4-40CC-BCA9-EDE38E7248AD}">
  <a:tblStyle styleId="{1FBB424A-CDB4-40CC-BCA9-EDE38E7248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e02c03db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e02c03db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02c03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02c03d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8300fcc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48300fcc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e02c03db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e02c03db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e02c03db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e02c03d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SAbMYr9vCqEikYUE8"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46470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for the time remaining in today's class.</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idx="4294967295"/>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8</a:t>
            </a:r>
            <a:endParaRPr/>
          </a:p>
        </p:txBody>
      </p:sp>
      <p:sp>
        <p:nvSpPr>
          <p:cNvPr id="190" name="Google Shape;1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91" name="Google Shape;191;p22"/>
          <p:cNvSpPr txBox="1">
            <a:spLocks noGrp="1"/>
          </p:cNvSpPr>
          <p:nvPr>
            <p:ph type="body" idx="4294967295"/>
          </p:nvPr>
        </p:nvSpPr>
        <p:spPr>
          <a:xfrm>
            <a:off x="315425" y="1139025"/>
            <a:ext cx="3706500" cy="3687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rPr>
              <a:t>Together with your team, brainstorm a solution for each of the situations/problems listed to the left.</a:t>
            </a: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r>
              <a:rPr lang="en">
                <a:solidFill>
                  <a:srgbClr val="000000"/>
                </a:solidFill>
              </a:rPr>
              <a:t>If you finish early, you should use the remaining class time to begin working on your homework.</a:t>
            </a:r>
            <a:endParaRPr>
              <a:solidFill>
                <a:srgbClr val="000000"/>
              </a:solidFill>
            </a:endParaRPr>
          </a:p>
        </p:txBody>
      </p:sp>
      <p:graphicFrame>
        <p:nvGraphicFramePr>
          <p:cNvPr id="192" name="Google Shape;192;p22"/>
          <p:cNvGraphicFramePr/>
          <p:nvPr/>
        </p:nvGraphicFramePr>
        <p:xfrm>
          <a:off x="4456650" y="190550"/>
          <a:ext cx="3000000" cy="3000000"/>
        </p:xfrm>
        <a:graphic>
          <a:graphicData uri="http://schemas.openxmlformats.org/drawingml/2006/table">
            <a:tbl>
              <a:tblPr>
                <a:noFill/>
                <a:tableStyleId>{1FBB424A-CDB4-40CC-BCA9-EDE38E7248AD}</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a:t>You continue a work in progress on a new computer.</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Hopefully you committed and pushed the file you were working on before to github, that way, when you continue a work in progress on a new computer, you can clone the github repository and continue working from there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a:t>You accidentally delete the file “</a:t>
                      </a:r>
                      <a:r>
                        <a:rPr lang="en" sz="1000">
                          <a:latin typeface="Courier New"/>
                          <a:ea typeface="Courier New"/>
                          <a:cs typeface="Courier New"/>
                          <a:sym typeface="Courier New"/>
                        </a:rPr>
                        <a:t>important.txt</a:t>
                      </a:r>
                      <a:r>
                        <a:rPr lang="en" sz="1000"/>
                        <a: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You can do git restore </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a:t>You want to reuse a file from a previous assignment.</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You can make a copy </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a:t>You want to throw away recent changes that you made to a file.</a:t>
                      </a:r>
                      <a:endParaRPr sz="1000"/>
                    </a:p>
                    <a:p>
                      <a:pPr marL="0" lvl="0" indent="0" algn="l" rtl="0">
                        <a:spcBef>
                          <a:spcPts val="0"/>
                        </a:spcBef>
                        <a:spcAft>
                          <a:spcPts val="0"/>
                        </a:spcAft>
                        <a:buNone/>
                      </a:pPr>
                      <a:r>
                        <a:rPr lang="en" sz="1000"/>
                        <a:t>You can use the git checkout to go back to a previous version of the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a:t>You forgot to push your solution before the assignment deadline.</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9" name="Google Shape;79;p14"/>
          <p:cNvSpPr txBox="1">
            <a:spLocks noGrp="1"/>
          </p:cNvSpPr>
          <p:nvPr>
            <p:ph type="title" idx="4294967295"/>
          </p:nvPr>
        </p:nvSpPr>
        <p:spPr>
          <a:xfrm>
            <a:off x="4826850" y="234863"/>
            <a:ext cx="39459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80" name="Google Shape;80;p14"/>
          <p:cNvSpPr txBox="1">
            <a:spLocks noGrp="1"/>
          </p:cNvSpPr>
          <p:nvPr>
            <p:ph type="body" idx="4294967295"/>
          </p:nvPr>
        </p:nvSpPr>
        <p:spPr>
          <a:xfrm>
            <a:off x="4826850" y="872963"/>
            <a:ext cx="3945900" cy="33864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solidFill>
                  <a:srgbClr val="000000"/>
                </a:solidFill>
              </a:rPr>
              <a:t>Getting to know your classmates helps to form a community of students and faculty with a shared goal: helping </a:t>
            </a:r>
            <a:r>
              <a:rPr lang="en" b="1" i="1">
                <a:solidFill>
                  <a:srgbClr val="000000"/>
                </a:solidFill>
              </a:rPr>
              <a:t>everyone</a:t>
            </a:r>
            <a:r>
              <a:rPr lang="en">
                <a:solidFill>
                  <a:srgbClr val="000000"/>
                </a:solidFill>
              </a:rPr>
              <a:t> to succeed in this course. </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Creating a network of friends and colleagues will give you a base of support if you need help on your assignments or developing a better understanding of the material.</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Providing help and explaining concepts to your peers is also a </a:t>
            </a:r>
            <a:r>
              <a:rPr lang="en" b="1" i="1">
                <a:solidFill>
                  <a:srgbClr val="000000"/>
                </a:solidFill>
              </a:rPr>
              <a:t>great</a:t>
            </a:r>
            <a:r>
              <a:rPr lang="en">
                <a:solidFill>
                  <a:srgbClr val="000000"/>
                </a:solidFill>
              </a:rPr>
              <a:t> way to get a more solid grasp on material. It's a win-win!</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Spend some time getting to know your team. Fill out the table to the left with information about each member of your problem solving team.</a:t>
            </a:r>
            <a:endParaRPr>
              <a:solidFill>
                <a:srgbClr val="000000"/>
              </a:solidFill>
            </a:endParaRPr>
          </a:p>
        </p:txBody>
      </p:sp>
      <p:graphicFrame>
        <p:nvGraphicFramePr>
          <p:cNvPr id="81" name="Google Shape;81;p14"/>
          <p:cNvGraphicFramePr/>
          <p:nvPr/>
        </p:nvGraphicFramePr>
        <p:xfrm>
          <a:off x="195150" y="529200"/>
          <a:ext cx="3000000" cy="3000000"/>
        </p:xfrm>
        <a:graphic>
          <a:graphicData uri="http://schemas.openxmlformats.org/drawingml/2006/table">
            <a:tbl>
              <a:tblPr>
                <a:noFill/>
                <a:tableStyleId>{1FBB424A-CDB4-40CC-BCA9-EDE38E7248AD}</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900"/>
                        <a:t>Name: Jackson Palmer</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Web &amp; Mobile</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gridSpan="2">
                  <a:txBody>
                    <a:bodyPr/>
                    <a:lstStyle/>
                    <a:p>
                      <a:pPr marL="0" lvl="0" indent="0" algn="l" rtl="0">
                        <a:spcBef>
                          <a:spcPts val="0"/>
                        </a:spcBef>
                        <a:spcAft>
                          <a:spcPts val="0"/>
                        </a:spcAft>
                        <a:buNone/>
                      </a:pPr>
                      <a:r>
                        <a:rPr lang="en" sz="900"/>
                        <a:t>Place of origin: Rochester NY</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900"/>
                        <a:t>One interesting fact about me: I know every country flag</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0">
                <a:tc gridSpan="2">
                  <a:txBody>
                    <a:bodyPr/>
                    <a:lstStyle/>
                    <a:p>
                      <a:pPr marL="0" lvl="0" indent="0" algn="l" rtl="0">
                        <a:spcBef>
                          <a:spcPts val="0"/>
                        </a:spcBef>
                        <a:spcAft>
                          <a:spcPts val="0"/>
                        </a:spcAft>
                        <a:buNone/>
                      </a:pPr>
                      <a:endParaRPr sz="1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Name: Elly Medcalf</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Computing, Humanities, and Design (previously DHSS)</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gridSpan="2">
                  <a:txBody>
                    <a:bodyPr/>
                    <a:lstStyle/>
                    <a:p>
                      <a:pPr marL="0" lvl="0" indent="0" algn="l" rtl="0">
                        <a:spcBef>
                          <a:spcPts val="0"/>
                        </a:spcBef>
                        <a:spcAft>
                          <a:spcPts val="0"/>
                        </a:spcAft>
                        <a:buNone/>
                      </a:pPr>
                      <a:r>
                        <a:rPr lang="en" sz="900"/>
                        <a:t>Place of origin: West Carrollton, OH</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r h="0">
                <a:tc gridSpan="2">
                  <a:txBody>
                    <a:bodyPr/>
                    <a:lstStyle/>
                    <a:p>
                      <a:pPr marL="0" lvl="0" indent="0" algn="l" rtl="0">
                        <a:spcBef>
                          <a:spcPts val="0"/>
                        </a:spcBef>
                        <a:spcAft>
                          <a:spcPts val="0"/>
                        </a:spcAft>
                        <a:buNone/>
                      </a:pPr>
                      <a:r>
                        <a:rPr lang="en" sz="900"/>
                        <a:t>One interesting fact about me: I have a magnet collection</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r h="0">
                <a:tc gridSpan="2">
                  <a:txBody>
                    <a:bodyPr/>
                    <a:lstStyle/>
                    <a:p>
                      <a:pPr marL="0" lvl="0" indent="0" algn="l" rtl="0">
                        <a:spcBef>
                          <a:spcPts val="0"/>
                        </a:spcBef>
                        <a:spcAft>
                          <a:spcPts val="0"/>
                        </a:spcAft>
                        <a:buNone/>
                      </a:pPr>
                      <a:endParaRPr sz="1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t>Name: Bryan Navarro</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Digital Humanities and social sciences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gridSpan="2">
                  <a:txBody>
                    <a:bodyPr/>
                    <a:lstStyle/>
                    <a:p>
                      <a:pPr marL="0" lvl="0" indent="0" algn="l" rtl="0">
                        <a:spcBef>
                          <a:spcPts val="0"/>
                        </a:spcBef>
                        <a:spcAft>
                          <a:spcPts val="0"/>
                        </a:spcAft>
                        <a:buNone/>
                      </a:pPr>
                      <a:r>
                        <a:rPr lang="en" sz="900"/>
                        <a:t>Place of origin: Rochester, NY</a:t>
                      </a:r>
                      <a:endParaRPr sz="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9"/>
                  </a:ext>
                </a:extLst>
              </a:tr>
              <a:tr h="0">
                <a:tc gridSpan="2">
                  <a:txBody>
                    <a:bodyPr/>
                    <a:lstStyle/>
                    <a:p>
                      <a:pPr marL="0" lvl="0" indent="0" algn="l" rtl="0">
                        <a:spcBef>
                          <a:spcPts val="0"/>
                        </a:spcBef>
                        <a:spcAft>
                          <a:spcPts val="0"/>
                        </a:spcAft>
                        <a:buNone/>
                      </a:pPr>
                      <a:r>
                        <a:rPr lang="en" sz="900"/>
                        <a:t>One interesting fact about me: I made a website once. It wasn’t very good</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82" name="Google Shape;82;p14"/>
          <p:cNvSpPr txBox="1"/>
          <p:nvPr/>
        </p:nvSpPr>
        <p:spPr>
          <a:xfrm>
            <a:off x="4946550" y="4380763"/>
            <a:ext cx="3706500" cy="5850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r>
              <a:rPr lang="en" sz="1300"/>
              <a:t>If you are working digitally and need more space, duplicate this slide.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8" name="Google Shape;88;p15"/>
          <p:cNvSpPr txBox="1">
            <a:spLocks noGrp="1"/>
          </p:cNvSpPr>
          <p:nvPr>
            <p:ph type="title" idx="4294967295"/>
          </p:nvPr>
        </p:nvSpPr>
        <p:spPr>
          <a:xfrm>
            <a:off x="4826850" y="234863"/>
            <a:ext cx="39459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89" name="Google Shape;89;p15"/>
          <p:cNvSpPr txBox="1">
            <a:spLocks noGrp="1"/>
          </p:cNvSpPr>
          <p:nvPr>
            <p:ph type="body" idx="4294967295"/>
          </p:nvPr>
        </p:nvSpPr>
        <p:spPr>
          <a:xfrm>
            <a:off x="4826850" y="872963"/>
            <a:ext cx="3945900" cy="33864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solidFill>
                  <a:srgbClr val="000000"/>
                </a:solidFill>
              </a:rPr>
              <a:t>Getting to know your classmates helps to form a community of students and faculty with a shared goal: helping </a:t>
            </a:r>
            <a:r>
              <a:rPr lang="en" b="1" i="1">
                <a:solidFill>
                  <a:srgbClr val="000000"/>
                </a:solidFill>
              </a:rPr>
              <a:t>everyone</a:t>
            </a:r>
            <a:r>
              <a:rPr lang="en">
                <a:solidFill>
                  <a:srgbClr val="000000"/>
                </a:solidFill>
              </a:rPr>
              <a:t> to succeed in this course. </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Creating a network of friends and colleagues will give you a base of support if you need help on your assignments or developing a better understanding of the material.</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Providing help and explaining concepts to your peers is also a </a:t>
            </a:r>
            <a:r>
              <a:rPr lang="en" b="1" i="1">
                <a:solidFill>
                  <a:srgbClr val="000000"/>
                </a:solidFill>
              </a:rPr>
              <a:t>great</a:t>
            </a:r>
            <a:r>
              <a:rPr lang="en">
                <a:solidFill>
                  <a:srgbClr val="000000"/>
                </a:solidFill>
              </a:rPr>
              <a:t> way to get a more solid grasp on material. It's a win-win!</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a:p>
            <a:pPr marL="0" lvl="0" indent="0" algn="l" rtl="0">
              <a:lnSpc>
                <a:spcPct val="100000"/>
              </a:lnSpc>
              <a:spcBef>
                <a:spcPts val="0"/>
              </a:spcBef>
              <a:spcAft>
                <a:spcPts val="0"/>
              </a:spcAft>
              <a:buNone/>
            </a:pPr>
            <a:r>
              <a:rPr lang="en">
                <a:solidFill>
                  <a:srgbClr val="000000"/>
                </a:solidFill>
              </a:rPr>
              <a:t>Spend some time getting to know your team. Fill out the table to the left with information about each member of your problem solving team.</a:t>
            </a:r>
            <a:endParaRPr>
              <a:solidFill>
                <a:srgbClr val="000000"/>
              </a:solidFill>
            </a:endParaRPr>
          </a:p>
        </p:txBody>
      </p:sp>
      <p:graphicFrame>
        <p:nvGraphicFramePr>
          <p:cNvPr id="90" name="Google Shape;90;p15"/>
          <p:cNvGraphicFramePr/>
          <p:nvPr/>
        </p:nvGraphicFramePr>
        <p:xfrm>
          <a:off x="195150" y="529200"/>
          <a:ext cx="3000000" cy="3000000"/>
        </p:xfrm>
        <a:graphic>
          <a:graphicData uri="http://schemas.openxmlformats.org/drawingml/2006/table">
            <a:tbl>
              <a:tblPr>
                <a:noFill/>
                <a:tableStyleId>{1FBB424A-CDB4-40CC-BCA9-EDE38E7248AD}</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900"/>
                        <a:t>Name:Hiroto Takeuchi (Hiro)</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Software Engineer</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gridSpan="2">
                  <a:txBody>
                    <a:bodyPr/>
                    <a:lstStyle/>
                    <a:p>
                      <a:pPr marL="0" lvl="0" indent="0" algn="l" rtl="0">
                        <a:spcBef>
                          <a:spcPts val="0"/>
                        </a:spcBef>
                        <a:spcAft>
                          <a:spcPts val="0"/>
                        </a:spcAft>
                        <a:buNone/>
                      </a:pPr>
                      <a:r>
                        <a:rPr lang="en" sz="900"/>
                        <a:t>Place of origin: Japan</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900"/>
                        <a:t>One interesting fact about me: I have ran a full marathon</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0">
                <a:tc gridSpan="2">
                  <a:txBody>
                    <a:bodyPr/>
                    <a:lstStyle/>
                    <a:p>
                      <a:pPr marL="0" lvl="0" indent="0" algn="l" rtl="0">
                        <a:spcBef>
                          <a:spcPts val="0"/>
                        </a:spcBef>
                        <a:spcAft>
                          <a:spcPts val="0"/>
                        </a:spcAft>
                        <a:buNone/>
                      </a:pPr>
                      <a:endParaRPr sz="1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Name: Evan Ke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Web and Mobile</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gridSpan="2">
                  <a:txBody>
                    <a:bodyPr/>
                    <a:lstStyle/>
                    <a:p>
                      <a:pPr marL="0" lvl="0" indent="0" algn="l" rtl="0">
                        <a:spcBef>
                          <a:spcPts val="0"/>
                        </a:spcBef>
                        <a:spcAft>
                          <a:spcPts val="0"/>
                        </a:spcAft>
                        <a:buNone/>
                      </a:pPr>
                      <a:r>
                        <a:rPr lang="en" sz="900"/>
                        <a:t>Place of origin: Bronx, NY</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r h="0">
                <a:tc gridSpan="2">
                  <a:txBody>
                    <a:bodyPr/>
                    <a:lstStyle/>
                    <a:p>
                      <a:pPr marL="0" lvl="0" indent="0" algn="l" rtl="0">
                        <a:spcBef>
                          <a:spcPts val="0"/>
                        </a:spcBef>
                        <a:spcAft>
                          <a:spcPts val="0"/>
                        </a:spcAft>
                        <a:buNone/>
                      </a:pPr>
                      <a:r>
                        <a:rPr lang="en" sz="900"/>
                        <a:t>One interesting fact about me: I am able to play most sports</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6"/>
                  </a:ext>
                </a:extLst>
              </a:tr>
              <a:tr h="0">
                <a:tc gridSpan="2">
                  <a:txBody>
                    <a:bodyPr/>
                    <a:lstStyle/>
                    <a:p>
                      <a:pPr marL="0" lvl="0" indent="0" algn="l" rtl="0">
                        <a:spcBef>
                          <a:spcPts val="0"/>
                        </a:spcBef>
                        <a:spcAft>
                          <a:spcPts val="0"/>
                        </a:spcAft>
                        <a:buNone/>
                      </a:pPr>
                      <a:endParaRPr sz="100"/>
                    </a:p>
                  </a:txBody>
                  <a:tcPr marL="91425" marR="91425" marT="91425" marB="91425">
                    <a:lnL w="19050" cap="flat" cmpd="sng">
                      <a:solidFill>
                        <a:srgbClr val="000000">
                          <a:alpha val="0"/>
                        </a:srgbClr>
                      </a:solidFill>
                      <a:prstDash val="solid"/>
                      <a:round/>
                      <a:headEnd type="none" w="sm" len="sm"/>
                      <a:tailEnd type="none" w="sm" len="sm"/>
                    </a:lnL>
                    <a:lnR w="19050" cap="flat" cmpd="sng">
                      <a:solidFill>
                        <a:srgbClr val="000000">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t>Name: Ryan Robison</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Major: Mece trying to switch into Software Engineering</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gridSpan="2">
                  <a:txBody>
                    <a:bodyPr/>
                    <a:lstStyle/>
                    <a:p>
                      <a:pPr marL="0" lvl="0" indent="0" algn="l" rtl="0">
                        <a:spcBef>
                          <a:spcPts val="0"/>
                        </a:spcBef>
                        <a:spcAft>
                          <a:spcPts val="0"/>
                        </a:spcAft>
                        <a:buNone/>
                      </a:pPr>
                      <a:r>
                        <a:rPr lang="en" sz="900"/>
                        <a:t>Place of origin: Ashburn , VA</a:t>
                      </a:r>
                      <a:endParaRPr sz="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9"/>
                  </a:ext>
                </a:extLst>
              </a:tr>
              <a:tr h="0">
                <a:tc gridSpan="2">
                  <a:txBody>
                    <a:bodyPr/>
                    <a:lstStyle/>
                    <a:p>
                      <a:pPr marL="0" lvl="0" indent="0" algn="l" rtl="0">
                        <a:spcBef>
                          <a:spcPts val="0"/>
                        </a:spcBef>
                        <a:spcAft>
                          <a:spcPts val="0"/>
                        </a:spcAft>
                        <a:buNone/>
                      </a:pPr>
                      <a:r>
                        <a:rPr lang="en" sz="900"/>
                        <a:t>One interesting fact about me: I have 4 siblings</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91" name="Google Shape;91;p15"/>
          <p:cNvSpPr txBox="1"/>
          <p:nvPr/>
        </p:nvSpPr>
        <p:spPr>
          <a:xfrm>
            <a:off x="4946550" y="4380763"/>
            <a:ext cx="3706500" cy="5850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r>
              <a:rPr lang="en" sz="1300"/>
              <a:t>If you are working digitally and need more space, duplicate this slide.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idx="4294967295"/>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8" name="Google Shape;98;p16"/>
          <p:cNvSpPr txBox="1">
            <a:spLocks noGrp="1"/>
          </p:cNvSpPr>
          <p:nvPr>
            <p:ph type="body" idx="4294967295"/>
          </p:nvPr>
        </p:nvSpPr>
        <p:spPr>
          <a:xfrm>
            <a:off x="365500" y="681825"/>
            <a:ext cx="3955200" cy="4162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rPr>
              <a:t>Software Development &amp; Problem Solving is designed for students of </a:t>
            </a:r>
            <a:r>
              <a:rPr lang="en" b="1" i="1">
                <a:solidFill>
                  <a:srgbClr val="000000"/>
                </a:solidFill>
              </a:rPr>
              <a:t>all</a:t>
            </a:r>
            <a:r>
              <a:rPr lang="en">
                <a:solidFill>
                  <a:srgbClr val="000000"/>
                </a:solidFill>
              </a:rPr>
              <a:t> levels of experience. There are students in this classroom with little or no programming experience, students who have been coding for years, and every skill level in between.</a:t>
            </a:r>
            <a:endParaRPr>
              <a:solidFill>
                <a:srgbClr val="000000"/>
              </a:solidFill>
            </a:endParaRPr>
          </a:p>
          <a:p>
            <a:pPr marL="0" lvl="0" indent="0" algn="l" rtl="0">
              <a:spcBef>
                <a:spcPts val="1600"/>
              </a:spcBef>
              <a:spcAft>
                <a:spcPts val="0"/>
              </a:spcAft>
              <a:buNone/>
            </a:pPr>
            <a:r>
              <a:rPr lang="en">
                <a:solidFill>
                  <a:srgbClr val="000000"/>
                </a:solidFill>
              </a:rPr>
              <a:t>Spend a few minutes talking with your team members about your prior experience with programming (in any language, not just Python). </a:t>
            </a:r>
            <a:endParaRPr>
              <a:solidFill>
                <a:srgbClr val="000000"/>
              </a:solidFill>
            </a:endParaRPr>
          </a:p>
          <a:p>
            <a:pPr marL="0" lvl="0" indent="0" algn="l" rtl="0">
              <a:spcBef>
                <a:spcPts val="1600"/>
              </a:spcBef>
              <a:spcAft>
                <a:spcPts val="0"/>
              </a:spcAft>
              <a:buNone/>
            </a:pPr>
            <a:r>
              <a:rPr lang="en">
                <a:solidFill>
                  <a:srgbClr val="000000"/>
                </a:solidFill>
              </a:rPr>
              <a:t>Rate yourselves on a scale of </a:t>
            </a:r>
            <a:r>
              <a:rPr lang="en" b="1" i="1">
                <a:solidFill>
                  <a:srgbClr val="000000"/>
                </a:solidFill>
              </a:rPr>
              <a:t>0</a:t>
            </a:r>
            <a:r>
              <a:rPr lang="en">
                <a:solidFill>
                  <a:srgbClr val="000000"/>
                </a:solidFill>
              </a:rPr>
              <a:t> (very little or no experience) to </a:t>
            </a:r>
            <a:r>
              <a:rPr lang="en" b="1" i="1">
                <a:solidFill>
                  <a:srgbClr val="000000"/>
                </a:solidFill>
              </a:rPr>
              <a:t>10</a:t>
            </a:r>
            <a:r>
              <a:rPr lang="en">
                <a:solidFill>
                  <a:srgbClr val="000000"/>
                </a:solidFill>
              </a:rPr>
              <a:t> (you should be teaching this class!).</a:t>
            </a:r>
            <a:endParaRPr>
              <a:solidFill>
                <a:srgbClr val="000000"/>
              </a:solidFill>
            </a:endParaRPr>
          </a:p>
          <a:p>
            <a:pPr marL="0" lvl="0" indent="0" algn="l" rtl="0">
              <a:lnSpc>
                <a:spcPct val="100000"/>
              </a:lnSpc>
              <a:spcBef>
                <a:spcPts val="1600"/>
              </a:spcBef>
              <a:spcAft>
                <a:spcPts val="0"/>
              </a:spcAft>
              <a:buNone/>
            </a:pPr>
            <a:r>
              <a:rPr lang="en">
                <a:solidFill>
                  <a:srgbClr val="000000"/>
                </a:solidFill>
                <a:latin typeface="Arial"/>
                <a:ea typeface="Arial"/>
                <a:cs typeface="Arial"/>
                <a:sym typeface="Arial"/>
              </a:rPr>
              <a:t>Use </a:t>
            </a:r>
            <a:r>
              <a:rPr lang="en"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this Google form</a:t>
            </a:r>
            <a:r>
              <a:rPr lang="en">
                <a:solidFill>
                  <a:srgbClr val="000000"/>
                </a:solidFill>
                <a:latin typeface="Arial"/>
                <a:ea typeface="Arial"/>
                <a:cs typeface="Arial"/>
                <a:sym typeface="Arial"/>
              </a:rPr>
              <a:t> to tell us about your prior experience. The results will be shared anonymously on the course Discord server.</a:t>
            </a:r>
            <a:endParaRPr>
              <a:solidFill>
                <a:srgbClr val="000000"/>
              </a:solidFill>
            </a:endParaRPr>
          </a:p>
        </p:txBody>
      </p:sp>
      <p:sp>
        <p:nvSpPr>
          <p:cNvPr id="99" name="Google Shape;99;p16"/>
          <p:cNvSpPr txBox="1"/>
          <p:nvPr/>
        </p:nvSpPr>
        <p:spPr>
          <a:xfrm>
            <a:off x="5068625" y="3855750"/>
            <a:ext cx="35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0" name="Google Shape;100;p16"/>
          <p:cNvSpPr txBox="1"/>
          <p:nvPr/>
        </p:nvSpPr>
        <p:spPr>
          <a:xfrm>
            <a:off x="5151950" y="4380775"/>
            <a:ext cx="3203700" cy="554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r>
              <a:rPr lang="en" sz="1200"/>
              <a:t>You will be required to log into your RIT Google account to access the form.</a:t>
            </a:r>
            <a:endParaRPr sz="1200"/>
          </a:p>
        </p:txBody>
      </p:sp>
      <p:pic>
        <p:nvPicPr>
          <p:cNvPr id="101" name="Google Shape;101;p16"/>
          <p:cNvPicPr preferRelativeResize="0"/>
          <p:nvPr/>
        </p:nvPicPr>
        <p:blipFill>
          <a:blip r:embed="rId4">
            <a:alphaModFix/>
          </a:blip>
          <a:stretch>
            <a:fillRect/>
          </a:stretch>
        </p:blipFill>
        <p:spPr>
          <a:xfrm>
            <a:off x="5151900" y="595925"/>
            <a:ext cx="3203806" cy="355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7" name="Google Shape;107;p17"/>
          <p:cNvSpPr txBox="1">
            <a:spLocks noGrp="1"/>
          </p:cNvSpPr>
          <p:nvPr>
            <p:ph type="title" idx="4294967295"/>
          </p:nvPr>
        </p:nvSpPr>
        <p:spPr>
          <a:xfrm>
            <a:off x="6278575" y="68450"/>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8" name="Google Shape;108;p17"/>
          <p:cNvSpPr txBox="1">
            <a:spLocks noGrp="1"/>
          </p:cNvSpPr>
          <p:nvPr>
            <p:ph type="body" idx="4294967295"/>
          </p:nvPr>
        </p:nvSpPr>
        <p:spPr>
          <a:xfrm>
            <a:off x="5440250" y="799550"/>
            <a:ext cx="3835800" cy="3879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sz="1200">
                <a:solidFill>
                  <a:srgbClr val="000000"/>
                </a:solidFill>
              </a:rPr>
              <a:t>Files in the file system are organized into a </a:t>
            </a:r>
            <a:r>
              <a:rPr lang="en" sz="1200" b="1" i="1">
                <a:solidFill>
                  <a:srgbClr val="000000"/>
                </a:solidFill>
              </a:rPr>
              <a:t>tree structure</a:t>
            </a:r>
            <a:r>
              <a:rPr lang="en" sz="1200">
                <a:solidFill>
                  <a:srgbClr val="000000"/>
                </a:solidFill>
              </a:rPr>
              <a:t>. Visualizing this structure can make finding files and directories more intuitive.</a:t>
            </a: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r>
              <a:rPr lang="en" sz="1200">
                <a:solidFill>
                  <a:srgbClr val="000000"/>
                </a:solidFill>
              </a:rPr>
              <a:t>Assume that each of the following is an absolute path to a file in your file system. Draw the tree that represents the structure in the space on the left.</a:t>
            </a:r>
            <a:endParaRPr sz="1200">
              <a:solidFill>
                <a:srgbClr val="000000"/>
              </a:solidFill>
            </a:endParaRPr>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solidFill>
                  <a:srgbClr val="000000"/>
                </a:solidFill>
              </a:rPr>
              <a:t>Your instructor will determine if you should work digitally, on paper, or on a whiteboard. Use the icons to the left as references.</a:t>
            </a:r>
            <a:endParaRPr sz="1200">
              <a:solidFill>
                <a:srgbClr val="000000"/>
              </a:solidFill>
            </a:endParaRPr>
          </a:p>
        </p:txBody>
      </p:sp>
      <p:sp>
        <p:nvSpPr>
          <p:cNvPr id="109" name="Google Shape;109;p17"/>
          <p:cNvSpPr txBox="1"/>
          <p:nvPr/>
        </p:nvSpPr>
        <p:spPr>
          <a:xfrm>
            <a:off x="5440250" y="2411440"/>
            <a:ext cx="3835800" cy="1481700"/>
          </a:xfrm>
          <a:prstGeom prst="rect">
            <a:avLst/>
          </a:prstGeom>
          <a:solidFill>
            <a:srgbClr val="FFFFFF"/>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Consolas"/>
                <a:ea typeface="Consolas"/>
                <a:cs typeface="Consolas"/>
                <a:sym typeface="Consolas"/>
              </a:rPr>
              <a:t>/c/Users/Ron/Documents/biography.txt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/c/Users/Ron/SoftDevI/Week01/homework.txt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/c/Users/Harry/todo_list.txt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/c/Program Files/Python/python.exe</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/c/Program Files/Git/git.exe</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/d/Games/WoW/wow.exe</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/d/stuff.txt</a:t>
            </a:r>
            <a:endParaRPr sz="1200">
              <a:latin typeface="Consolas"/>
              <a:ea typeface="Consolas"/>
              <a:cs typeface="Consolas"/>
              <a:sym typeface="Consolas"/>
            </a:endParaRPr>
          </a:p>
        </p:txBody>
      </p:sp>
      <p:sp>
        <p:nvSpPr>
          <p:cNvPr id="110" name="Google Shape;110;p17"/>
          <p:cNvSpPr/>
          <p:nvPr/>
        </p:nvSpPr>
        <p:spPr>
          <a:xfrm>
            <a:off x="1335486" y="597093"/>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C</a:t>
            </a:r>
            <a:endParaRPr>
              <a:latin typeface="Consolas"/>
              <a:ea typeface="Consolas"/>
              <a:cs typeface="Consolas"/>
              <a:sym typeface="Consolas"/>
            </a:endParaRPr>
          </a:p>
        </p:txBody>
      </p:sp>
      <p:sp>
        <p:nvSpPr>
          <p:cNvPr id="111" name="Google Shape;111;p17"/>
          <p:cNvSpPr/>
          <p:nvPr/>
        </p:nvSpPr>
        <p:spPr>
          <a:xfrm>
            <a:off x="399292" y="1117492"/>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Users</a:t>
            </a:r>
            <a:endParaRPr sz="1200">
              <a:latin typeface="Consolas"/>
              <a:ea typeface="Consolas"/>
              <a:cs typeface="Consolas"/>
              <a:sym typeface="Consolas"/>
            </a:endParaRPr>
          </a:p>
        </p:txBody>
      </p:sp>
      <p:pic>
        <p:nvPicPr>
          <p:cNvPr id="112" name="Google Shape;112;p17"/>
          <p:cNvPicPr preferRelativeResize="0"/>
          <p:nvPr/>
        </p:nvPicPr>
        <p:blipFill>
          <a:blip r:embed="rId3">
            <a:alphaModFix/>
          </a:blip>
          <a:stretch>
            <a:fillRect/>
          </a:stretch>
        </p:blipFill>
        <p:spPr>
          <a:xfrm>
            <a:off x="2223330" y="68456"/>
            <a:ext cx="502851" cy="363400"/>
          </a:xfrm>
          <a:prstGeom prst="rect">
            <a:avLst/>
          </a:prstGeom>
          <a:noFill/>
          <a:ln>
            <a:noFill/>
          </a:ln>
        </p:spPr>
      </p:pic>
      <p:sp>
        <p:nvSpPr>
          <p:cNvPr id="113" name="Google Shape;113;p17"/>
          <p:cNvSpPr txBox="1"/>
          <p:nvPr/>
        </p:nvSpPr>
        <p:spPr>
          <a:xfrm>
            <a:off x="0" y="3085925"/>
            <a:ext cx="16113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biography.txt</a:t>
            </a:r>
            <a:endParaRPr>
              <a:solidFill>
                <a:srgbClr val="FFFFFF"/>
              </a:solidFill>
              <a:latin typeface="Consolas"/>
              <a:ea typeface="Consolas"/>
              <a:cs typeface="Consolas"/>
              <a:sym typeface="Consolas"/>
            </a:endParaRPr>
          </a:p>
        </p:txBody>
      </p:sp>
      <p:sp>
        <p:nvSpPr>
          <p:cNvPr id="114" name="Google Shape;114;p17"/>
          <p:cNvSpPr/>
          <p:nvPr/>
        </p:nvSpPr>
        <p:spPr>
          <a:xfrm>
            <a:off x="3864261" y="487231"/>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a:t>
            </a:r>
            <a:endParaRPr>
              <a:latin typeface="Consolas"/>
              <a:ea typeface="Consolas"/>
              <a:cs typeface="Consolas"/>
              <a:sym typeface="Consolas"/>
            </a:endParaRPr>
          </a:p>
        </p:txBody>
      </p:sp>
      <p:sp>
        <p:nvSpPr>
          <p:cNvPr id="115" name="Google Shape;115;p17"/>
          <p:cNvSpPr/>
          <p:nvPr/>
        </p:nvSpPr>
        <p:spPr>
          <a:xfrm>
            <a:off x="-8" y="1732092"/>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Ron</a:t>
            </a:r>
            <a:endParaRPr sz="1200">
              <a:latin typeface="Consolas"/>
              <a:ea typeface="Consolas"/>
              <a:cs typeface="Consolas"/>
              <a:sym typeface="Consolas"/>
            </a:endParaRPr>
          </a:p>
        </p:txBody>
      </p:sp>
      <p:sp>
        <p:nvSpPr>
          <p:cNvPr id="116" name="Google Shape;116;p17"/>
          <p:cNvSpPr/>
          <p:nvPr/>
        </p:nvSpPr>
        <p:spPr>
          <a:xfrm>
            <a:off x="1409592" y="166170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Harry</a:t>
            </a:r>
            <a:endParaRPr sz="1200">
              <a:latin typeface="Consolas"/>
              <a:ea typeface="Consolas"/>
              <a:cs typeface="Consolas"/>
              <a:sym typeface="Consolas"/>
            </a:endParaRPr>
          </a:p>
        </p:txBody>
      </p:sp>
      <p:sp>
        <p:nvSpPr>
          <p:cNvPr id="117" name="Google Shape;117;p17"/>
          <p:cNvSpPr/>
          <p:nvPr/>
        </p:nvSpPr>
        <p:spPr>
          <a:xfrm>
            <a:off x="0" y="2512000"/>
            <a:ext cx="10113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Documents</a:t>
            </a:r>
            <a:endParaRPr sz="1200">
              <a:latin typeface="Consolas"/>
              <a:ea typeface="Consolas"/>
              <a:cs typeface="Consolas"/>
              <a:sym typeface="Consolas"/>
            </a:endParaRPr>
          </a:p>
        </p:txBody>
      </p:sp>
      <p:sp>
        <p:nvSpPr>
          <p:cNvPr id="118" name="Google Shape;118;p17"/>
          <p:cNvSpPr txBox="1"/>
          <p:nvPr/>
        </p:nvSpPr>
        <p:spPr>
          <a:xfrm>
            <a:off x="1011300" y="2052613"/>
            <a:ext cx="16113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todo_list.txt</a:t>
            </a:r>
            <a:endParaRPr>
              <a:solidFill>
                <a:srgbClr val="FFFFFF"/>
              </a:solidFill>
              <a:latin typeface="Consolas"/>
              <a:ea typeface="Consolas"/>
              <a:cs typeface="Consolas"/>
              <a:sym typeface="Consolas"/>
            </a:endParaRPr>
          </a:p>
        </p:txBody>
      </p:sp>
      <p:sp>
        <p:nvSpPr>
          <p:cNvPr id="119" name="Google Shape;119;p17"/>
          <p:cNvSpPr txBox="1"/>
          <p:nvPr/>
        </p:nvSpPr>
        <p:spPr>
          <a:xfrm>
            <a:off x="3442222" y="3432750"/>
            <a:ext cx="12696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python.exe</a:t>
            </a:r>
            <a:endParaRPr>
              <a:solidFill>
                <a:srgbClr val="FFFFFF"/>
              </a:solidFill>
              <a:latin typeface="Consolas"/>
              <a:ea typeface="Consolas"/>
              <a:cs typeface="Consolas"/>
              <a:sym typeface="Consolas"/>
            </a:endParaRPr>
          </a:p>
        </p:txBody>
      </p:sp>
      <p:sp>
        <p:nvSpPr>
          <p:cNvPr id="120" name="Google Shape;120;p17"/>
          <p:cNvSpPr/>
          <p:nvPr/>
        </p:nvSpPr>
        <p:spPr>
          <a:xfrm>
            <a:off x="3572067" y="992617"/>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Games</a:t>
            </a:r>
            <a:endParaRPr sz="1200">
              <a:latin typeface="Consolas"/>
              <a:ea typeface="Consolas"/>
              <a:cs typeface="Consolas"/>
              <a:sym typeface="Consolas"/>
            </a:endParaRPr>
          </a:p>
        </p:txBody>
      </p:sp>
      <p:sp>
        <p:nvSpPr>
          <p:cNvPr id="121" name="Google Shape;121;p17"/>
          <p:cNvSpPr/>
          <p:nvPr/>
        </p:nvSpPr>
        <p:spPr>
          <a:xfrm>
            <a:off x="3572067" y="1380117"/>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WoW</a:t>
            </a:r>
            <a:endParaRPr sz="1200">
              <a:latin typeface="Consolas"/>
              <a:ea typeface="Consolas"/>
              <a:cs typeface="Consolas"/>
              <a:sym typeface="Consolas"/>
            </a:endParaRPr>
          </a:p>
        </p:txBody>
      </p:sp>
      <p:sp>
        <p:nvSpPr>
          <p:cNvPr id="122" name="Google Shape;122;p17"/>
          <p:cNvSpPr txBox="1"/>
          <p:nvPr/>
        </p:nvSpPr>
        <p:spPr>
          <a:xfrm>
            <a:off x="2474762" y="2852138"/>
            <a:ext cx="10674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git.exe</a:t>
            </a:r>
            <a:endParaRPr>
              <a:solidFill>
                <a:srgbClr val="FFFFFF"/>
              </a:solidFill>
              <a:latin typeface="Consolas"/>
              <a:ea typeface="Consolas"/>
              <a:cs typeface="Consolas"/>
              <a:sym typeface="Consolas"/>
            </a:endParaRPr>
          </a:p>
        </p:txBody>
      </p:sp>
      <p:sp>
        <p:nvSpPr>
          <p:cNvPr id="123" name="Google Shape;123;p17"/>
          <p:cNvSpPr/>
          <p:nvPr/>
        </p:nvSpPr>
        <p:spPr>
          <a:xfrm>
            <a:off x="1929500" y="1060563"/>
            <a:ext cx="861600" cy="4002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Consolas"/>
                <a:ea typeface="Consolas"/>
                <a:cs typeface="Consolas"/>
                <a:sym typeface="Consolas"/>
              </a:rPr>
              <a:t>Program Files</a:t>
            </a:r>
            <a:endParaRPr sz="1200">
              <a:latin typeface="Consolas"/>
              <a:ea typeface="Consolas"/>
              <a:cs typeface="Consolas"/>
              <a:sym typeface="Consolas"/>
            </a:endParaRPr>
          </a:p>
        </p:txBody>
      </p:sp>
      <p:sp>
        <p:nvSpPr>
          <p:cNvPr id="124" name="Google Shape;124;p17"/>
          <p:cNvSpPr txBox="1"/>
          <p:nvPr/>
        </p:nvSpPr>
        <p:spPr>
          <a:xfrm>
            <a:off x="3444725" y="1831413"/>
            <a:ext cx="10674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wow.exe</a:t>
            </a:r>
            <a:endParaRPr>
              <a:solidFill>
                <a:srgbClr val="FFFFFF"/>
              </a:solidFill>
              <a:latin typeface="Consolas"/>
              <a:ea typeface="Consolas"/>
              <a:cs typeface="Consolas"/>
              <a:sym typeface="Consolas"/>
            </a:endParaRPr>
          </a:p>
        </p:txBody>
      </p:sp>
      <p:sp>
        <p:nvSpPr>
          <p:cNvPr id="125" name="Google Shape;125;p17"/>
          <p:cNvSpPr txBox="1"/>
          <p:nvPr/>
        </p:nvSpPr>
        <p:spPr>
          <a:xfrm>
            <a:off x="1409600" y="3502375"/>
            <a:ext cx="14451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homework.txt</a:t>
            </a:r>
            <a:endParaRPr>
              <a:solidFill>
                <a:srgbClr val="FFFFFF"/>
              </a:solidFill>
              <a:latin typeface="Consolas"/>
              <a:ea typeface="Consolas"/>
              <a:cs typeface="Consolas"/>
              <a:sym typeface="Consolas"/>
            </a:endParaRPr>
          </a:p>
        </p:txBody>
      </p:sp>
      <p:sp>
        <p:nvSpPr>
          <p:cNvPr id="126" name="Google Shape;126;p17"/>
          <p:cNvSpPr txBox="1"/>
          <p:nvPr/>
        </p:nvSpPr>
        <p:spPr>
          <a:xfrm>
            <a:off x="4444175" y="1011825"/>
            <a:ext cx="10908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stuff.txt</a:t>
            </a:r>
            <a:endParaRPr>
              <a:solidFill>
                <a:srgbClr val="FFFFFF"/>
              </a:solidFill>
              <a:latin typeface="Consolas"/>
              <a:ea typeface="Consolas"/>
              <a:cs typeface="Consolas"/>
              <a:sym typeface="Consolas"/>
            </a:endParaRPr>
          </a:p>
        </p:txBody>
      </p:sp>
      <p:sp>
        <p:nvSpPr>
          <p:cNvPr id="127" name="Google Shape;127;p17"/>
          <p:cNvSpPr/>
          <p:nvPr/>
        </p:nvSpPr>
        <p:spPr>
          <a:xfrm>
            <a:off x="3614067" y="2933542"/>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Python</a:t>
            </a:r>
            <a:endParaRPr sz="1200">
              <a:latin typeface="Consolas"/>
              <a:ea typeface="Consolas"/>
              <a:cs typeface="Consolas"/>
              <a:sym typeface="Consolas"/>
            </a:endParaRPr>
          </a:p>
        </p:txBody>
      </p:sp>
      <p:cxnSp>
        <p:nvCxnSpPr>
          <p:cNvPr id="128" name="Google Shape;128;p17"/>
          <p:cNvCxnSpPr>
            <a:stCxn id="112" idx="2"/>
            <a:endCxn id="110" idx="1"/>
          </p:cNvCxnSpPr>
          <p:nvPr/>
        </p:nvCxnSpPr>
        <p:spPr>
          <a:xfrm flipH="1">
            <a:off x="1587056" y="431856"/>
            <a:ext cx="887700" cy="1653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17"/>
          <p:cNvCxnSpPr>
            <a:endCxn id="114" idx="1"/>
          </p:cNvCxnSpPr>
          <p:nvPr/>
        </p:nvCxnSpPr>
        <p:spPr>
          <a:xfrm>
            <a:off x="2474686" y="420331"/>
            <a:ext cx="1641000" cy="669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17"/>
          <p:cNvCxnSpPr>
            <a:stCxn id="110" idx="3"/>
            <a:endCxn id="111" idx="0"/>
          </p:cNvCxnSpPr>
          <p:nvPr/>
        </p:nvCxnSpPr>
        <p:spPr>
          <a:xfrm flipH="1">
            <a:off x="805711" y="996268"/>
            <a:ext cx="781200" cy="12120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17"/>
          <p:cNvCxnSpPr>
            <a:stCxn id="110" idx="3"/>
            <a:endCxn id="123" idx="0"/>
          </p:cNvCxnSpPr>
          <p:nvPr/>
        </p:nvCxnSpPr>
        <p:spPr>
          <a:xfrm>
            <a:off x="1586911" y="996268"/>
            <a:ext cx="773400" cy="64200"/>
          </a:xfrm>
          <a:prstGeom prst="straightConnector1">
            <a:avLst/>
          </a:prstGeom>
          <a:noFill/>
          <a:ln w="9525" cap="flat" cmpd="sng">
            <a:solidFill>
              <a:schemeClr val="dk2"/>
            </a:solidFill>
            <a:prstDash val="solid"/>
            <a:round/>
            <a:headEnd type="none" w="med" len="med"/>
            <a:tailEnd type="none" w="med" len="med"/>
          </a:ln>
        </p:spPr>
      </p:cxnSp>
      <p:sp>
        <p:nvSpPr>
          <p:cNvPr id="132" name="Google Shape;132;p17"/>
          <p:cNvSpPr/>
          <p:nvPr/>
        </p:nvSpPr>
        <p:spPr>
          <a:xfrm>
            <a:off x="2573917" y="2334717"/>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Git</a:t>
            </a:r>
            <a:endParaRPr sz="1200">
              <a:latin typeface="Consolas"/>
              <a:ea typeface="Consolas"/>
              <a:cs typeface="Consolas"/>
              <a:sym typeface="Consolas"/>
            </a:endParaRPr>
          </a:p>
        </p:txBody>
      </p:sp>
      <p:cxnSp>
        <p:nvCxnSpPr>
          <p:cNvPr id="133" name="Google Shape;133;p17"/>
          <p:cNvCxnSpPr>
            <a:stCxn id="111" idx="2"/>
            <a:endCxn id="115" idx="0"/>
          </p:cNvCxnSpPr>
          <p:nvPr/>
        </p:nvCxnSpPr>
        <p:spPr>
          <a:xfrm flipH="1">
            <a:off x="406342" y="1411192"/>
            <a:ext cx="399300" cy="3210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17"/>
          <p:cNvCxnSpPr>
            <a:stCxn id="111" idx="2"/>
            <a:endCxn id="116" idx="0"/>
          </p:cNvCxnSpPr>
          <p:nvPr/>
        </p:nvCxnSpPr>
        <p:spPr>
          <a:xfrm>
            <a:off x="805642" y="1411192"/>
            <a:ext cx="1010400" cy="250500"/>
          </a:xfrm>
          <a:prstGeom prst="straightConnector1">
            <a:avLst/>
          </a:prstGeom>
          <a:noFill/>
          <a:ln w="9525" cap="flat" cmpd="sng">
            <a:solidFill>
              <a:schemeClr val="dk2"/>
            </a:solidFill>
            <a:prstDash val="solid"/>
            <a:round/>
            <a:headEnd type="none" w="med" len="med"/>
            <a:tailEnd type="none" w="med" len="med"/>
          </a:ln>
        </p:spPr>
      </p:cxnSp>
      <p:sp>
        <p:nvSpPr>
          <p:cNvPr id="135" name="Google Shape;135;p17"/>
          <p:cNvSpPr/>
          <p:nvPr/>
        </p:nvSpPr>
        <p:spPr>
          <a:xfrm>
            <a:off x="1130874" y="2550063"/>
            <a:ext cx="9042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SoftDev1</a:t>
            </a:r>
            <a:endParaRPr sz="1200">
              <a:latin typeface="Consolas"/>
              <a:ea typeface="Consolas"/>
              <a:cs typeface="Consolas"/>
              <a:sym typeface="Consolas"/>
            </a:endParaRPr>
          </a:p>
        </p:txBody>
      </p:sp>
      <p:cxnSp>
        <p:nvCxnSpPr>
          <p:cNvPr id="136" name="Google Shape;136;p17"/>
          <p:cNvCxnSpPr>
            <a:stCxn id="117" idx="2"/>
            <a:endCxn id="113" idx="0"/>
          </p:cNvCxnSpPr>
          <p:nvPr/>
        </p:nvCxnSpPr>
        <p:spPr>
          <a:xfrm>
            <a:off x="505650" y="2805700"/>
            <a:ext cx="300000" cy="28020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17"/>
          <p:cNvCxnSpPr>
            <a:stCxn id="115" idx="2"/>
            <a:endCxn id="117" idx="0"/>
          </p:cNvCxnSpPr>
          <p:nvPr/>
        </p:nvCxnSpPr>
        <p:spPr>
          <a:xfrm>
            <a:off x="406342" y="2025792"/>
            <a:ext cx="99300" cy="48630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17"/>
          <p:cNvCxnSpPr>
            <a:stCxn id="116" idx="2"/>
            <a:endCxn id="118" idx="2"/>
          </p:cNvCxnSpPr>
          <p:nvPr/>
        </p:nvCxnSpPr>
        <p:spPr>
          <a:xfrm>
            <a:off x="1815942" y="1955404"/>
            <a:ext cx="900" cy="3525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7"/>
          <p:cNvCxnSpPr>
            <a:stCxn id="115" idx="2"/>
            <a:endCxn id="135" idx="0"/>
          </p:cNvCxnSpPr>
          <p:nvPr/>
        </p:nvCxnSpPr>
        <p:spPr>
          <a:xfrm>
            <a:off x="406342" y="2025792"/>
            <a:ext cx="1176600" cy="5244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17"/>
          <p:cNvCxnSpPr>
            <a:stCxn id="132" idx="2"/>
            <a:endCxn id="122" idx="0"/>
          </p:cNvCxnSpPr>
          <p:nvPr/>
        </p:nvCxnSpPr>
        <p:spPr>
          <a:xfrm>
            <a:off x="2980267" y="2628417"/>
            <a:ext cx="28200" cy="2238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17"/>
          <p:cNvCxnSpPr>
            <a:stCxn id="127" idx="2"/>
            <a:endCxn id="119" idx="0"/>
          </p:cNvCxnSpPr>
          <p:nvPr/>
        </p:nvCxnSpPr>
        <p:spPr>
          <a:xfrm>
            <a:off x="4020417" y="3227242"/>
            <a:ext cx="56700" cy="2055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7"/>
          <p:cNvCxnSpPr>
            <a:stCxn id="114" idx="3"/>
            <a:endCxn id="120" idx="0"/>
          </p:cNvCxnSpPr>
          <p:nvPr/>
        </p:nvCxnSpPr>
        <p:spPr>
          <a:xfrm flipH="1">
            <a:off x="3978286" y="886406"/>
            <a:ext cx="137400" cy="1062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17"/>
          <p:cNvCxnSpPr>
            <a:stCxn id="114" idx="3"/>
            <a:endCxn id="126" idx="0"/>
          </p:cNvCxnSpPr>
          <p:nvPr/>
        </p:nvCxnSpPr>
        <p:spPr>
          <a:xfrm>
            <a:off x="4115686" y="886406"/>
            <a:ext cx="873900" cy="1254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7"/>
          <p:cNvCxnSpPr>
            <a:stCxn id="121" idx="0"/>
            <a:endCxn id="120" idx="2"/>
          </p:cNvCxnSpPr>
          <p:nvPr/>
        </p:nvCxnSpPr>
        <p:spPr>
          <a:xfrm rot="10800000">
            <a:off x="3978417" y="1286217"/>
            <a:ext cx="0" cy="939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7"/>
          <p:cNvCxnSpPr>
            <a:stCxn id="124" idx="0"/>
            <a:endCxn id="121" idx="2"/>
          </p:cNvCxnSpPr>
          <p:nvPr/>
        </p:nvCxnSpPr>
        <p:spPr>
          <a:xfrm rot="10800000">
            <a:off x="3978425" y="1673913"/>
            <a:ext cx="0" cy="1575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7"/>
          <p:cNvCxnSpPr>
            <a:stCxn id="123" idx="2"/>
            <a:endCxn id="127" idx="0"/>
          </p:cNvCxnSpPr>
          <p:nvPr/>
        </p:nvCxnSpPr>
        <p:spPr>
          <a:xfrm>
            <a:off x="2360300" y="1460763"/>
            <a:ext cx="1660200" cy="14727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7"/>
          <p:cNvCxnSpPr>
            <a:stCxn id="123" idx="2"/>
            <a:endCxn id="132" idx="0"/>
          </p:cNvCxnSpPr>
          <p:nvPr/>
        </p:nvCxnSpPr>
        <p:spPr>
          <a:xfrm>
            <a:off x="2360300" y="1460763"/>
            <a:ext cx="620100" cy="873900"/>
          </a:xfrm>
          <a:prstGeom prst="straightConnector1">
            <a:avLst/>
          </a:prstGeom>
          <a:noFill/>
          <a:ln w="9525" cap="flat" cmpd="sng">
            <a:solidFill>
              <a:schemeClr val="dk2"/>
            </a:solidFill>
            <a:prstDash val="solid"/>
            <a:round/>
            <a:headEnd type="none" w="med" len="med"/>
            <a:tailEnd type="none" w="med" len="med"/>
          </a:ln>
        </p:spPr>
      </p:cxnSp>
      <p:sp>
        <p:nvSpPr>
          <p:cNvPr id="148" name="Google Shape;148;p17"/>
          <p:cNvSpPr/>
          <p:nvPr/>
        </p:nvSpPr>
        <p:spPr>
          <a:xfrm>
            <a:off x="1696399" y="3158050"/>
            <a:ext cx="9042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Week01</a:t>
            </a:r>
            <a:endParaRPr sz="1200">
              <a:latin typeface="Consolas"/>
              <a:ea typeface="Consolas"/>
              <a:cs typeface="Consolas"/>
              <a:sym typeface="Consolas"/>
            </a:endParaRPr>
          </a:p>
        </p:txBody>
      </p:sp>
      <p:cxnSp>
        <p:nvCxnSpPr>
          <p:cNvPr id="149" name="Google Shape;149;p17"/>
          <p:cNvCxnSpPr>
            <a:endCxn id="148" idx="0"/>
          </p:cNvCxnSpPr>
          <p:nvPr/>
        </p:nvCxnSpPr>
        <p:spPr>
          <a:xfrm>
            <a:off x="1617499" y="2863150"/>
            <a:ext cx="531000" cy="2949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17"/>
          <p:cNvCxnSpPr>
            <a:stCxn id="148" idx="2"/>
            <a:endCxn id="148" idx="2"/>
          </p:cNvCxnSpPr>
          <p:nvPr/>
        </p:nvCxnSpPr>
        <p:spPr>
          <a:xfrm>
            <a:off x="2148499" y="3451750"/>
            <a:ext cx="0" cy="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p17"/>
          <p:cNvCxnSpPr>
            <a:stCxn id="148" idx="2"/>
            <a:endCxn id="148" idx="2"/>
          </p:cNvCxnSpPr>
          <p:nvPr/>
        </p:nvCxnSpPr>
        <p:spPr>
          <a:xfrm>
            <a:off x="2148499" y="3451750"/>
            <a:ext cx="0" cy="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p17"/>
          <p:cNvCxnSpPr>
            <a:stCxn id="148" idx="2"/>
            <a:endCxn id="125" idx="2"/>
          </p:cNvCxnSpPr>
          <p:nvPr/>
        </p:nvCxnSpPr>
        <p:spPr>
          <a:xfrm flipH="1">
            <a:off x="2132299" y="3451750"/>
            <a:ext cx="16200" cy="306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58" name="Google Shape;158;p18"/>
          <p:cNvSpPr txBox="1">
            <a:spLocks noGrp="1"/>
          </p:cNvSpPr>
          <p:nvPr>
            <p:ph type="title" idx="4294967295"/>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59" name="Google Shape;159;p18"/>
          <p:cNvSpPr txBox="1">
            <a:spLocks noGrp="1"/>
          </p:cNvSpPr>
          <p:nvPr>
            <p:ph type="body" idx="4294967295"/>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rPr>
              <a:t>Understanding the status of the files in your repository is important! Have you made changes to any files that need to be committed? What has been added, modified, deleted, or staged since your last commit?</a:t>
            </a:r>
            <a:endParaRPr>
              <a:solidFill>
                <a:srgbClr val="000000"/>
              </a:solidFill>
            </a:endParaRPr>
          </a:p>
          <a:p>
            <a:pPr marL="0" lvl="0" indent="0" algn="l" rtl="0">
              <a:spcBef>
                <a:spcPts val="1600"/>
              </a:spcBef>
              <a:spcAft>
                <a:spcPts val="0"/>
              </a:spcAft>
              <a:buNone/>
            </a:pPr>
            <a:r>
              <a:rPr lang="en">
                <a:solidFill>
                  <a:srgbClr val="000000"/>
                </a:solidFill>
              </a:rPr>
              <a:t>Consider the following commands executed in a Git repository on your computer. Together with your team, describe the status of the file at each step.</a:t>
            </a:r>
            <a:endParaRPr>
              <a:solidFill>
                <a:srgbClr val="000000"/>
              </a:solidFill>
            </a:endParaRPr>
          </a:p>
          <a:p>
            <a:pPr marL="457200" lvl="0" indent="-311150" algn="l" rtl="0">
              <a:spcBef>
                <a:spcPts val="1600"/>
              </a:spcBef>
              <a:spcAft>
                <a:spcPts val="0"/>
              </a:spcAft>
              <a:buClr>
                <a:srgbClr val="000000"/>
              </a:buClr>
              <a:buSzPts val="1300"/>
              <a:buFont typeface="Consolas"/>
              <a:buAutoNum type="arabicPeriod"/>
            </a:pPr>
            <a:r>
              <a:rPr lang="en">
                <a:solidFill>
                  <a:srgbClr val="000000"/>
                </a:solidFill>
                <a:latin typeface="Consolas"/>
                <a:ea typeface="Consolas"/>
                <a:cs typeface="Consolas"/>
                <a:sym typeface="Consolas"/>
              </a:rPr>
              <a:t>vi new_file.txt</a:t>
            </a:r>
            <a:endParaRPr>
              <a:solidFill>
                <a:srgbClr val="000000"/>
              </a:solidFill>
              <a:latin typeface="Consolas"/>
              <a:ea typeface="Consolas"/>
              <a:cs typeface="Consolas"/>
              <a:sym typeface="Consolas"/>
            </a:endParaRPr>
          </a:p>
          <a:p>
            <a:pPr marL="457200" lvl="0" indent="-311150" algn="l" rtl="0">
              <a:spcBef>
                <a:spcPts val="1000"/>
              </a:spcBef>
              <a:spcAft>
                <a:spcPts val="0"/>
              </a:spcAft>
              <a:buClr>
                <a:srgbClr val="000000"/>
              </a:buClr>
              <a:buSzPts val="1300"/>
              <a:buFont typeface="Consolas"/>
              <a:buAutoNum type="arabicPeriod"/>
            </a:pPr>
            <a:r>
              <a:rPr lang="en">
                <a:solidFill>
                  <a:srgbClr val="000000"/>
                </a:solidFill>
                <a:latin typeface="Consolas"/>
                <a:ea typeface="Consolas"/>
                <a:cs typeface="Consolas"/>
                <a:sym typeface="Consolas"/>
              </a:rPr>
              <a:t>git add new_file.txt</a:t>
            </a:r>
            <a:endParaRPr>
              <a:solidFill>
                <a:srgbClr val="000000"/>
              </a:solidFill>
              <a:latin typeface="Consolas"/>
              <a:ea typeface="Consolas"/>
              <a:cs typeface="Consolas"/>
              <a:sym typeface="Consolas"/>
            </a:endParaRPr>
          </a:p>
          <a:p>
            <a:pPr marL="457200" lvl="0" indent="-311150" algn="l" rtl="0">
              <a:spcBef>
                <a:spcPts val="1000"/>
              </a:spcBef>
              <a:spcAft>
                <a:spcPts val="0"/>
              </a:spcAft>
              <a:buClr>
                <a:srgbClr val="000000"/>
              </a:buClr>
              <a:buSzPts val="1300"/>
              <a:buFont typeface="Consolas"/>
              <a:buAutoNum type="arabicPeriod"/>
            </a:pPr>
            <a:r>
              <a:rPr lang="en">
                <a:solidFill>
                  <a:srgbClr val="000000"/>
                </a:solidFill>
                <a:latin typeface="Consolas"/>
                <a:ea typeface="Consolas"/>
                <a:cs typeface="Consolas"/>
                <a:sym typeface="Consolas"/>
              </a:rPr>
              <a:t>git commit -m "adding a new file"</a:t>
            </a:r>
            <a:endParaRPr>
              <a:solidFill>
                <a:srgbClr val="000000"/>
              </a:solidFill>
              <a:latin typeface="Consolas"/>
              <a:ea typeface="Consolas"/>
              <a:cs typeface="Consolas"/>
              <a:sym typeface="Consolas"/>
            </a:endParaRPr>
          </a:p>
          <a:p>
            <a:pPr marL="457200" lvl="0" indent="-311150" algn="l" rtl="0">
              <a:spcBef>
                <a:spcPts val="1000"/>
              </a:spcBef>
              <a:spcAft>
                <a:spcPts val="0"/>
              </a:spcAft>
              <a:buClr>
                <a:srgbClr val="000000"/>
              </a:buClr>
              <a:buSzPts val="1300"/>
              <a:buFont typeface="Consolas"/>
              <a:buAutoNum type="arabicPeriod"/>
            </a:pPr>
            <a:r>
              <a:rPr lang="en">
                <a:solidFill>
                  <a:srgbClr val="000000"/>
                </a:solidFill>
                <a:latin typeface="Consolas"/>
                <a:ea typeface="Consolas"/>
                <a:cs typeface="Consolas"/>
                <a:sym typeface="Consolas"/>
              </a:rPr>
              <a:t>git push</a:t>
            </a:r>
            <a:endParaRPr>
              <a:solidFill>
                <a:srgbClr val="000000"/>
              </a:solidFill>
              <a:latin typeface="Consolas"/>
              <a:ea typeface="Consolas"/>
              <a:cs typeface="Consolas"/>
              <a:sym typeface="Consolas"/>
            </a:endParaRPr>
          </a:p>
          <a:p>
            <a:pPr marL="457200" lvl="0" indent="-311150" algn="l" rtl="0">
              <a:spcBef>
                <a:spcPts val="1000"/>
              </a:spcBef>
              <a:spcAft>
                <a:spcPts val="1000"/>
              </a:spcAft>
              <a:buClr>
                <a:srgbClr val="000000"/>
              </a:buClr>
              <a:buSzPts val="1300"/>
              <a:buFont typeface="Consolas"/>
              <a:buAutoNum type="arabicPeriod"/>
            </a:pPr>
            <a:r>
              <a:rPr lang="en">
                <a:solidFill>
                  <a:srgbClr val="000000"/>
                </a:solidFill>
                <a:latin typeface="Consolas"/>
                <a:ea typeface="Consolas"/>
                <a:cs typeface="Consolas"/>
                <a:sym typeface="Consolas"/>
              </a:rPr>
              <a:t>vi new_file.txt (add text)</a:t>
            </a:r>
            <a:endParaRPr>
              <a:solidFill>
                <a:srgbClr val="000000"/>
              </a:solidFill>
              <a:latin typeface="Consolas"/>
              <a:ea typeface="Consolas"/>
              <a:cs typeface="Consolas"/>
              <a:sym typeface="Consolas"/>
            </a:endParaRPr>
          </a:p>
        </p:txBody>
      </p:sp>
      <p:graphicFrame>
        <p:nvGraphicFramePr>
          <p:cNvPr id="160" name="Google Shape;160;p18"/>
          <p:cNvGraphicFramePr/>
          <p:nvPr/>
        </p:nvGraphicFramePr>
        <p:xfrm>
          <a:off x="4480250" y="284275"/>
          <a:ext cx="3000000" cy="3000000"/>
        </p:xfrm>
        <a:graphic>
          <a:graphicData uri="http://schemas.openxmlformats.org/drawingml/2006/table">
            <a:tbl>
              <a:tblPr>
                <a:noFill/>
                <a:tableStyleId>{1FBB424A-CDB4-40CC-BCA9-EDE38E7248AD}</a:tableStyleId>
              </a:tblPr>
              <a:tblGrid>
                <a:gridCol w="4482975">
                  <a:extLst>
                    <a:ext uri="{9D8B030D-6E8A-4147-A177-3AD203B41FA5}">
                      <a16:colId xmlns:a16="http://schemas.microsoft.com/office/drawing/2014/main" val="20000"/>
                    </a:ext>
                  </a:extLst>
                </a:gridCol>
              </a:tblGrid>
              <a:tr h="865975">
                <a:tc>
                  <a:txBody>
                    <a:bodyPr/>
                    <a:lstStyle/>
                    <a:p>
                      <a:pPr marL="457200" lvl="0" indent="-317500" algn="l" rtl="0">
                        <a:spcBef>
                          <a:spcPts val="0"/>
                        </a:spcBef>
                        <a:spcAft>
                          <a:spcPts val="0"/>
                        </a:spcAft>
                        <a:buSzPts val="1400"/>
                        <a:buAutoNum type="arabicPeriod"/>
                      </a:pPr>
                      <a:r>
                        <a:rPr lang="en"/>
                        <a:t>Vi new_file.txt</a:t>
                      </a:r>
                      <a:endParaRPr/>
                    </a:p>
                    <a:p>
                      <a:pPr marL="457200" lvl="0" indent="0" algn="l" rtl="0">
                        <a:spcBef>
                          <a:spcPts val="0"/>
                        </a:spcBef>
                        <a:spcAft>
                          <a:spcPts val="0"/>
                        </a:spcAft>
                        <a:buNone/>
                      </a:pPr>
                      <a:r>
                        <a:rPr lang="en" sz="900"/>
                        <a:t>Creates a new text file and opens up the Vi editor</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a:t>2.  Vi new_file.txt (add text)</a:t>
                      </a:r>
                      <a:endParaRPr/>
                    </a:p>
                    <a:p>
                      <a:pPr marL="0" lvl="0" indent="0" algn="l" rtl="0">
                        <a:spcBef>
                          <a:spcPts val="0"/>
                        </a:spcBef>
                        <a:spcAft>
                          <a:spcPts val="0"/>
                        </a:spcAft>
                        <a:buNone/>
                      </a:pPr>
                      <a:r>
                        <a:rPr lang="en"/>
                        <a:t>        </a:t>
                      </a:r>
                      <a:r>
                        <a:rPr lang="en" sz="1000"/>
                        <a:t>Allows you to edit the file and add text directly to the file</a:t>
                      </a:r>
                      <a:endParaRPr sz="1000"/>
                    </a:p>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a:t>3. git add new_file.txt</a:t>
                      </a:r>
                      <a:endParaRPr/>
                    </a:p>
                    <a:p>
                      <a:pPr marL="0" lvl="0" indent="0" algn="l" rtl="0">
                        <a:spcBef>
                          <a:spcPts val="0"/>
                        </a:spcBef>
                        <a:spcAft>
                          <a:spcPts val="0"/>
                        </a:spcAft>
                        <a:buNone/>
                      </a:pPr>
                      <a:r>
                        <a:rPr lang="en" sz="1000"/>
                        <a:t>        Adds the new_file.txt to the git staging area where it is ready to be commited</a:t>
                      </a:r>
                      <a:endParaRPr sz="1000"/>
                    </a:p>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a:t>4. git commit -m “adding a new file”</a:t>
                      </a:r>
                      <a:endParaRPr/>
                    </a:p>
                    <a:p>
                      <a:pPr marL="0" lvl="0" indent="0" algn="l" rtl="0">
                        <a:spcBef>
                          <a:spcPts val="0"/>
                        </a:spcBef>
                        <a:spcAft>
                          <a:spcPts val="0"/>
                        </a:spcAft>
                        <a:buNone/>
                      </a:pPr>
                      <a:r>
                        <a:rPr lang="en" sz="1000"/>
                        <a:t>Telling the remote repository the logic behind sending the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a:t>5. git push</a:t>
                      </a:r>
                      <a:endParaRPr/>
                    </a:p>
                    <a:p>
                      <a:pPr marL="0" lvl="0" indent="0" algn="l" rtl="0">
                        <a:spcBef>
                          <a:spcPts val="0"/>
                        </a:spcBef>
                        <a:spcAft>
                          <a:spcPts val="0"/>
                        </a:spcAft>
                        <a:buNone/>
                      </a:pPr>
                      <a:r>
                        <a:rPr lang="en" sz="1000"/>
                        <a:t>Sends file from local repository to the remote repository</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idx="4294967295"/>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5</a:t>
            </a:r>
            <a:endParaRPr/>
          </a:p>
        </p:txBody>
      </p:sp>
      <p:sp>
        <p:nvSpPr>
          <p:cNvPr id="166" name="Google Shape;16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67" name="Google Shape;167;p19"/>
          <p:cNvSpPr txBox="1">
            <a:spLocks noGrp="1"/>
          </p:cNvSpPr>
          <p:nvPr>
            <p:ph type="body" idx="4294967295"/>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00"/>
                </a:solidFill>
              </a:rPr>
              <a:t>Proper use of version control means understanding </a:t>
            </a:r>
            <a:r>
              <a:rPr lang="en" sz="1200" b="1" i="1">
                <a:solidFill>
                  <a:srgbClr val="000000"/>
                </a:solidFill>
              </a:rPr>
              <a:t>why</a:t>
            </a:r>
            <a:r>
              <a:rPr lang="en" sz="1200">
                <a:solidFill>
                  <a:srgbClr val="000000"/>
                </a:solidFill>
              </a:rPr>
              <a:t> we use it and not just memorizing </a:t>
            </a:r>
            <a:r>
              <a:rPr lang="en" sz="1200" b="1" i="1">
                <a:solidFill>
                  <a:srgbClr val="000000"/>
                </a:solidFill>
              </a:rPr>
              <a:t>how</a:t>
            </a:r>
            <a:r>
              <a:rPr lang="en" sz="1200" b="1">
                <a:solidFill>
                  <a:srgbClr val="000000"/>
                </a:solidFill>
              </a:rPr>
              <a:t> </a:t>
            </a:r>
            <a:r>
              <a:rPr lang="en" sz="1200">
                <a:solidFill>
                  <a:srgbClr val="000000"/>
                </a:solidFill>
              </a:rPr>
              <a:t>to use it.</a:t>
            </a:r>
            <a:endParaRPr sz="1200">
              <a:solidFill>
                <a:srgbClr val="000000"/>
              </a:solidFill>
            </a:endParaRPr>
          </a:p>
          <a:p>
            <a:pPr marL="0" lvl="0" indent="0" algn="l" rtl="0">
              <a:spcBef>
                <a:spcPts val="1600"/>
              </a:spcBef>
              <a:spcAft>
                <a:spcPts val="0"/>
              </a:spcAft>
              <a:buNone/>
            </a:pPr>
            <a:r>
              <a:rPr lang="en" sz="1200">
                <a:solidFill>
                  <a:srgbClr val="000000"/>
                </a:solidFill>
              </a:rPr>
              <a:t>Discuss the following questions with your team, and type or write your answers in the space on the right.</a:t>
            </a:r>
            <a:endParaRPr sz="1200">
              <a:solidFill>
                <a:srgbClr val="000000"/>
              </a:solidFill>
            </a:endParaRPr>
          </a:p>
          <a:p>
            <a:pPr marL="457200" lvl="0" indent="-304800" algn="l" rtl="0">
              <a:spcBef>
                <a:spcPts val="1600"/>
              </a:spcBef>
              <a:spcAft>
                <a:spcPts val="0"/>
              </a:spcAft>
              <a:buClr>
                <a:srgbClr val="000000"/>
              </a:buClr>
              <a:buSzPts val="1200"/>
              <a:buAutoNum type="arabicPeriod"/>
            </a:pPr>
            <a:r>
              <a:rPr lang="en" sz="1200">
                <a:solidFill>
                  <a:srgbClr val="000000"/>
                </a:solidFill>
              </a:rPr>
              <a:t>Why do you think that it is a good idea to check the status before staging files?</a:t>
            </a:r>
            <a:endParaRPr sz="1200">
              <a:solidFill>
                <a:srgbClr val="000000"/>
              </a:solidFill>
            </a:endParaRPr>
          </a:p>
          <a:p>
            <a:pPr marL="457200" lvl="0" indent="-304800" algn="l" rtl="0">
              <a:spcBef>
                <a:spcPts val="1000"/>
              </a:spcBef>
              <a:spcAft>
                <a:spcPts val="0"/>
              </a:spcAft>
              <a:buClr>
                <a:srgbClr val="000000"/>
              </a:buClr>
              <a:buSzPts val="1200"/>
              <a:buAutoNum type="arabicPeriod"/>
            </a:pPr>
            <a:r>
              <a:rPr lang="en" sz="1200">
                <a:solidFill>
                  <a:srgbClr val="000000"/>
                </a:solidFill>
              </a:rPr>
              <a:t>When starting a brand new assignment, what is the first thing you should do, and why?</a:t>
            </a:r>
            <a:endParaRPr sz="1200">
              <a:solidFill>
                <a:srgbClr val="000000"/>
              </a:solidFill>
            </a:endParaRPr>
          </a:p>
          <a:p>
            <a:pPr marL="457200" lvl="0" indent="-304800" algn="l" rtl="0">
              <a:spcBef>
                <a:spcPts val="1000"/>
              </a:spcBef>
              <a:spcAft>
                <a:spcPts val="0"/>
              </a:spcAft>
              <a:buClr>
                <a:srgbClr val="000000"/>
              </a:buClr>
              <a:buSzPts val="1200"/>
              <a:buAutoNum type="arabicPeriod"/>
            </a:pPr>
            <a:r>
              <a:rPr lang="en" sz="1200">
                <a:solidFill>
                  <a:srgbClr val="000000"/>
                </a:solidFill>
              </a:rPr>
              <a:t>What is the last thing that you should do before taking a break from working?</a:t>
            </a:r>
            <a:endParaRPr sz="1200">
              <a:solidFill>
                <a:srgbClr val="000000"/>
              </a:solidFill>
            </a:endParaRPr>
          </a:p>
          <a:p>
            <a:pPr marL="457200" lvl="0" indent="-304800" algn="l" rtl="0">
              <a:spcBef>
                <a:spcPts val="1000"/>
              </a:spcBef>
              <a:spcAft>
                <a:spcPts val="1000"/>
              </a:spcAft>
              <a:buClr>
                <a:srgbClr val="000000"/>
              </a:buClr>
              <a:buSzPts val="1200"/>
              <a:buAutoNum type="arabicPeriod"/>
            </a:pPr>
            <a:r>
              <a:rPr lang="en" sz="1200">
                <a:solidFill>
                  <a:srgbClr val="000000"/>
                </a:solidFill>
              </a:rPr>
              <a:t>Assume that you are getting back to work on a different computer. What is the first thing you should do?</a:t>
            </a:r>
            <a:endParaRPr sz="1200">
              <a:solidFill>
                <a:srgbClr val="000000"/>
              </a:solidFill>
            </a:endParaRPr>
          </a:p>
        </p:txBody>
      </p:sp>
      <p:graphicFrame>
        <p:nvGraphicFramePr>
          <p:cNvPr id="168" name="Google Shape;168;p19"/>
          <p:cNvGraphicFramePr/>
          <p:nvPr/>
        </p:nvGraphicFramePr>
        <p:xfrm>
          <a:off x="213050" y="360475"/>
          <a:ext cx="3000000" cy="3000000"/>
        </p:xfrm>
        <a:graphic>
          <a:graphicData uri="http://schemas.openxmlformats.org/drawingml/2006/table">
            <a:tbl>
              <a:tblPr>
                <a:noFill/>
                <a:tableStyleId>{1FBB424A-CDB4-40CC-BCA9-EDE38E7248AD}</a:tableStyleId>
              </a:tblPr>
              <a:tblGrid>
                <a:gridCol w="4482975">
                  <a:extLst>
                    <a:ext uri="{9D8B030D-6E8A-4147-A177-3AD203B41FA5}">
                      <a16:colId xmlns:a16="http://schemas.microsoft.com/office/drawing/2014/main" val="20000"/>
                    </a:ext>
                  </a:extLst>
                </a:gridCol>
              </a:tblGrid>
              <a:tr h="1084950">
                <a:tc>
                  <a:txBody>
                    <a:bodyPr/>
                    <a:lstStyle/>
                    <a:p>
                      <a:pPr marL="457200" lvl="0" indent="-317500" algn="l" rtl="0">
                        <a:spcBef>
                          <a:spcPts val="0"/>
                        </a:spcBef>
                        <a:spcAft>
                          <a:spcPts val="0"/>
                        </a:spcAft>
                        <a:buSzPts val="1400"/>
                        <a:buAutoNum type="arabicPeriod"/>
                      </a:pPr>
                      <a:r>
                        <a:rPr lang="en"/>
                        <a:t>It is a good idea to check because you want to make sure that you are working with the correct files</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a:t>2.  Read instructions thoroughly to gain a clear understanding of the assignment so you know what you should be completing and how.</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a:t>3. You should push everything you have just done to the remote repository.</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a:t>4. Clone the git repository.</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74" name="Google Shape;174;p20"/>
          <p:cNvSpPr txBox="1">
            <a:spLocks noGrp="1"/>
          </p:cNvSpPr>
          <p:nvPr>
            <p:ph type="title" idx="4294967295"/>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6</a:t>
            </a:r>
            <a:endParaRPr/>
          </a:p>
        </p:txBody>
      </p:sp>
      <p:sp>
        <p:nvSpPr>
          <p:cNvPr id="175" name="Google Shape;175;p20"/>
          <p:cNvSpPr txBox="1">
            <a:spLocks noGrp="1"/>
          </p:cNvSpPr>
          <p:nvPr>
            <p:ph type="body" idx="4294967295"/>
          </p:nvPr>
        </p:nvSpPr>
        <p:spPr>
          <a:xfrm>
            <a:off x="315425" y="1057575"/>
            <a:ext cx="3706500" cy="3326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rPr>
              <a:t>Making and overcoming mistakes is an essential part of problem solving.</a:t>
            </a:r>
            <a:endParaRPr>
              <a:solidFill>
                <a:srgbClr val="000000"/>
              </a:solidFill>
            </a:endParaRPr>
          </a:p>
          <a:p>
            <a:pPr marL="0" lvl="0" indent="0" algn="l" rtl="0">
              <a:spcBef>
                <a:spcPts val="1600"/>
              </a:spcBef>
              <a:spcAft>
                <a:spcPts val="0"/>
              </a:spcAft>
              <a:buNone/>
            </a:pPr>
            <a:r>
              <a:rPr lang="en">
                <a:solidFill>
                  <a:srgbClr val="000000"/>
                </a:solidFill>
              </a:rPr>
              <a:t>Talk with your team and identify </a:t>
            </a:r>
            <a:r>
              <a:rPr lang="en" b="1" i="1">
                <a:solidFill>
                  <a:srgbClr val="000000"/>
                </a:solidFill>
              </a:rPr>
              <a:t>at least three mistakes</a:t>
            </a:r>
            <a:r>
              <a:rPr lang="en">
                <a:solidFill>
                  <a:srgbClr val="000000"/>
                </a:solidFill>
              </a:rPr>
              <a:t> that you made and overcame throughout any of the class activities or homework assignments in this unit. Did any of you make the same kind of mistake? </a:t>
            </a:r>
            <a:endParaRPr>
              <a:solidFill>
                <a:srgbClr val="000000"/>
              </a:solidFill>
            </a:endParaRPr>
          </a:p>
          <a:p>
            <a:pPr marL="0" lvl="0" indent="0" algn="l" rtl="0">
              <a:spcBef>
                <a:spcPts val="1600"/>
              </a:spcBef>
              <a:spcAft>
                <a:spcPts val="1600"/>
              </a:spcAft>
              <a:buNone/>
            </a:pPr>
            <a:r>
              <a:rPr lang="en">
                <a:solidFill>
                  <a:srgbClr val="000000"/>
                </a:solidFill>
              </a:rPr>
              <a:t>Be sure to describe specifically what you did to overcome each mistake. Did you look up the solution in the slides? Ask for help on the Discord server? Go to office hours? Something else?</a:t>
            </a:r>
            <a:endParaRPr>
              <a:solidFill>
                <a:srgbClr val="000000"/>
              </a:solidFill>
            </a:endParaRPr>
          </a:p>
        </p:txBody>
      </p:sp>
      <p:graphicFrame>
        <p:nvGraphicFramePr>
          <p:cNvPr id="176" name="Google Shape;176;p20"/>
          <p:cNvGraphicFramePr/>
          <p:nvPr/>
        </p:nvGraphicFramePr>
        <p:xfrm>
          <a:off x="4485000" y="317175"/>
          <a:ext cx="3000000" cy="3000000"/>
        </p:xfrm>
        <a:graphic>
          <a:graphicData uri="http://schemas.openxmlformats.org/drawingml/2006/table">
            <a:tbl>
              <a:tblPr>
                <a:noFill/>
                <a:tableStyleId>{1FBB424A-CDB4-40CC-BCA9-EDE38E7248AD}</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
                        <a:t>Spelling/capitalization mistakes.</a:t>
                      </a:r>
                      <a:r>
                        <a:rPr lang="en" sz="1000"/>
                        <a:t> To overcome it just checked spelling and capitalization as well as make sure the commands we used didn’t have anything mistyped like an extra space or missing a letter or dash</a:t>
                      </a:r>
                      <a:endParaRPr sz="1000"/>
                    </a:p>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
                        <a:t>Using Git Bash commands in the Windows Command Line. del/rm for example I mixed u not knowing that these two lines use different commands</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
                        <a:t>Trying to figure out how to use terminal commands on the Mac when the entire class is centered around Windows. I went to office hours and asked a classmate for help.</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82" name="Google Shape;182;p21"/>
          <p:cNvSpPr txBox="1">
            <a:spLocks noGrp="1"/>
          </p:cNvSpPr>
          <p:nvPr>
            <p:ph type="title" idx="4294967295"/>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7</a:t>
            </a:r>
            <a:endParaRPr/>
          </a:p>
        </p:txBody>
      </p:sp>
      <p:sp>
        <p:nvSpPr>
          <p:cNvPr id="183" name="Google Shape;183;p21"/>
          <p:cNvSpPr txBox="1">
            <a:spLocks noGrp="1"/>
          </p:cNvSpPr>
          <p:nvPr>
            <p:ph type="body" idx="4294967295"/>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00"/>
                </a:solidFill>
              </a:rPr>
              <a:t>Each entry in a Git log contains 4 pieces of information.</a:t>
            </a:r>
            <a:endParaRPr>
              <a:solidFill>
                <a:srgbClr val="000000"/>
              </a:solidFill>
            </a:endParaRPr>
          </a:p>
          <a:p>
            <a:pPr marL="0" lvl="0" indent="0" algn="l" rtl="0">
              <a:spcBef>
                <a:spcPts val="1600"/>
              </a:spcBef>
              <a:spcAft>
                <a:spcPts val="0"/>
              </a:spcAft>
              <a:buNone/>
            </a:pPr>
            <a:r>
              <a:rPr lang="en">
                <a:solidFill>
                  <a:srgbClr val="000000"/>
                </a:solidFill>
              </a:rPr>
              <a:t>Describe each piece of information and under which circumstances it might be useful.</a:t>
            </a:r>
            <a:endParaRPr>
              <a:solidFill>
                <a:srgbClr val="000000"/>
              </a:solidFill>
            </a:endParaRPr>
          </a:p>
          <a:p>
            <a:pPr marL="0" lvl="0" indent="0" algn="l" rtl="0">
              <a:spcBef>
                <a:spcPts val="1600"/>
              </a:spcBef>
              <a:spcAft>
                <a:spcPts val="1600"/>
              </a:spcAft>
              <a:buNone/>
            </a:pPr>
            <a:r>
              <a:rPr lang="en">
                <a:solidFill>
                  <a:srgbClr val="000000"/>
                </a:solidFill>
              </a:rPr>
              <a:t>Consider how the usefulness of the log would be affected by the the frequency of commits and the quality of the comments that you use when you commit to the repository.</a:t>
            </a:r>
            <a:endParaRPr>
              <a:solidFill>
                <a:srgbClr val="000000"/>
              </a:solidFill>
            </a:endParaRPr>
          </a:p>
        </p:txBody>
      </p:sp>
      <p:graphicFrame>
        <p:nvGraphicFramePr>
          <p:cNvPr id="184" name="Google Shape;184;p21"/>
          <p:cNvGraphicFramePr/>
          <p:nvPr/>
        </p:nvGraphicFramePr>
        <p:xfrm>
          <a:off x="452375" y="201575"/>
          <a:ext cx="3000000" cy="3000000"/>
        </p:xfrm>
        <a:graphic>
          <a:graphicData uri="http://schemas.openxmlformats.org/drawingml/2006/table">
            <a:tbl>
              <a:tblPr>
                <a:noFill/>
                <a:tableStyleId>{1FBB424A-CDB4-40CC-BCA9-EDE38E7248AD}</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
                        <a:t>The hash of the file. It is a 32 bit line that differentiates the file from different ones so that you can know which file to restore to.</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
                        <a:t>The author’s name and email. This is useful when working with a team so that you can be aware of who made certain changes and how to contact them if you run into any issues.</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 sz="1300"/>
                        <a:t>The time and date that the version was created. Helpful for when you hit a snag in your program and you know that it was correct yesterday but something is wrong today. You can use this information to know which hash you need to restore.</a:t>
                      </a:r>
                      <a:endParaRPr sz="13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
                        <a:t>The comment entered with the commit. This is helpful when you want to know exactly what you did in a specific edit.</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1884</Words>
  <Application>Microsoft Office PowerPoint</Application>
  <PresentationFormat>On-screen Show (16:9)</PresentationFormat>
  <Paragraphs>176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Merriweather</vt:lpstr>
      <vt:lpstr>Roboto</vt:lpstr>
      <vt:lpstr>Consolas</vt:lpstr>
      <vt:lpstr>Paradigm</vt:lpstr>
      <vt:lpstr>Problem Solving Session</vt:lpstr>
      <vt:lpstr>Problem 1</vt:lpstr>
      <vt:lpstr>Problem 1</vt:lpstr>
      <vt:lpstr>Problem 2</vt:lpstr>
      <vt:lpstr>Problem 3</vt:lpstr>
      <vt:lpstr>Problem 4</vt:lpstr>
      <vt:lpstr>Problem 5</vt:lpstr>
      <vt:lpstr>Problem 6</vt:lpstr>
      <vt:lpstr>Problem 7</vt:lpstr>
      <vt:lpstr>Problem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Ryan Robison (RIT Student)</dc:creator>
  <cp:lastModifiedBy>Ryan Robison (RIT Student)</cp:lastModifiedBy>
  <cp:revision>2</cp:revision>
  <dcterms:modified xsi:type="dcterms:W3CDTF">2022-08-26T13:47:06Z</dcterms:modified>
</cp:coreProperties>
</file>