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0BED-A640-4EC1-8152-149E596D9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436BC-2BE6-440C-8645-5A91706F6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2868B-B021-4545-A6BD-112F63D7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D553-8AC5-4BF2-97CF-DFCE08A2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51ED-E3C9-4FBF-AE2F-6431F450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3C1C-4BD6-465D-9289-C455C582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6AB7F-6820-4D24-90B3-08B72738F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6DCA0-3714-4690-9934-B4704F07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73335-D711-4004-AAF3-DF535BBA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D277-E23F-485D-A646-6CD7D026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4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5F6C0-A906-43C2-B957-440E5B71B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3EFC0-F4F4-4DD1-8BE1-773C76032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1C78-9272-44F8-BD29-A4D71864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C522A-CF8B-424A-AC53-8B4ADF4D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F42E1-E11D-45E6-951D-48AB5789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8B60-EBB7-4B1C-8E7A-6BF4B935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7E27D-82E6-490B-8800-AAA6FCE93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6522F-4728-48B2-BB69-B5963B78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D118-6A3B-4522-888D-3D2C0317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E7A6F-07E2-4F6F-8C85-9F46DD95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0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27A7-8E3D-4B94-A63C-FB88BA6F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EDCFC-CCCC-4896-B2E4-8829DC1D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EA9B-5BDD-4BEC-8E33-22D8FC65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81B7E-3EE7-4ED5-B568-CAC42EAA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74542-024D-4FB0-BE91-3886C2E6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644C-3E51-412F-8A4E-28E32E2A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4E95-EC34-4C00-8776-CD9D35287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DE44F-6B3C-4900-A0A0-3BE25E2DC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CD3BE-7E7C-46C3-996C-D1983B77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D0406-37E4-4D5A-81A6-ADFA7091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39AD6-524F-4E2F-82D9-6054F0F7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2994-CDEC-4E23-A531-AC329E87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C6202-4068-499C-A952-B841433A9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20BFA-A9AD-4D58-83D6-9DED6BE64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7DC26-AE2E-4141-B749-7582C8C4F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22E7-7FAB-4DF6-AD48-51EE651A1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6EE3C-97CA-43C4-A368-30BAF77C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3F2E6-7D32-4C5C-8E6C-B905765C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97FDC-700F-4DE8-8873-3CA54A56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8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AFC9-CE51-485B-88B5-6A919E56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40F3F-C0A9-4DF9-8E16-A01E90DC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D226D-3FBF-46D2-BE61-F988BA99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1F146-D5A7-4DB9-B176-2866175A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97101-421A-4780-B533-3162ADA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6AE7F-3FB7-4F8E-927E-8F7FCB85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7E616-CC2E-4577-A443-40E6C4B3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517A-2077-4601-BF92-C9AAA73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93CF-035F-46BE-A132-1BDDB33E0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CBE07-407C-4D48-BDA8-0CFC86F01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D4B43-0887-48AF-961A-E0EB6A1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6A10-D95B-4DBD-980E-A0AC403A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A5E6E-E546-4000-9DCD-537E2155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2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52BD-1DD0-4CF9-94B5-690394AB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54D79-8F84-4F9A-8EDE-AF3F821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40B90-CBAC-404A-B082-E5D2994AB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15852-8182-467D-9118-B0A50EF9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5791C-BDA3-409E-9431-9DD869C8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56CAB-FE61-4090-91C6-0C21252C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4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F6163-3947-4B76-ABCE-3975F0A9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28EA-870A-4243-9A86-CBED413CA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4FE0-DF34-45CF-867F-07ACD41C8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76BE7-6CA4-4705-AA0B-BA35284EF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44EEB-059D-45D7-9054-9B276CB0E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73D5-BD17-48C3-8242-20B345D5F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 Flow Image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8E0C5-DAF9-4C0B-B119-DD2C0389E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Mo, Darren Eldredge, Do Hun Ji</a:t>
            </a:r>
          </a:p>
        </p:txBody>
      </p:sp>
    </p:spTree>
    <p:extLst>
      <p:ext uri="{BB962C8B-B14F-4D97-AF65-F5344CB8AC3E}">
        <p14:creationId xmlns:p14="http://schemas.microsoft.com/office/powerpoint/2010/main" val="165567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0BA96-8C2E-42A8-BD1A-F04E6232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Image Segmentation?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788F-37B7-400B-AC0E-E4E33E027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Image segmentation aims to group similar regions or segments of an image under their respective class labels or masks, combining classification and localization.</a:t>
            </a:r>
          </a:p>
        </p:txBody>
      </p:sp>
      <p:pic>
        <p:nvPicPr>
          <p:cNvPr id="1026" name="Picture 2" descr="A comparison between image classification, localization, object detection and instance segmentation">
            <a:extLst>
              <a:ext uri="{FF2B5EF4-FFF2-40B4-BE49-F238E27FC236}">
                <a16:creationId xmlns:a16="http://schemas.microsoft.com/office/drawing/2014/main" id="{B8EB10AE-B4B0-420F-89DF-6F2655405B4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652" y="1072396"/>
            <a:ext cx="6642532" cy="41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0E99B0-0C00-4E07-84A6-6443162A5609}"/>
              </a:ext>
            </a:extLst>
          </p:cNvPr>
          <p:cNvSpPr txBox="1"/>
          <p:nvPr/>
        </p:nvSpPr>
        <p:spPr>
          <a:xfrm>
            <a:off x="5664806" y="539333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https://www.v7labs.com/blog/image-segmentation-guide</a:t>
            </a:r>
          </a:p>
        </p:txBody>
      </p:sp>
    </p:spTree>
    <p:extLst>
      <p:ext uri="{BB962C8B-B14F-4D97-AF65-F5344CB8AC3E}">
        <p14:creationId xmlns:p14="http://schemas.microsoft.com/office/powerpoint/2010/main" val="406811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0BA96-8C2E-42A8-BD1A-F04E6232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is max flow currently used for image segmentation?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788F-37B7-400B-AC0E-E4E33E027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Examples: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Photoshop Magnetic Lasso</a:t>
            </a:r>
          </a:p>
          <a:p>
            <a:r>
              <a:rPr lang="en-US" sz="2000" dirty="0">
                <a:solidFill>
                  <a:schemeClr val="bg1"/>
                </a:solidFill>
              </a:rPr>
              <a:t>Automatic partitioning of an image into multiple clinically relevant regions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Using the max-flow/min-cut approach for image segmentation. a) Define set of pixels in the image belonging to one phase as connected to the source vertex, and set of pixels belonging to a second phase as connected to the sink vertex. b) Define a graph with pixels as vertices. c) Use the max-flow/min-cut approach to split the graph between the sink and source. d) Use the cut as the boundary between the two regions. ">
            <a:extLst>
              <a:ext uri="{FF2B5EF4-FFF2-40B4-BE49-F238E27FC236}">
                <a16:creationId xmlns:a16="http://schemas.microsoft.com/office/drawing/2014/main" id="{63D652C1-82A9-4438-9A48-D2B05DE34F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86"/>
          <a:stretch/>
        </p:blipFill>
        <p:spPr bwMode="auto">
          <a:xfrm>
            <a:off x="5116653" y="446269"/>
            <a:ext cx="3502935" cy="156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ierarchical max-flow segmentation framework for multi-atlas segmentation  with Kohonen self-organizing map based Gaussian mixture modeling -  ScienceDirect">
            <a:extLst>
              <a:ext uri="{FF2B5EF4-FFF2-40B4-BE49-F238E27FC236}">
                <a16:creationId xmlns:a16="http://schemas.microsoft.com/office/drawing/2014/main" id="{FB18385B-9481-4FF2-9FAA-5C5E083F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651" y="5217742"/>
            <a:ext cx="2808852" cy="117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er">
            <a:extLst>
              <a:ext uri="{FF2B5EF4-FFF2-40B4-BE49-F238E27FC236}">
                <a16:creationId xmlns:a16="http://schemas.microsoft.com/office/drawing/2014/main" id="{4ADA8079-968C-4EEC-93FF-9E04003E5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951" y="2459397"/>
            <a:ext cx="1866761" cy="1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er_scribed">
            <a:extLst>
              <a:ext uri="{FF2B5EF4-FFF2-40B4-BE49-F238E27FC236}">
                <a16:creationId xmlns:a16="http://schemas.microsoft.com/office/drawing/2014/main" id="{AC5C4F25-FBA2-4200-92A5-406BDB505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951" y="4526565"/>
            <a:ext cx="1866761" cy="1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C4CB43A-517A-4AAC-838D-4D51ACCFF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303" y="167031"/>
            <a:ext cx="2666407" cy="199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axflow_deer">
            <a:extLst>
              <a:ext uri="{FF2B5EF4-FFF2-40B4-BE49-F238E27FC236}">
                <a16:creationId xmlns:a16="http://schemas.microsoft.com/office/drawing/2014/main" id="{99D48B24-7174-4A80-AA32-3645E8CD0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"/>
          <a:stretch/>
        </p:blipFill>
        <p:spPr bwMode="auto">
          <a:xfrm>
            <a:off x="7292803" y="2288400"/>
            <a:ext cx="4215018" cy="39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D5C500-5706-40E5-AFC2-2D521DD7C1DF}"/>
              </a:ext>
            </a:extLst>
          </p:cNvPr>
          <p:cNvSpPr txBox="1"/>
          <p:nvPr/>
        </p:nvSpPr>
        <p:spPr>
          <a:xfrm>
            <a:off x="5002971" y="6465699"/>
            <a:ext cx="6094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https://sandipanweb.wordpress.com/2018/02/11/interactive-image-segmentation-with-graph-cut/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67B5E1-7D1B-4B9F-945D-1FB02945BF4A}"/>
              </a:ext>
            </a:extLst>
          </p:cNvPr>
          <p:cNvSpPr txBox="1"/>
          <p:nvPr/>
        </p:nvSpPr>
        <p:spPr>
          <a:xfrm>
            <a:off x="266700" y="6477316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https://www.sciencedirect.com/science/article/pii/S1361841515000729</a:t>
            </a:r>
          </a:p>
        </p:txBody>
      </p:sp>
    </p:spTree>
    <p:extLst>
      <p:ext uri="{BB962C8B-B14F-4D97-AF65-F5344CB8AC3E}">
        <p14:creationId xmlns:p14="http://schemas.microsoft.com/office/powerpoint/2010/main" val="176559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0BA96-8C2E-42A8-BD1A-F04E6232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Proposal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788F-37B7-400B-AC0E-E4E33E027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Maximum flow segmentation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Edmonds-Karp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Push-Relabel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Initialization with GUI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OpenCV GUI API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D5C500-5706-40E5-AFC2-2D521DD7C1DF}"/>
              </a:ext>
            </a:extLst>
          </p:cNvPr>
          <p:cNvSpPr txBox="1"/>
          <p:nvPr/>
        </p:nvSpPr>
        <p:spPr>
          <a:xfrm>
            <a:off x="5999197" y="3244133"/>
            <a:ext cx="48779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https://en.wikipedia.org/wiki/File:Push-Relabel_Algorithm_Example_-_Step_9.svg.</a:t>
            </a:r>
          </a:p>
        </p:txBody>
      </p:sp>
      <p:pic>
        <p:nvPicPr>
          <p:cNvPr id="1026" name="Picture 2" descr="Step 9">
            <a:extLst>
              <a:ext uri="{FF2B5EF4-FFF2-40B4-BE49-F238E27FC236}">
                <a16:creationId xmlns:a16="http://schemas.microsoft.com/office/drawing/2014/main" id="{6099C334-900D-4AAF-8651-44D24673F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04" y="299233"/>
            <a:ext cx="4500939" cy="29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A1CAA01-E42C-4C25-9C9E-6E3D1D853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831" y="3724455"/>
            <a:ext cx="4936886" cy="263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C2FB0B-D297-4349-9616-A8B6E428ADBC}"/>
              </a:ext>
            </a:extLst>
          </p:cNvPr>
          <p:cNvSpPr txBox="1"/>
          <p:nvPr/>
        </p:nvSpPr>
        <p:spPr>
          <a:xfrm>
            <a:off x="6096000" y="6357461"/>
            <a:ext cx="48779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https://en.wikipedia.org/wiki/File:Edmonds-Karp_flow_example_4.svg</a:t>
            </a:r>
          </a:p>
        </p:txBody>
      </p:sp>
    </p:spTree>
    <p:extLst>
      <p:ext uri="{BB962C8B-B14F-4D97-AF65-F5344CB8AC3E}">
        <p14:creationId xmlns:p14="http://schemas.microsoft.com/office/powerpoint/2010/main" val="291331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0BA96-8C2E-42A8-BD1A-F04E6232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788F-37B7-400B-AC0E-E4E33E027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OpenCV (Python, C++)</a:t>
            </a:r>
          </a:p>
          <a:p>
            <a:r>
              <a:rPr lang="en-US" sz="1800" dirty="0">
                <a:solidFill>
                  <a:schemeClr val="bg1"/>
                </a:solidFill>
              </a:rPr>
              <a:t>Comparison OpenCV’s watershed, </a:t>
            </a:r>
            <a:r>
              <a:rPr lang="en-US" sz="1800" dirty="0" err="1">
                <a:solidFill>
                  <a:schemeClr val="bg1"/>
                </a:solidFill>
              </a:rPr>
              <a:t>Kmeans</a:t>
            </a:r>
            <a:r>
              <a:rPr lang="en-US" sz="1800" dirty="0">
                <a:solidFill>
                  <a:schemeClr val="bg1"/>
                </a:solidFill>
              </a:rPr>
              <a:t>, and </a:t>
            </a:r>
            <a:r>
              <a:rPr lang="en-US" sz="1800" dirty="0" err="1">
                <a:solidFill>
                  <a:schemeClr val="bg1"/>
                </a:solidFill>
              </a:rPr>
              <a:t>GrabCut</a:t>
            </a:r>
            <a:r>
              <a:rPr lang="en-US" sz="1800" dirty="0">
                <a:solidFill>
                  <a:schemeClr val="bg1"/>
                </a:solidFill>
              </a:rPr>
              <a:t> implementation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Comparison with Otsu’s method</a:t>
            </a:r>
          </a:p>
        </p:txBody>
      </p:sp>
      <p:pic>
        <p:nvPicPr>
          <p:cNvPr id="5" name="Picture 4" descr="A picture containing text, weapon, brass knucks&#10;&#10;Description automatically generated">
            <a:extLst>
              <a:ext uri="{FF2B5EF4-FFF2-40B4-BE49-F238E27FC236}">
                <a16:creationId xmlns:a16="http://schemas.microsoft.com/office/drawing/2014/main" id="{DE21CE15-16F0-4080-BF02-9D529C850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497" y="385834"/>
            <a:ext cx="1714500" cy="2286000"/>
          </a:xfrm>
          <a:prstGeom prst="rect">
            <a:avLst/>
          </a:prstGeom>
        </p:spPr>
      </p:pic>
      <p:pic>
        <p:nvPicPr>
          <p:cNvPr id="7" name="Picture 6" descr="A group of coins&#10;&#10;Description automatically generated with medium confidence">
            <a:extLst>
              <a:ext uri="{FF2B5EF4-FFF2-40B4-BE49-F238E27FC236}">
                <a16:creationId xmlns:a16="http://schemas.microsoft.com/office/drawing/2014/main" id="{9B034A17-AE2B-4006-9516-E5FB092BC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09" y="385834"/>
            <a:ext cx="1714500" cy="2286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E908CE-6FFE-45CF-A559-1CD08F188212}"/>
              </a:ext>
            </a:extLst>
          </p:cNvPr>
          <p:cNvSpPr txBox="1"/>
          <p:nvPr/>
        </p:nvSpPr>
        <p:spPr>
          <a:xfrm>
            <a:off x="6004316" y="2671834"/>
            <a:ext cx="17145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Coins.jpg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772A38-9B7C-472A-A019-C37C52EF7159}"/>
              </a:ext>
            </a:extLst>
          </p:cNvPr>
          <p:cNvSpPr txBox="1"/>
          <p:nvPr/>
        </p:nvSpPr>
        <p:spPr>
          <a:xfrm>
            <a:off x="9581053" y="2718000"/>
            <a:ext cx="17145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Coins segmented with OpenCV’s watershed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E379CAF-F61D-4992-B90D-0A48CA5FE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553" y="390594"/>
            <a:ext cx="1714500" cy="2286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2407FB-B1AB-450B-A346-2C781A6F618C}"/>
              </a:ext>
            </a:extLst>
          </p:cNvPr>
          <p:cNvSpPr txBox="1"/>
          <p:nvPr/>
        </p:nvSpPr>
        <p:spPr>
          <a:xfrm>
            <a:off x="7866553" y="2706868"/>
            <a:ext cx="17145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Otsu’s method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FA58BC-A42B-D54F-B65B-4CDC15B90F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0" t="12163" r="27668" b="11457"/>
          <a:stretch/>
        </p:blipFill>
        <p:spPr>
          <a:xfrm>
            <a:off x="7809109" y="3244133"/>
            <a:ext cx="1736701" cy="23341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620158-1D16-D141-A74E-AC4E96477F5F}"/>
              </a:ext>
            </a:extLst>
          </p:cNvPr>
          <p:cNvSpPr txBox="1"/>
          <p:nvPr/>
        </p:nvSpPr>
        <p:spPr>
          <a:xfrm>
            <a:off x="7809109" y="5578272"/>
            <a:ext cx="17145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Coins clustered with K-means (K=2)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87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203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Max Flow Image Segmentation</vt:lpstr>
      <vt:lpstr>What is Image Segmentation?</vt:lpstr>
      <vt:lpstr>How is max flow currently used for image segmentation?</vt:lpstr>
      <vt:lpstr>Proposal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Flow Image Segmentation</dc:title>
  <dc:creator>Charles Mo</dc:creator>
  <cp:lastModifiedBy>Charles Mo</cp:lastModifiedBy>
  <cp:revision>15</cp:revision>
  <dcterms:created xsi:type="dcterms:W3CDTF">2021-11-16T20:42:13Z</dcterms:created>
  <dcterms:modified xsi:type="dcterms:W3CDTF">2021-11-18T03:11:40Z</dcterms:modified>
</cp:coreProperties>
</file>