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4" r:id="rId6"/>
    <p:sldId id="261" r:id="rId7"/>
    <p:sldId id="262" r:id="rId8"/>
  </p:sldIdLst>
  <p:sldSz cx="9144000" cy="5143500" type="screen16x9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C02DEB7-4FB9-44C2-AC3B-735D4E3F3807}">
          <p14:sldIdLst>
            <p14:sldId id="256"/>
            <p14:sldId id="257"/>
            <p14:sldId id="263"/>
            <p14:sldId id="260"/>
            <p14:sldId id="264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6666"/>
    <a:srgbClr val="009999"/>
    <a:srgbClr val="008D8A"/>
    <a:srgbClr val="33669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16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5C47-4B92-471D-98A1-FFCD07422E54}" type="datetimeFigureOut">
              <a:rPr lang="es-CO" smtClean="0"/>
              <a:t>14/09/2018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7513-7E5F-4681-A2B2-72DCC9FAFD73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6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" y="0"/>
            <a:ext cx="91355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6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5C47-4B92-471D-98A1-FFCD07422E54}" type="datetimeFigureOut">
              <a:rPr lang="es-CO" smtClean="0"/>
              <a:t>14/09/2018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7513-7E5F-4681-A2B2-72DCC9FAFD73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7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" y="0"/>
            <a:ext cx="91355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6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5C47-4B92-471D-98A1-FFCD07422E54}" type="datetimeFigureOut">
              <a:rPr lang="es-CO" smtClean="0"/>
              <a:t>14/09/2018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7513-7E5F-4681-A2B2-72DCC9FAFD73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6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" y="0"/>
            <a:ext cx="91355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7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5C47-4B92-471D-98A1-FFCD07422E54}" type="datetimeFigureOut">
              <a:rPr lang="es-CO" smtClean="0"/>
              <a:t>14/09/2018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7513-7E5F-4681-A2B2-72DCC9FAFD73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6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" y="0"/>
            <a:ext cx="91355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8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5C47-4B92-471D-98A1-FFCD07422E54}" type="datetimeFigureOut">
              <a:rPr lang="es-CO" smtClean="0"/>
              <a:t>14/09/2018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7513-7E5F-4681-A2B2-72DCC9FAFD73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6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" y="0"/>
            <a:ext cx="91355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3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5C47-4B92-471D-98A1-FFCD07422E54}" type="datetimeFigureOut">
              <a:rPr lang="es-CO" smtClean="0"/>
              <a:t>14/09/2018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7513-7E5F-4681-A2B2-72DCC9FAFD73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7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" y="0"/>
            <a:ext cx="91355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5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5C47-4B92-471D-98A1-FFCD07422E54}" type="datetimeFigureOut">
              <a:rPr lang="es-CO" smtClean="0"/>
              <a:t>14/09/2018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7513-7E5F-4681-A2B2-72DCC9FAFD73}" type="slidenum">
              <a:rPr lang="es-CO" smtClean="0"/>
              <a:t>‹Nº›</a:t>
            </a:fld>
            <a:endParaRPr lang="es-CO"/>
          </a:p>
        </p:txBody>
      </p:sp>
      <p:pic>
        <p:nvPicPr>
          <p:cNvPr id="10" name="9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" y="0"/>
            <a:ext cx="91355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7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5C47-4B92-471D-98A1-FFCD07422E54}" type="datetimeFigureOut">
              <a:rPr lang="es-CO" smtClean="0"/>
              <a:t>14/09/2018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7513-7E5F-4681-A2B2-72DCC9FAFD73}" type="slidenum">
              <a:rPr lang="es-CO" smtClean="0"/>
              <a:t>‹Nº›</a:t>
            </a:fld>
            <a:endParaRPr lang="es-CO"/>
          </a:p>
        </p:txBody>
      </p:sp>
      <p:pic>
        <p:nvPicPr>
          <p:cNvPr id="6" name="5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" y="0"/>
            <a:ext cx="91355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5C47-4B92-471D-98A1-FFCD07422E54}" type="datetimeFigureOut">
              <a:rPr lang="es-CO" smtClean="0"/>
              <a:t>14/09/2018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7513-7E5F-4681-A2B2-72DCC9FAFD73}" type="slidenum">
              <a:rPr lang="es-CO" smtClean="0"/>
              <a:t>‹Nº›</a:t>
            </a:fld>
            <a:endParaRPr lang="es-CO"/>
          </a:p>
        </p:txBody>
      </p:sp>
      <p:pic>
        <p:nvPicPr>
          <p:cNvPr id="5" name="4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" y="0"/>
            <a:ext cx="91355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9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5C47-4B92-471D-98A1-FFCD07422E54}" type="datetimeFigureOut">
              <a:rPr lang="es-CO" smtClean="0"/>
              <a:t>14/09/2018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7513-7E5F-4681-A2B2-72DCC9FAFD73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7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" y="0"/>
            <a:ext cx="91355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8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5C47-4B92-471D-98A1-FFCD07422E54}" type="datetimeFigureOut">
              <a:rPr lang="es-CO" smtClean="0"/>
              <a:t>14/09/2018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7513-7E5F-4681-A2B2-72DCC9FAFD73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7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" y="0"/>
            <a:ext cx="91355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4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C5C47-4B92-471D-98A1-FFCD07422E54}" type="datetimeFigureOut">
              <a:rPr lang="es-CO" smtClean="0"/>
              <a:t>14/09/2018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27513-7E5F-4681-A2B2-72DCC9FAFD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166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3" y="-4373"/>
            <a:ext cx="9140299" cy="514350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685800" y="1851670"/>
            <a:ext cx="7772400" cy="82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Código de la PEF</a:t>
            </a:r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/>
            </a:r>
            <a:br>
              <a:rPr lang="es-ES" sz="24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</a:br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Nombre de la PEF</a:t>
            </a:r>
            <a:endParaRPr lang="es-ES" sz="2400" b="1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0" y="4587101"/>
            <a:ext cx="9144000" cy="576937"/>
          </a:xfrm>
          <a:prstGeom prst="rect">
            <a:avLst/>
          </a:prstGeom>
          <a:solidFill>
            <a:schemeClr val="bg1">
              <a:lumMod val="65000"/>
              <a:alpha val="37000"/>
            </a:schemeClr>
          </a:solidFill>
          <a:ln w="9525" cap="flat" cmpd="sng" algn="ctr">
            <a:noFill/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b="1" dirty="0" smtClean="0">
                <a:solidFill>
                  <a:schemeClr val="bg1"/>
                </a:solidFill>
                <a:latin typeface="Arial"/>
                <a:cs typeface="Arial"/>
              </a:rPr>
              <a:t>Seminario de socialización de prácticas y proyectos</a:t>
            </a:r>
          </a:p>
          <a:p>
            <a:r>
              <a:rPr lang="es-ES" sz="1400" b="1" dirty="0" smtClean="0">
                <a:solidFill>
                  <a:schemeClr val="bg1"/>
                </a:solidFill>
                <a:latin typeface="Arial"/>
                <a:cs typeface="Arial"/>
              </a:rPr>
              <a:t>Actividad Complementaria - semana 8</a:t>
            </a:r>
            <a:endParaRPr lang="es-E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1691680" y="4202150"/>
            <a:ext cx="594758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 smtClean="0">
                <a:solidFill>
                  <a:srgbClr val="006666"/>
                </a:solidFill>
                <a:latin typeface="+mj-lt"/>
                <a:cs typeface="Arial"/>
              </a:rPr>
              <a:t>Colectivo</a:t>
            </a:r>
            <a:r>
              <a:rPr lang="es-ES" sz="1600" b="1" dirty="0">
                <a:solidFill>
                  <a:srgbClr val="006666"/>
                </a:solidFill>
                <a:latin typeface="+mj-lt"/>
                <a:cs typeface="Arial"/>
              </a:rPr>
              <a:t>: </a:t>
            </a:r>
            <a:r>
              <a:rPr lang="es-ES" sz="1600" b="1" dirty="0" smtClean="0">
                <a:solidFill>
                  <a:srgbClr val="006666"/>
                </a:solidFill>
                <a:latin typeface="+mj-lt"/>
                <a:cs typeface="Arial"/>
              </a:rPr>
              <a:t>____</a:t>
            </a:r>
            <a:endParaRPr lang="es-ES" sz="1600" b="1" dirty="0">
              <a:solidFill>
                <a:srgbClr val="006666"/>
              </a:solidFill>
              <a:latin typeface="+mj-lt"/>
              <a:cs typeface="Arial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83232" y="123478"/>
            <a:ext cx="2244552" cy="1435023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bg1">
                    <a:lumMod val="65000"/>
                  </a:schemeClr>
                </a:solidFill>
              </a:rPr>
              <a:t>Agregue una foto del colectivo aquí</a:t>
            </a:r>
            <a:endParaRPr lang="es-CO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311465"/>
              </p:ext>
            </p:extLst>
          </p:nvPr>
        </p:nvGraphicFramePr>
        <p:xfrm>
          <a:off x="1691680" y="2788710"/>
          <a:ext cx="5832648" cy="930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2593">
                  <a:extLst>
                    <a:ext uri="{9D8B030D-6E8A-4147-A177-3AD203B41FA5}">
                      <a16:colId xmlns:a16="http://schemas.microsoft.com/office/drawing/2014/main" val="311677790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714452597"/>
                    </a:ext>
                  </a:extLst>
                </a:gridCol>
                <a:gridCol w="1529935">
                  <a:extLst>
                    <a:ext uri="{9D8B030D-6E8A-4147-A177-3AD203B41FA5}">
                      <a16:colId xmlns:a16="http://schemas.microsoft.com/office/drawing/2014/main" val="492540302"/>
                    </a:ext>
                  </a:extLst>
                </a:gridCol>
              </a:tblGrid>
              <a:tr h="354377">
                <a:tc>
                  <a:txBody>
                    <a:bodyPr/>
                    <a:lstStyle/>
                    <a:p>
                      <a:pPr algn="ctr"/>
                      <a:r>
                        <a:rPr lang="es-ES" sz="1050" b="1" dirty="0" smtClean="0">
                          <a:solidFill>
                            <a:srgbClr val="006666"/>
                          </a:solidFill>
                        </a:rPr>
                        <a:t>Diego </a:t>
                      </a:r>
                      <a:r>
                        <a:rPr lang="es-ES" sz="1050" b="1" baseline="0" dirty="0" smtClean="0">
                          <a:solidFill>
                            <a:srgbClr val="006666"/>
                          </a:solidFill>
                        </a:rPr>
                        <a:t>Alejandro Zorrilla Hernández</a:t>
                      </a:r>
                      <a:endParaRPr lang="es-CO" sz="1050" b="1" dirty="0">
                        <a:solidFill>
                          <a:srgbClr val="0066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50" b="1" dirty="0" smtClean="0">
                          <a:solidFill>
                            <a:srgbClr val="006666"/>
                          </a:solidFill>
                        </a:rPr>
                        <a:t>2170236</a:t>
                      </a:r>
                      <a:endParaRPr lang="es-CO" sz="1050" b="1" dirty="0">
                        <a:solidFill>
                          <a:srgbClr val="0066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50" b="1" dirty="0" smtClean="0">
                          <a:solidFill>
                            <a:srgbClr val="006666"/>
                          </a:solidFill>
                        </a:rPr>
                        <a:t>MK04</a:t>
                      </a:r>
                      <a:endParaRPr lang="es-CO" sz="1050" b="1" dirty="0">
                        <a:solidFill>
                          <a:srgbClr val="00666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935673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s-ES" sz="1050" b="1" dirty="0" smtClean="0">
                          <a:solidFill>
                            <a:srgbClr val="006666"/>
                          </a:solidFill>
                        </a:rPr>
                        <a:t>Sergio Alejandro Bolaños</a:t>
                      </a:r>
                      <a:r>
                        <a:rPr lang="es-ES" sz="1050" b="1" baseline="0" dirty="0" smtClean="0">
                          <a:solidFill>
                            <a:srgbClr val="006666"/>
                          </a:solidFill>
                        </a:rPr>
                        <a:t> Ramírez</a:t>
                      </a:r>
                      <a:endParaRPr lang="es-CO" sz="1050" b="1" dirty="0">
                        <a:solidFill>
                          <a:srgbClr val="0066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50" b="1" dirty="0" smtClean="0">
                          <a:solidFill>
                            <a:srgbClr val="006666"/>
                          </a:solidFill>
                        </a:rPr>
                        <a:t>2170648</a:t>
                      </a:r>
                      <a:endParaRPr lang="es-CO" sz="1050" b="1" dirty="0" smtClean="0">
                        <a:solidFill>
                          <a:srgbClr val="0066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50" b="1" dirty="0" smtClean="0">
                          <a:solidFill>
                            <a:srgbClr val="006666"/>
                          </a:solidFill>
                        </a:rPr>
                        <a:t>EK06</a:t>
                      </a:r>
                      <a:endParaRPr lang="es-CO" sz="1050" b="1" dirty="0" smtClean="0">
                        <a:solidFill>
                          <a:srgbClr val="00666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07944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s-ES" sz="1050" b="1" dirty="0" smtClean="0">
                          <a:solidFill>
                            <a:srgbClr val="006666"/>
                          </a:solidFill>
                        </a:rPr>
                        <a:t>Juan Camilo López Mercado</a:t>
                      </a:r>
                      <a:endParaRPr lang="es-CO" sz="1050" b="1" dirty="0">
                        <a:solidFill>
                          <a:srgbClr val="0066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50" b="1" dirty="0" smtClean="0">
                          <a:solidFill>
                            <a:srgbClr val="006666"/>
                          </a:solidFill>
                        </a:rPr>
                        <a:t>2170601</a:t>
                      </a:r>
                      <a:endParaRPr lang="es-CO" sz="1050" b="1" dirty="0" smtClean="0">
                        <a:solidFill>
                          <a:srgbClr val="0066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50" b="1" dirty="0" smtClean="0">
                          <a:solidFill>
                            <a:srgbClr val="006666"/>
                          </a:solidFill>
                        </a:rPr>
                        <a:t>ME05</a:t>
                      </a:r>
                      <a:endParaRPr lang="es-CO" sz="1050" b="1" dirty="0" smtClean="0">
                        <a:solidFill>
                          <a:srgbClr val="00666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1541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10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1520" y="35198"/>
            <a:ext cx="5544616" cy="473154"/>
          </a:xfrm>
          <a:noFill/>
        </p:spPr>
        <p:txBody>
          <a:bodyPr>
            <a:normAutofit/>
          </a:bodyPr>
          <a:lstStyle/>
          <a:p>
            <a:pPr algn="l"/>
            <a:r>
              <a:rPr lang="es-ES" sz="2200" b="1" dirty="0" smtClean="0">
                <a:solidFill>
                  <a:schemeClr val="bg1"/>
                </a:solidFill>
                <a:latin typeface="Arial"/>
                <a:cs typeface="Arial"/>
              </a:rPr>
              <a:t>Aspectos mas relevantes de la PEF</a:t>
            </a:r>
            <a:endParaRPr lang="es-ES" sz="22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510" y="987574"/>
            <a:ext cx="89529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 smtClean="0"/>
              <a:t>Titulo:</a:t>
            </a:r>
            <a:r>
              <a:rPr lang="es-CO" dirty="0" smtClean="0"/>
              <a:t> Desarrollo </a:t>
            </a:r>
            <a:r>
              <a:rPr lang="es-CO" dirty="0"/>
              <a:t>de recurso educativo orientado a la cultura Maker para el curso de Diseño </a:t>
            </a:r>
            <a:r>
              <a:rPr lang="es-CO" dirty="0" smtClean="0"/>
              <a:t>Conceptual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 smtClean="0"/>
              <a:t>Mentor: </a:t>
            </a:r>
            <a:r>
              <a:rPr lang="es-CO" dirty="0" smtClean="0"/>
              <a:t>Leonardo Saavedra	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Desarrollar recursos educativos para ayudar al entendimiento de las temáticas del curso de diseño conceptual, con base en las características de la cultura Maker.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De forma grupal, se entregará un Artículo donde se habla de la cultura Maker, sus características y su aplicación de </a:t>
            </a:r>
            <a:r>
              <a:rPr lang="es-CO" dirty="0"/>
              <a:t>la ingeniera, un </a:t>
            </a:r>
            <a:r>
              <a:rPr lang="es-CO" dirty="0" smtClean="0"/>
              <a:t>documento </a:t>
            </a:r>
            <a:r>
              <a:rPr lang="es-CO" dirty="0"/>
              <a:t>en el que se indique </a:t>
            </a:r>
            <a:r>
              <a:rPr lang="es-CO" dirty="0" smtClean="0"/>
              <a:t>cuál será </a:t>
            </a:r>
            <a:r>
              <a:rPr lang="es-CO" dirty="0"/>
              <a:t>la temática del curso de Diseño </a:t>
            </a:r>
            <a:r>
              <a:rPr lang="es-CO" dirty="0" smtClean="0"/>
              <a:t>Conceptual sobre </a:t>
            </a:r>
            <a:r>
              <a:rPr lang="es-CO" dirty="0"/>
              <a:t>la que trabajará cada uno de los </a:t>
            </a:r>
            <a:r>
              <a:rPr lang="es-CO" dirty="0" smtClean="0"/>
              <a:t>participantes del colectivo, video clip y recopilación de experiencias sobre el taller de repaso.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De forma Individual, desarrollo de material de apoyo basado en las características de la cultura maker.	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35862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1520" y="35198"/>
            <a:ext cx="5976664" cy="473154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s-ES" sz="2200" b="1" dirty="0" smtClean="0">
                <a:solidFill>
                  <a:schemeClr val="bg1"/>
                </a:solidFill>
                <a:latin typeface="Arial"/>
                <a:cs typeface="Arial"/>
              </a:rPr>
              <a:t>Aspectos mas relevantes del Perfil de proyecto</a:t>
            </a:r>
            <a:endParaRPr lang="es-ES" sz="22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569457" y="662210"/>
            <a:ext cx="56886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Desarrollo de material didáctico para el curso Diseño Conceptual de la Universidad Autónoma de Occidente</a:t>
            </a:r>
            <a:endParaRPr lang="es-CO" sz="3200" dirty="0"/>
          </a:p>
          <a:p>
            <a:r>
              <a:rPr lang="es-CO" sz="3200" dirty="0"/>
              <a:t/>
            </a:r>
            <a:br>
              <a:rPr lang="es-CO" sz="3200" dirty="0"/>
            </a:br>
            <a:endParaRPr lang="es-ES" sz="3200" b="1" dirty="0">
              <a:solidFill>
                <a:srgbClr val="006666"/>
              </a:solidFill>
              <a:latin typeface="+mj-lt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314312"/>
              </p:ext>
            </p:extLst>
          </p:nvPr>
        </p:nvGraphicFramePr>
        <p:xfrm>
          <a:off x="1365773" y="3003798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 smtClean="0"/>
                        <a:t>Objetivos</a:t>
                      </a:r>
                      <a:endParaRPr lang="es-ES" sz="16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 smtClean="0"/>
                        <a:t>Resultados</a:t>
                      </a:r>
                      <a:endParaRPr lang="es-ES" sz="1600" b="1" dirty="0" smtClean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827584" y="1851670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Mejorar el aprendizaje de las temáticas enseñadas a los estudiantes del curso diseño conceptual de la universidad autónoma de occidente con base a las características de la cultura Maker.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8054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1520" y="35198"/>
            <a:ext cx="5544616" cy="473154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s-ES" sz="2200" b="1" dirty="0">
                <a:solidFill>
                  <a:schemeClr val="bg1"/>
                </a:solidFill>
                <a:latin typeface="Arial"/>
                <a:cs typeface="Arial"/>
              </a:rPr>
              <a:t>Diagrama de Gantt - Actividades a ejecutar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843558"/>
            <a:ext cx="6123475" cy="403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4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1520" y="35198"/>
            <a:ext cx="5544616" cy="473154"/>
          </a:xfrm>
          <a:noFill/>
        </p:spPr>
        <p:txBody>
          <a:bodyPr>
            <a:normAutofit/>
          </a:bodyPr>
          <a:lstStyle/>
          <a:p>
            <a:pPr algn="l"/>
            <a:r>
              <a:rPr lang="es-ES" sz="2200" b="1" dirty="0" smtClean="0">
                <a:solidFill>
                  <a:schemeClr val="bg1"/>
                </a:solidFill>
                <a:latin typeface="Arial"/>
                <a:cs typeface="Arial"/>
              </a:rPr>
              <a:t>Presupuesto</a:t>
            </a:r>
            <a:endParaRPr lang="es-ES" sz="22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419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1520" y="35198"/>
            <a:ext cx="5544616" cy="473154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s-CO" sz="2200" b="1" dirty="0">
                <a:solidFill>
                  <a:schemeClr val="bg1"/>
                </a:solidFill>
                <a:latin typeface="Arial"/>
                <a:cs typeface="Arial"/>
              </a:rPr>
              <a:t>Avances </a:t>
            </a:r>
            <a:r>
              <a:rPr lang="es-CO" sz="2200" b="1" dirty="0" smtClean="0">
                <a:solidFill>
                  <a:schemeClr val="bg1"/>
                </a:solidFill>
                <a:latin typeface="Arial"/>
                <a:cs typeface="Arial"/>
              </a:rPr>
              <a:t>desarrollo del proyecto (semana 7)</a:t>
            </a:r>
            <a:endParaRPr lang="es-ES" sz="22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23528" y="1347614"/>
            <a:ext cx="8424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Hasta la semana 7 el colectivo desarrolló las siguientes actividades</a:t>
            </a:r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Indagación social sobre la experiencia del curso de Diseño Conceptual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Desarrollo del Perfil del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</a:t>
            </a:r>
            <a:r>
              <a:rPr lang="es-CO" dirty="0" smtClean="0"/>
              <a:t>ontextualización sobre la cultura Maker.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Escritura de un artículo sobre la cultura maker, donde se abordó a grandes rasgos , el concepto, sus características y su adaptación a la educación de ingeniería. </a:t>
            </a:r>
          </a:p>
        </p:txBody>
      </p:sp>
    </p:spTree>
    <p:extLst>
      <p:ext uri="{BB962C8B-B14F-4D97-AF65-F5344CB8AC3E}">
        <p14:creationId xmlns:p14="http://schemas.microsoft.com/office/powerpoint/2010/main" val="12531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" y="0"/>
            <a:ext cx="9140299" cy="514350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0" y="4875569"/>
            <a:ext cx="9144000" cy="288469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b="1" dirty="0" smtClean="0">
                <a:solidFill>
                  <a:schemeClr val="bg1"/>
                </a:solidFill>
                <a:latin typeface="Arial"/>
                <a:cs typeface="Arial"/>
              </a:rPr>
              <a:t>Seminario de socialización de prácticas y proyectos - Semana 8</a:t>
            </a:r>
            <a:endParaRPr lang="es-E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" y="2283718"/>
            <a:ext cx="9143999" cy="1920955"/>
          </a:xfrm>
          <a:prstGeom prst="rect">
            <a:avLst/>
          </a:prstGeom>
          <a:solidFill>
            <a:srgbClr val="006666">
              <a:alpha val="30000"/>
            </a:srgb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s-E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Facultad de Ingeniería</a:t>
            </a:r>
          </a:p>
          <a:p>
            <a:pPr>
              <a:lnSpc>
                <a:spcPct val="160000"/>
              </a:lnSpc>
            </a:pPr>
            <a:r>
              <a:rPr lang="es-E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Departamento de Innovación en Ingeniería</a:t>
            </a:r>
          </a:p>
          <a:p>
            <a:pPr>
              <a:lnSpc>
                <a:spcPct val="160000"/>
              </a:lnSpc>
            </a:pPr>
            <a:r>
              <a:rPr lang="es-ES" sz="2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Espacio formativo: Actividad Complementaria</a:t>
            </a:r>
          </a:p>
          <a:p>
            <a:pPr>
              <a:lnSpc>
                <a:spcPct val="160000"/>
              </a:lnSpc>
            </a:pPr>
            <a:r>
              <a:rPr lang="es-E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2018-03</a:t>
            </a:r>
            <a:endParaRPr lang="es-E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730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225</Words>
  <Application>Microsoft Office PowerPoint</Application>
  <PresentationFormat>Presentación en pantalla (16:9)</PresentationFormat>
  <Paragraphs>40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de Office</vt:lpstr>
      <vt:lpstr>Presentación de PowerPoint</vt:lpstr>
      <vt:lpstr>Aspectos mas relevantes de la PEF</vt:lpstr>
      <vt:lpstr>Aspectos mas relevantes del Perfil de proyecto</vt:lpstr>
      <vt:lpstr>Diagrama de Gantt - Actividades a ejecutar</vt:lpstr>
      <vt:lpstr>Presupuesto</vt:lpstr>
      <vt:lpstr>Avances desarrollo del proyecto (semana 7)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Vanessa Montes Mejia</dc:creator>
  <cp:lastModifiedBy>Diego Zorrilla</cp:lastModifiedBy>
  <cp:revision>21</cp:revision>
  <dcterms:created xsi:type="dcterms:W3CDTF">2017-09-04T21:29:58Z</dcterms:created>
  <dcterms:modified xsi:type="dcterms:W3CDTF">2018-09-14T22:19:40Z</dcterms:modified>
</cp:coreProperties>
</file>