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0" r:id="rId2"/>
    <p:sldId id="271" r:id="rId3"/>
    <p:sldId id="256" r:id="rId4"/>
    <p:sldId id="258" r:id="rId5"/>
    <p:sldId id="259" r:id="rId6"/>
    <p:sldId id="261" r:id="rId7"/>
    <p:sldId id="262" r:id="rId8"/>
    <p:sldId id="267" r:id="rId9"/>
    <p:sldId id="269" r:id="rId10"/>
    <p:sldId id="257" r:id="rId11"/>
    <p:sldId id="265" r:id="rId12"/>
    <p:sldId id="260" r:id="rId13"/>
    <p:sldId id="266" r:id="rId14"/>
    <p:sldId id="263" r:id="rId15"/>
    <p:sldId id="264" r:id="rId16"/>
    <p:sldId id="268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FD88-88D7-4A66-BBD5-08678F66917B}" type="datetimeFigureOut">
              <a:rPr lang="es-ES" smtClean="0"/>
              <a:t>28/10/2018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499E-F4DA-43D7-BF2B-6A2D6504B657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69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FD88-88D7-4A66-BBD5-08678F66917B}" type="datetimeFigureOut">
              <a:rPr lang="es-ES" smtClean="0"/>
              <a:t>28/10/2018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499E-F4DA-43D7-BF2B-6A2D6504B6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95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FD88-88D7-4A66-BBD5-08678F66917B}" type="datetimeFigureOut">
              <a:rPr lang="es-ES" smtClean="0"/>
              <a:t>28/10/2018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499E-F4DA-43D7-BF2B-6A2D6504B6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720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FD88-88D7-4A66-BBD5-08678F66917B}" type="datetimeFigureOut">
              <a:rPr lang="es-ES" smtClean="0"/>
              <a:t>28/10/2018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499E-F4DA-43D7-BF2B-6A2D6504B6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855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FD88-88D7-4A66-BBD5-08678F66917B}" type="datetimeFigureOut">
              <a:rPr lang="es-ES" smtClean="0"/>
              <a:t>28/10/2018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499E-F4DA-43D7-BF2B-6A2D6504B657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40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FD88-88D7-4A66-BBD5-08678F66917B}" type="datetimeFigureOut">
              <a:rPr lang="es-ES" smtClean="0"/>
              <a:t>28/10/2018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499E-F4DA-43D7-BF2B-6A2D6504B6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922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FD88-88D7-4A66-BBD5-08678F66917B}" type="datetimeFigureOut">
              <a:rPr lang="es-ES" smtClean="0"/>
              <a:t>28/10/2018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499E-F4DA-43D7-BF2B-6A2D6504B6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087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FD88-88D7-4A66-BBD5-08678F66917B}" type="datetimeFigureOut">
              <a:rPr lang="es-ES" smtClean="0"/>
              <a:t>28/10/2018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499E-F4DA-43D7-BF2B-6A2D6504B6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681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FD88-88D7-4A66-BBD5-08678F66917B}" type="datetimeFigureOut">
              <a:rPr lang="es-ES" smtClean="0"/>
              <a:t>28/10/2018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499E-F4DA-43D7-BF2B-6A2D6504B6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53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C1FD88-88D7-4A66-BBD5-08678F66917B}" type="datetimeFigureOut">
              <a:rPr lang="es-ES" smtClean="0"/>
              <a:t>28/10/2018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54499E-F4DA-43D7-BF2B-6A2D6504B6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497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FD88-88D7-4A66-BBD5-08678F66917B}" type="datetimeFigureOut">
              <a:rPr lang="es-ES" smtClean="0"/>
              <a:t>28/10/2018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499E-F4DA-43D7-BF2B-6A2D6504B6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534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BC1FD88-88D7-4A66-BBD5-08678F66917B}" type="datetimeFigureOut">
              <a:rPr lang="es-ES" smtClean="0"/>
              <a:t>28/10/2018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54499E-F4DA-43D7-BF2B-6A2D6504B657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9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770021" y="866274"/>
            <a:ext cx="10812379" cy="2731335"/>
          </a:xfrm>
        </p:spPr>
        <p:txBody>
          <a:bodyPr>
            <a:normAutofit/>
          </a:bodyPr>
          <a:lstStyle/>
          <a:p>
            <a:pPr algn="just"/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Development of educational resources oriented to the Maker culture for the conceptual design course.</a:t>
            </a:r>
            <a:endParaRPr lang="es-ES" sz="4400" dirty="0">
              <a:solidFill>
                <a:schemeClr val="accent1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138989" y="4106779"/>
            <a:ext cx="10042358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latin typeface="Segoe Print" panose="02000600000000000000" pitchFamily="2" charset="0"/>
              </a:rPr>
              <a:t>Diego Alejandro Zorrilla. 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latin typeface="Segoe Print" panose="02000600000000000000" pitchFamily="2" charset="0"/>
              </a:rPr>
              <a:t>Juan Camilo López.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latin typeface="Segoe Print" panose="02000600000000000000" pitchFamily="2" charset="0"/>
              </a:rPr>
              <a:t>Sergio Alejandro Bolaños.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latin typeface="Segoe Print" panose="02000600000000000000" pitchFamily="2" charset="0"/>
              </a:rPr>
              <a:t>Group: IGA3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61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Problem</a:t>
            </a:r>
            <a:endParaRPr lang="en-US" sz="6000" dirty="0">
              <a:solidFill>
                <a:schemeClr val="accent1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1792" y="1929200"/>
            <a:ext cx="6681216" cy="46166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Segoe Print" panose="02000600000000000000" pitchFamily="2" charset="0"/>
              </a:rPr>
              <a:t>The danger in the care of patients with senile dementia.</a:t>
            </a:r>
            <a:endParaRPr lang="es-ES" sz="18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pic>
        <p:nvPicPr>
          <p:cNvPr id="1026" name="Picture 2" descr="Resultado de imagen para demencia sen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87" y="2390865"/>
            <a:ext cx="6507321" cy="374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7756160" y="2160032"/>
            <a:ext cx="3826240" cy="923330"/>
            <a:chOff x="7756160" y="2160032"/>
            <a:chExt cx="3655552" cy="923330"/>
          </a:xfrm>
        </p:grpSpPr>
        <p:sp>
          <p:nvSpPr>
            <p:cNvPr id="4" name="CuadroTexto 3"/>
            <p:cNvSpPr txBox="1"/>
            <p:nvPr/>
          </p:nvSpPr>
          <p:spPr>
            <a:xfrm>
              <a:off x="8083296" y="2160032"/>
              <a:ext cx="33284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>
                  <a:latin typeface="Segoe Print" panose="02000600000000000000" pitchFamily="2" charset="0"/>
                </a:rPr>
                <a:t>It is a serious deterioration of mental capacity that interferes with daily life.</a:t>
              </a:r>
              <a:endParaRPr lang="es-ES" dirty="0">
                <a:latin typeface="Segoe Print" panose="02000600000000000000" pitchFamily="2" charset="0"/>
              </a:endParaRPr>
            </a:p>
          </p:txBody>
        </p:sp>
        <p:sp>
          <p:nvSpPr>
            <p:cNvPr id="7" name="Triángulo isósceles 6"/>
            <p:cNvSpPr/>
            <p:nvPr/>
          </p:nvSpPr>
          <p:spPr>
            <a:xfrm rot="5400000">
              <a:off x="7749040" y="2454002"/>
              <a:ext cx="341376" cy="3271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7756160" y="3775202"/>
            <a:ext cx="3826240" cy="646331"/>
            <a:chOff x="7756160" y="3872738"/>
            <a:chExt cx="3826240" cy="646331"/>
          </a:xfrm>
        </p:grpSpPr>
        <p:sp>
          <p:nvSpPr>
            <p:cNvPr id="5" name="CuadroTexto 4"/>
            <p:cNvSpPr txBox="1"/>
            <p:nvPr/>
          </p:nvSpPr>
          <p:spPr>
            <a:xfrm>
              <a:off x="8083296" y="3872738"/>
              <a:ext cx="3499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latin typeface="Segoe Print" panose="02000600000000000000" pitchFamily="2" charset="0"/>
                </a:rPr>
                <a:t>A</a:t>
              </a:r>
              <a:r>
                <a:rPr lang="en-US" dirty="0" smtClean="0">
                  <a:latin typeface="Segoe Print" panose="02000600000000000000" pitchFamily="2" charset="0"/>
                </a:rPr>
                <a:t>n example are memory problems.</a:t>
              </a:r>
              <a:endParaRPr lang="es-ES" dirty="0">
                <a:latin typeface="Segoe Print" panose="02000600000000000000" pitchFamily="2" charset="0"/>
              </a:endParaRPr>
            </a:p>
          </p:txBody>
        </p:sp>
        <p:sp>
          <p:nvSpPr>
            <p:cNvPr id="9" name="Triángulo isósceles 8"/>
            <p:cNvSpPr/>
            <p:nvPr/>
          </p:nvSpPr>
          <p:spPr>
            <a:xfrm rot="5400000">
              <a:off x="7749040" y="4027133"/>
              <a:ext cx="341376" cy="3271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7772400" y="5031447"/>
            <a:ext cx="3810000" cy="923330"/>
            <a:chOff x="7772400" y="5031447"/>
            <a:chExt cx="3639312" cy="923330"/>
          </a:xfrm>
        </p:grpSpPr>
        <p:sp>
          <p:nvSpPr>
            <p:cNvPr id="6" name="CuadroTexto 5"/>
            <p:cNvSpPr txBox="1"/>
            <p:nvPr/>
          </p:nvSpPr>
          <p:spPr>
            <a:xfrm>
              <a:off x="8083296" y="5031447"/>
              <a:ext cx="33284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>
                  <a:latin typeface="Segoe Print" panose="02000600000000000000" pitchFamily="2" charset="0"/>
                </a:rPr>
                <a:t>Alzheimer's disease is the most common type of dementia.</a:t>
              </a:r>
              <a:endParaRPr lang="es-ES" dirty="0">
                <a:latin typeface="Segoe Print" panose="02000600000000000000" pitchFamily="2" charset="0"/>
              </a:endParaRPr>
            </a:p>
          </p:txBody>
        </p:sp>
        <p:sp>
          <p:nvSpPr>
            <p:cNvPr id="10" name="Triángulo isósceles 9"/>
            <p:cNvSpPr/>
            <p:nvPr/>
          </p:nvSpPr>
          <p:spPr>
            <a:xfrm rot="5400000">
              <a:off x="7765280" y="5329544"/>
              <a:ext cx="341376" cy="3271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03433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71678"/>
            <a:ext cx="12170267" cy="583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6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Product</a:t>
            </a:r>
            <a:endParaRPr lang="en-US" sz="6000" dirty="0">
              <a:solidFill>
                <a:schemeClr val="accent1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2" t="5324" r="26224" b="12845"/>
          <a:stretch/>
        </p:blipFill>
        <p:spPr>
          <a:xfrm>
            <a:off x="1139951" y="2060448"/>
            <a:ext cx="5836085" cy="3852672"/>
          </a:xfrm>
        </p:spPr>
      </p:pic>
      <p:sp>
        <p:nvSpPr>
          <p:cNvPr id="5" name="CuadroTexto 4"/>
          <p:cNvSpPr txBox="1"/>
          <p:nvPr/>
        </p:nvSpPr>
        <p:spPr>
          <a:xfrm>
            <a:off x="7107936" y="3377184"/>
            <a:ext cx="4279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Segoe Print" panose="02000600000000000000" pitchFamily="2" charset="0"/>
              </a:rPr>
              <a:t>3D prototype</a:t>
            </a:r>
            <a:r>
              <a:rPr lang="es-ES" sz="4400" b="1" dirty="0" smtClean="0">
                <a:latin typeface="Segoe Print" panose="02000600000000000000" pitchFamily="2" charset="0"/>
              </a:rPr>
              <a:t>.</a:t>
            </a:r>
            <a:endParaRPr lang="es-ES" sz="4400" b="1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6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Monitoring app</a:t>
            </a:r>
            <a:endParaRPr lang="en-US" sz="6000" dirty="0">
              <a:solidFill>
                <a:schemeClr val="accent1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21"/>
          <a:stretch/>
        </p:blipFill>
        <p:spPr>
          <a:xfrm>
            <a:off x="1879070" y="2340864"/>
            <a:ext cx="8494819" cy="3377184"/>
          </a:xfrm>
        </p:spPr>
      </p:pic>
    </p:spTree>
    <p:extLst>
      <p:ext uri="{BB962C8B-B14F-4D97-AF65-F5344CB8AC3E}">
        <p14:creationId xmlns:p14="http://schemas.microsoft.com/office/powerpoint/2010/main" val="23476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62219"/>
            <a:ext cx="9997440" cy="1450757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Representation of the product with LittleBits.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707"/>
          <a:stretch/>
        </p:blipFill>
        <p:spPr>
          <a:xfrm>
            <a:off x="2976657" y="1761744"/>
            <a:ext cx="6299645" cy="452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9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" y="743712"/>
            <a:ext cx="12020278" cy="492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0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438400" y="2517712"/>
            <a:ext cx="7339584" cy="1450975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Thank you!</a:t>
            </a:r>
            <a:endParaRPr lang="en-US" sz="9600" b="1" dirty="0">
              <a:solidFill>
                <a:schemeClr val="accent1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69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138864" y="422107"/>
            <a:ext cx="41067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b="1" dirty="0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Maker</a:t>
            </a:r>
            <a:endParaRPr lang="es-ES" sz="9600" b="1" dirty="0">
              <a:solidFill>
                <a:schemeClr val="accent1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94611" y="1810291"/>
            <a:ext cx="10395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Segoe Print" panose="02000600000000000000" pitchFamily="2" charset="0"/>
              </a:rPr>
              <a:t>Describe those people who can generate new knowledge, activities or products by themselves.</a:t>
            </a:r>
          </a:p>
          <a:p>
            <a:pPr algn="just"/>
            <a:endParaRPr lang="en-US" sz="2000" dirty="0" smtClean="0">
              <a:latin typeface="Segoe Print" panose="02000600000000000000" pitchFamily="2" charset="0"/>
            </a:endParaRPr>
          </a:p>
          <a:p>
            <a:pPr algn="just"/>
            <a:r>
              <a:rPr lang="en-US" sz="2000" dirty="0" smtClean="0">
                <a:latin typeface="Segoe Print" panose="02000600000000000000" pitchFamily="2" charset="0"/>
              </a:rPr>
              <a:t>New technologies have a very important role in this culture.</a:t>
            </a:r>
            <a:endParaRPr lang="es-ES" sz="2000" dirty="0">
              <a:latin typeface="Segoe Print" panose="02000600000000000000" pitchFamily="2" charset="0"/>
            </a:endParaRPr>
          </a:p>
        </p:txBody>
      </p:sp>
      <p:pic>
        <p:nvPicPr>
          <p:cNvPr id="4098" name="Picture 2" descr="Resultado de imagen para cultura ma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501" y="3379951"/>
            <a:ext cx="5571456" cy="258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53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Identification and classification of the design attributes.</a:t>
            </a:r>
            <a:endParaRPr lang="en-US" sz="6000" dirty="0">
              <a:solidFill>
                <a:schemeClr val="accent1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ES" cap="none" dirty="0" smtClean="0">
                <a:latin typeface="Segoe Print" panose="02000600000000000000" pitchFamily="2" charset="0"/>
              </a:rPr>
              <a:t>Juan Camilo López</a:t>
            </a:r>
            <a:endParaRPr lang="es-ES" cap="none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27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Design attributes</a:t>
            </a:r>
            <a:endParaRPr lang="en-US" sz="6000" dirty="0">
              <a:solidFill>
                <a:schemeClr val="accent1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095143"/>
            <a:ext cx="4925568" cy="923330"/>
          </a:xfrm>
          <a:ln>
            <a:noFill/>
          </a:ln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18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1. Objectives: are </a:t>
            </a:r>
            <a:r>
              <a:rPr lang="en-US" sz="1800" dirty="0">
                <a:solidFill>
                  <a:schemeClr val="tx1"/>
                </a:solidFill>
                <a:latin typeface="Segoe Print" panose="02000600000000000000" pitchFamily="2" charset="0"/>
              </a:rPr>
              <a:t>the things that the designer wants to achieve</a:t>
            </a:r>
            <a:r>
              <a:rPr lang="en-US" sz="1800" dirty="0">
                <a:latin typeface="Segoe Print" panose="02000600000000000000" pitchFamily="2" charset="0"/>
              </a:rPr>
              <a:t>. </a:t>
            </a:r>
            <a:endParaRPr lang="en-US" sz="1800" dirty="0" smtClean="0">
              <a:latin typeface="Segoe Print" panose="02000600000000000000" pitchFamily="2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97280" y="4019288"/>
            <a:ext cx="492556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/>
            <a:r>
              <a:rPr lang="en-US" dirty="0" smtClean="0">
                <a:latin typeface="Segoe Print" panose="02000600000000000000" pitchFamily="2" charset="0"/>
              </a:rPr>
              <a:t>2. Restrictions: are   the </a:t>
            </a:r>
            <a:r>
              <a:rPr lang="en-US" dirty="0">
                <a:latin typeface="Segoe Print" panose="02000600000000000000" pitchFamily="2" charset="0"/>
              </a:rPr>
              <a:t>limitations and the aspects that the object must respect.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815328" y="2021991"/>
            <a:ext cx="492556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/>
            <a:r>
              <a:rPr lang="en-US" dirty="0" smtClean="0">
                <a:latin typeface="Segoe Print" panose="02000600000000000000" pitchFamily="2" charset="0"/>
              </a:rPr>
              <a:t>3. Functions</a:t>
            </a:r>
            <a:r>
              <a:rPr lang="en-US" dirty="0">
                <a:latin typeface="Segoe Print" panose="02000600000000000000" pitchFamily="2" charset="0"/>
              </a:rPr>
              <a:t>: these ones represent every activity that the object must do. 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815328" y="3994904"/>
            <a:ext cx="492556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/>
            <a:r>
              <a:rPr lang="en-US" dirty="0" smtClean="0">
                <a:latin typeface="Segoe Print" panose="02000600000000000000" pitchFamily="2" charset="0"/>
              </a:rPr>
              <a:t>4. Implementations</a:t>
            </a:r>
            <a:r>
              <a:rPr lang="en-US" dirty="0">
                <a:latin typeface="Segoe Print" panose="02000600000000000000" pitchFamily="2" charset="0"/>
              </a:rPr>
              <a:t>: represent the ways to execute the functions of the product. </a:t>
            </a:r>
            <a:endParaRPr lang="es-ES" dirty="0">
              <a:latin typeface="Segoe Print" panose="02000600000000000000" pitchFamily="2" charset="0"/>
            </a:endParaRPr>
          </a:p>
        </p:txBody>
      </p:sp>
      <p:pic>
        <p:nvPicPr>
          <p:cNvPr id="2050" name="Picture 2" descr="Resultado de imagen para precios baj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642" y="2598161"/>
            <a:ext cx="1148844" cy="114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sistema de calefacc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436" y="4688600"/>
            <a:ext cx="1657351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localizac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056" y="2659121"/>
            <a:ext cx="1686112" cy="119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para cota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178" y="4824895"/>
            <a:ext cx="1993710" cy="132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5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Activity</a:t>
            </a:r>
            <a:endParaRPr lang="en-US" sz="6000" dirty="0">
              <a:solidFill>
                <a:schemeClr val="accent1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1638703" y="2141220"/>
            <a:ext cx="8975554" cy="3690486"/>
            <a:chOff x="1532021" y="2012883"/>
            <a:chExt cx="8975554" cy="3690486"/>
          </a:xfrm>
        </p:grpSpPr>
        <p:sp>
          <p:nvSpPr>
            <p:cNvPr id="4" name="Paralelogramo 3"/>
            <p:cNvSpPr/>
            <p:nvPr/>
          </p:nvSpPr>
          <p:spPr>
            <a:xfrm>
              <a:off x="1532022" y="2130392"/>
              <a:ext cx="3288633" cy="1339516"/>
            </a:xfrm>
            <a:prstGeom prst="parallelogram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Segoe Print" panose="02000600000000000000" pitchFamily="2" charset="0"/>
                </a:rPr>
                <a:t>Do a reverse engineering.</a:t>
              </a:r>
              <a:endParaRPr lang="en-US" dirty="0">
                <a:solidFill>
                  <a:schemeClr val="tx1"/>
                </a:solidFill>
                <a:latin typeface="Segoe Print" panose="02000600000000000000" pitchFamily="2" charset="0"/>
              </a:endParaRPr>
            </a:p>
          </p:txBody>
        </p:sp>
        <p:sp>
          <p:nvSpPr>
            <p:cNvPr id="5" name="Paralelogramo 4"/>
            <p:cNvSpPr/>
            <p:nvPr/>
          </p:nvSpPr>
          <p:spPr>
            <a:xfrm>
              <a:off x="1532021" y="4371271"/>
              <a:ext cx="3288633" cy="1324680"/>
            </a:xfrm>
            <a:prstGeom prst="parallelogram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Segoe Print" panose="02000600000000000000" pitchFamily="2" charset="0"/>
                </a:rPr>
                <a:t>We will use LittleBits for doing the activity. </a:t>
              </a:r>
              <a:endParaRPr lang="es-ES" dirty="0">
                <a:solidFill>
                  <a:schemeClr val="tx1"/>
                </a:solidFill>
                <a:latin typeface="Segoe Print" panose="02000600000000000000" pitchFamily="2" charset="0"/>
              </a:endParaRPr>
            </a:p>
          </p:txBody>
        </p:sp>
        <p:sp>
          <p:nvSpPr>
            <p:cNvPr id="6" name="Paralelogramo 5"/>
            <p:cNvSpPr/>
            <p:nvPr/>
          </p:nvSpPr>
          <p:spPr>
            <a:xfrm>
              <a:off x="7218942" y="2012883"/>
              <a:ext cx="3288633" cy="1339516"/>
            </a:xfrm>
            <a:prstGeom prst="parallelogram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Segoe Print" panose="02000600000000000000" pitchFamily="2" charset="0"/>
                </a:rPr>
                <a:t>Analyze all the parts that make up the system.</a:t>
              </a:r>
              <a:endParaRPr lang="es-ES" dirty="0">
                <a:solidFill>
                  <a:schemeClr val="tx1"/>
                </a:solidFill>
                <a:latin typeface="Segoe Print" panose="02000600000000000000" pitchFamily="2" charset="0"/>
              </a:endParaRPr>
            </a:p>
          </p:txBody>
        </p:sp>
        <p:sp>
          <p:nvSpPr>
            <p:cNvPr id="7" name="Paralelogramo 6"/>
            <p:cNvSpPr/>
            <p:nvPr/>
          </p:nvSpPr>
          <p:spPr>
            <a:xfrm>
              <a:off x="7218941" y="4363853"/>
              <a:ext cx="3288633" cy="1339516"/>
            </a:xfrm>
            <a:prstGeom prst="parallelogram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Segoe Print" panose="02000600000000000000" pitchFamily="2" charset="0"/>
                </a:rPr>
                <a:t>Identify each design attribute and classify them into categories.</a:t>
              </a:r>
              <a:endParaRPr lang="es-ES" dirty="0">
                <a:solidFill>
                  <a:schemeClr val="tx1"/>
                </a:solidFill>
                <a:latin typeface="Segoe Print" panose="02000600000000000000" pitchFamily="2" charset="0"/>
              </a:endParaRPr>
            </a:p>
          </p:txBody>
        </p:sp>
        <p:sp>
          <p:nvSpPr>
            <p:cNvPr id="9" name="Flecha abajo 8"/>
            <p:cNvSpPr/>
            <p:nvPr/>
          </p:nvSpPr>
          <p:spPr>
            <a:xfrm>
              <a:off x="8542417" y="3464292"/>
              <a:ext cx="641685" cy="75558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Flecha abajo 11"/>
            <p:cNvSpPr/>
            <p:nvPr/>
          </p:nvSpPr>
          <p:spPr>
            <a:xfrm rot="16200000">
              <a:off x="5805638" y="2107930"/>
              <a:ext cx="641685" cy="138443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Flecha abajo 12"/>
            <p:cNvSpPr/>
            <p:nvPr/>
          </p:nvSpPr>
          <p:spPr>
            <a:xfrm rot="5400000">
              <a:off x="5805639" y="4341391"/>
              <a:ext cx="641685" cy="138443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67252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dirty="0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LittleBits</a:t>
            </a:r>
            <a:r>
              <a:rPr lang="es-ES" sz="6000" dirty="0" smtClean="0">
                <a:latin typeface="Segoe Print" panose="02000600000000000000" pitchFamily="2" charset="0"/>
              </a:rPr>
              <a:t> </a:t>
            </a:r>
            <a:endParaRPr lang="es-ES" sz="6000" dirty="0">
              <a:latin typeface="Segoe Print" panose="020006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37087" y="2175984"/>
            <a:ext cx="4531505" cy="115349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Segoe Print" panose="02000600000000000000" pitchFamily="2" charset="0"/>
              </a:rPr>
              <a:t>A</a:t>
            </a:r>
            <a:r>
              <a:rPr lang="en-US" dirty="0" smtClean="0">
                <a:latin typeface="Segoe Print" panose="02000600000000000000" pitchFamily="2" charset="0"/>
              </a:rPr>
              <a:t>re </a:t>
            </a:r>
            <a:r>
              <a:rPr lang="en-US" dirty="0">
                <a:latin typeface="Segoe Print" panose="02000600000000000000" pitchFamily="2" charset="0"/>
              </a:rPr>
              <a:t>a modular electronic system that can be connected with other bits thanks to the magnets at the end. </a:t>
            </a:r>
            <a:endParaRPr lang="es-ES" dirty="0">
              <a:latin typeface="Segoe Print" panose="02000600000000000000" pitchFamily="2" charset="0"/>
            </a:endParaRPr>
          </a:p>
        </p:txBody>
      </p:sp>
      <p:pic>
        <p:nvPicPr>
          <p:cNvPr id="4" name="image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36590" y="3329482"/>
            <a:ext cx="3932501" cy="2364182"/>
          </a:xfrm>
          <a:prstGeom prst="rect">
            <a:avLst/>
          </a:prstGeom>
          <a:ln/>
        </p:spPr>
      </p:pic>
      <p:sp>
        <p:nvSpPr>
          <p:cNvPr id="5" name="CuadroTexto 4"/>
          <p:cNvSpPr txBox="1"/>
          <p:nvPr/>
        </p:nvSpPr>
        <p:spPr>
          <a:xfrm>
            <a:off x="6636367" y="2175984"/>
            <a:ext cx="4531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Segoe Print" panose="02000600000000000000" pitchFamily="2" charset="0"/>
              </a:rPr>
              <a:t>There are a lot of types of LittleBits, each one has a unique function.</a:t>
            </a:r>
            <a:endParaRPr lang="es-ES" dirty="0">
              <a:latin typeface="Segoe Print" panose="020006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636366" y="3121152"/>
            <a:ext cx="45315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Segoe Print" panose="02000600000000000000" pitchFamily="2" charset="0"/>
              </a:rPr>
              <a:t>Power (Blue): </a:t>
            </a:r>
            <a:r>
              <a:rPr lang="en-US" dirty="0">
                <a:latin typeface="Segoe Print" panose="02000600000000000000" pitchFamily="2" charset="0"/>
              </a:rPr>
              <a:t>g</a:t>
            </a:r>
            <a:r>
              <a:rPr lang="en-US" dirty="0" smtClean="0">
                <a:latin typeface="Segoe Print" panose="02000600000000000000" pitchFamily="2" charset="0"/>
              </a:rPr>
              <a:t>enerates electricity.</a:t>
            </a:r>
          </a:p>
          <a:p>
            <a:pPr lvl="0" algn="just"/>
            <a:r>
              <a:rPr lang="en-US" dirty="0" smtClean="0">
                <a:latin typeface="Segoe Print" panose="02000600000000000000" pitchFamily="2" charset="0"/>
              </a:rPr>
              <a:t> 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latin typeface="Segoe Print" panose="02000600000000000000" pitchFamily="2" charset="0"/>
            </a:endParaRPr>
          </a:p>
          <a:p>
            <a:pPr lvl="0" algn="just"/>
            <a:r>
              <a:rPr lang="en-US" dirty="0" smtClean="0">
                <a:solidFill>
                  <a:srgbClr val="D60093"/>
                </a:solidFill>
                <a:latin typeface="Segoe Print" panose="02000600000000000000" pitchFamily="2" charset="0"/>
              </a:rPr>
              <a:t>Input </a:t>
            </a:r>
            <a:r>
              <a:rPr lang="en-US" dirty="0">
                <a:solidFill>
                  <a:srgbClr val="D60093"/>
                </a:solidFill>
                <a:latin typeface="Segoe Print" panose="02000600000000000000" pitchFamily="2" charset="0"/>
              </a:rPr>
              <a:t>(Pink): </a:t>
            </a:r>
            <a:r>
              <a:rPr lang="en-US" dirty="0" smtClean="0">
                <a:latin typeface="Segoe Print" panose="02000600000000000000" pitchFamily="2" charset="0"/>
              </a:rPr>
              <a:t>makes </a:t>
            </a:r>
            <a:r>
              <a:rPr lang="en-US" dirty="0">
                <a:latin typeface="Segoe Print" panose="02000600000000000000" pitchFamily="2" charset="0"/>
              </a:rPr>
              <a:t>possible the control of the circuit. </a:t>
            </a:r>
            <a:endParaRPr lang="en-US" dirty="0" smtClean="0">
              <a:latin typeface="Segoe Print" panose="02000600000000000000" pitchFamily="2" charset="0"/>
            </a:endParaRPr>
          </a:p>
          <a:p>
            <a:pPr lvl="0" algn="just"/>
            <a:endParaRPr lang="es-ES" dirty="0">
              <a:latin typeface="Segoe Print" panose="02000600000000000000" pitchFamily="2" charset="0"/>
            </a:endParaRPr>
          </a:p>
          <a:p>
            <a:pPr lvl="0" algn="just"/>
            <a:r>
              <a:rPr lang="en-US" dirty="0">
                <a:solidFill>
                  <a:srgbClr val="00B050"/>
                </a:solidFill>
                <a:latin typeface="Segoe Print" panose="02000600000000000000" pitchFamily="2" charset="0"/>
              </a:rPr>
              <a:t>Output (Green): </a:t>
            </a:r>
            <a:r>
              <a:rPr lang="en-US" dirty="0">
                <a:latin typeface="Segoe Print" panose="02000600000000000000" pitchFamily="2" charset="0"/>
              </a:rPr>
              <a:t>d</a:t>
            </a:r>
            <a:r>
              <a:rPr lang="en-US" dirty="0" smtClean="0">
                <a:latin typeface="Segoe Print" panose="02000600000000000000" pitchFamily="2" charset="0"/>
              </a:rPr>
              <a:t>oes </a:t>
            </a:r>
            <a:r>
              <a:rPr lang="en-US" dirty="0">
                <a:latin typeface="Segoe Print" panose="02000600000000000000" pitchFamily="2" charset="0"/>
              </a:rPr>
              <a:t>an </a:t>
            </a:r>
            <a:r>
              <a:rPr lang="en-US" dirty="0" smtClean="0">
                <a:latin typeface="Segoe Print" panose="02000600000000000000" pitchFamily="2" charset="0"/>
              </a:rPr>
              <a:t>action.</a:t>
            </a:r>
          </a:p>
          <a:p>
            <a:pPr lvl="0" algn="just"/>
            <a:endParaRPr lang="es-ES" dirty="0">
              <a:latin typeface="Segoe Print" panose="02000600000000000000" pitchFamily="2" charset="0"/>
            </a:endParaRPr>
          </a:p>
          <a:p>
            <a:pPr algn="just"/>
            <a:r>
              <a:rPr lang="en-US" dirty="0">
                <a:solidFill>
                  <a:srgbClr val="FF6600"/>
                </a:solidFill>
                <a:latin typeface="Segoe Print" panose="02000600000000000000" pitchFamily="2" charset="0"/>
              </a:rPr>
              <a:t>Wire (Orange</a:t>
            </a:r>
            <a:r>
              <a:rPr lang="en-US" dirty="0" smtClean="0">
                <a:solidFill>
                  <a:srgbClr val="FF6600"/>
                </a:solidFill>
                <a:latin typeface="Segoe Print" panose="02000600000000000000" pitchFamily="2" charset="0"/>
              </a:rPr>
              <a:t>): </a:t>
            </a:r>
            <a:r>
              <a:rPr lang="en-US" dirty="0" smtClean="0">
                <a:latin typeface="Segoe Print" panose="02000600000000000000" pitchFamily="2" charset="0"/>
              </a:rPr>
              <a:t>increases the size, changes the direction or adds complexity and programmability to the circuit.</a:t>
            </a:r>
            <a:endParaRPr lang="es-ES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11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0016" y="286603"/>
            <a:ext cx="10375392" cy="1450757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LittleBits </a:t>
            </a: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used in the activity.</a:t>
            </a:r>
            <a:r>
              <a:rPr lang="es-ES" sz="5400" dirty="0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 </a:t>
            </a:r>
            <a:endParaRPr lang="es-ES" sz="5400" dirty="0">
              <a:solidFill>
                <a:schemeClr val="accent1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1482121" y="1962816"/>
            <a:ext cx="9288718" cy="3787203"/>
            <a:chOff x="1000252" y="2035968"/>
            <a:chExt cx="9288718" cy="3787203"/>
          </a:xfrm>
        </p:grpSpPr>
        <p:pic>
          <p:nvPicPr>
            <p:cNvPr id="4" name="Imagen 3"/>
            <p:cNvPicPr/>
            <p:nvPr/>
          </p:nvPicPr>
          <p:blipFill rotWithShape="1">
            <a:blip r:embed="rId2"/>
            <a:srcRect l="27245" t="8758" r="24905" b="14834"/>
            <a:stretch/>
          </p:blipFill>
          <p:spPr bwMode="auto">
            <a:xfrm>
              <a:off x="1000252" y="2460561"/>
              <a:ext cx="3608324" cy="2938018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Imagen 4" descr="Resultado de imagen para little bits power"/>
            <p:cNvPicPr/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86" t="20984" r="13294" b="19751"/>
            <a:stretch/>
          </p:blipFill>
          <p:spPr bwMode="auto">
            <a:xfrm>
              <a:off x="4608576" y="2506853"/>
              <a:ext cx="3319082" cy="284543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Imagen 5"/>
            <p:cNvPicPr/>
            <p:nvPr/>
          </p:nvPicPr>
          <p:blipFill rotWithShape="1">
            <a:blip r:embed="rId4"/>
            <a:srcRect l="20443" t="16852" r="17153" b="15372"/>
            <a:stretch/>
          </p:blipFill>
          <p:spPr bwMode="auto">
            <a:xfrm rot="16200000">
              <a:off x="7214713" y="2748915"/>
              <a:ext cx="3787203" cy="236131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0814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8784" y="274411"/>
            <a:ext cx="10314432" cy="1450757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LittleBits used in the activity.</a:t>
            </a:r>
            <a:endParaRPr lang="es-E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1564846" y="1979214"/>
            <a:ext cx="9123267" cy="3767104"/>
            <a:chOff x="1564846" y="1979214"/>
            <a:chExt cx="9123267" cy="3767104"/>
          </a:xfrm>
        </p:grpSpPr>
        <p:grpSp>
          <p:nvGrpSpPr>
            <p:cNvPr id="13" name="Grupo 12"/>
            <p:cNvGrpSpPr/>
            <p:nvPr/>
          </p:nvGrpSpPr>
          <p:grpSpPr>
            <a:xfrm>
              <a:off x="1564846" y="3925963"/>
              <a:ext cx="9123267" cy="1820355"/>
              <a:chOff x="1377696" y="3906137"/>
              <a:chExt cx="9123267" cy="1820355"/>
            </a:xfrm>
          </p:grpSpPr>
          <p:pic>
            <p:nvPicPr>
              <p:cNvPr id="4" name="Imagen 3"/>
              <p:cNvPicPr/>
              <p:nvPr/>
            </p:nvPicPr>
            <p:blipFill rotWithShape="1">
              <a:blip r:embed="rId2"/>
              <a:srcRect l="26157" t="23169" r="21166" b="27493"/>
              <a:stretch/>
            </p:blipFill>
            <p:spPr bwMode="auto">
              <a:xfrm>
                <a:off x="1377696" y="3906137"/>
                <a:ext cx="3633216" cy="1811911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5" name="Imagen 4" descr="Resultado de imagen para little bits number module"/>
              <p:cNvPicPr/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37" t="23308" r="17255" b="24221"/>
              <a:stretch/>
            </p:blipFill>
            <p:spPr bwMode="auto">
              <a:xfrm>
                <a:off x="5010912" y="3958652"/>
                <a:ext cx="2990690" cy="1767840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7" name="Imagen 6"/>
              <p:cNvPicPr/>
              <p:nvPr/>
            </p:nvPicPr>
            <p:blipFill rotWithShape="1">
              <a:blip r:embed="rId4"/>
              <a:srcRect l="30581" t="22492" r="27943" b="25550"/>
              <a:stretch/>
            </p:blipFill>
            <p:spPr bwMode="auto">
              <a:xfrm>
                <a:off x="8001602" y="3989132"/>
                <a:ext cx="2499361" cy="1706879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14" name="Grupo 13"/>
            <p:cNvGrpSpPr/>
            <p:nvPr/>
          </p:nvGrpSpPr>
          <p:grpSpPr>
            <a:xfrm>
              <a:off x="3456432" y="1979214"/>
              <a:ext cx="5340096" cy="1907824"/>
              <a:chOff x="3547872" y="1838643"/>
              <a:chExt cx="5340096" cy="1907824"/>
            </a:xfrm>
          </p:grpSpPr>
          <p:pic>
            <p:nvPicPr>
              <p:cNvPr id="8" name="Imagen 7"/>
              <p:cNvPicPr/>
              <p:nvPr/>
            </p:nvPicPr>
            <p:blipFill rotWithShape="1">
              <a:blip r:embed="rId5"/>
              <a:srcRect l="30870" t="24602" r="31423" b="22001"/>
              <a:stretch/>
            </p:blipFill>
            <p:spPr bwMode="auto">
              <a:xfrm>
                <a:off x="3547872" y="1898680"/>
                <a:ext cx="2328672" cy="1847787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9" name="Imagen 8"/>
              <p:cNvPicPr/>
              <p:nvPr/>
            </p:nvPicPr>
            <p:blipFill rotWithShape="1">
              <a:blip r:embed="rId6"/>
              <a:srcRect l="33407" t="28479" r="29263" b="31071"/>
              <a:stretch/>
            </p:blipFill>
            <p:spPr bwMode="auto">
              <a:xfrm>
                <a:off x="5876544" y="1838643"/>
                <a:ext cx="3011424" cy="1849773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0166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Instructions</a:t>
            </a:r>
            <a:endParaRPr lang="en-US" sz="6000" dirty="0">
              <a:solidFill>
                <a:schemeClr val="accent1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2005262"/>
            <a:ext cx="6747309" cy="3863831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Form groups of four people</a:t>
            </a:r>
            <a:r>
              <a:rPr lang="en-US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es-ES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Each group will have a folder on disk with all the information</a:t>
            </a:r>
            <a:r>
              <a:rPr lang="en-US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es-ES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With the help of someone, we will disarm the circuit and each group will analyze the disassembled part</a:t>
            </a:r>
            <a:r>
              <a:rPr lang="en-US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es-ES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Analyze the design concept and the application to identify the other attributes. </a:t>
            </a:r>
            <a:endParaRPr lang="es-ES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endParaRPr lang="es-ES" dirty="0"/>
          </a:p>
        </p:txBody>
      </p:sp>
      <p:pic>
        <p:nvPicPr>
          <p:cNvPr id="3074" name="Picture 2" descr="Resultado de imagen para ingenierÃ­a invers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6956"/>
          <a:stretch/>
        </p:blipFill>
        <p:spPr bwMode="auto">
          <a:xfrm>
            <a:off x="8290660" y="2108377"/>
            <a:ext cx="324361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95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193</TotalTime>
  <Words>373</Words>
  <Application>Microsoft Office PowerPoint</Application>
  <PresentationFormat>Panorámica</PresentationFormat>
  <Paragraphs>51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Segoe Print</vt:lpstr>
      <vt:lpstr>Retrospección</vt:lpstr>
      <vt:lpstr>Development of educational resources oriented to the Maker culture for the conceptual design course.</vt:lpstr>
      <vt:lpstr>Presentación de PowerPoint</vt:lpstr>
      <vt:lpstr>Identification and classification of the design attributes.</vt:lpstr>
      <vt:lpstr>Design attributes</vt:lpstr>
      <vt:lpstr>Activity</vt:lpstr>
      <vt:lpstr>LittleBits </vt:lpstr>
      <vt:lpstr>LittleBits used in the activity. </vt:lpstr>
      <vt:lpstr>LittleBits used in the activity.</vt:lpstr>
      <vt:lpstr>Instructions</vt:lpstr>
      <vt:lpstr>Problem</vt:lpstr>
      <vt:lpstr>Presentación de PowerPoint</vt:lpstr>
      <vt:lpstr>Product</vt:lpstr>
      <vt:lpstr>Monitoring app</vt:lpstr>
      <vt:lpstr>Representation of the product with LittleBits.</vt:lpstr>
      <vt:lpstr>Presentación de PowerPoint</vt:lpstr>
      <vt:lpstr>Thank you!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Identification and classification of the design attributes.</dc:title>
  <dc:creator>Juan Camilo</dc:creator>
  <cp:lastModifiedBy>Juan Camilo</cp:lastModifiedBy>
  <cp:revision>17</cp:revision>
  <dcterms:created xsi:type="dcterms:W3CDTF">2018-10-28T19:55:49Z</dcterms:created>
  <dcterms:modified xsi:type="dcterms:W3CDTF">2018-10-28T23:09:31Z</dcterms:modified>
</cp:coreProperties>
</file>