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Quattrocento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QuattrocentoSans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attrocento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QuattrocentoSans-boldItalic.fntdata"/><Relationship Id="rId30" Type="http://schemas.openxmlformats.org/officeDocument/2006/relationships/font" Target="fonts/Quattrocento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67d60a73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67d60a7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67d60a73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67d60a7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68140ae9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68140ae9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68140ae9f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68140ae9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67d60a737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67d60a73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67d60a737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67d60a73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67d60a737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67d60a7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showMasterSp="0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D4CAD6"/>
          </a:solid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2.jpg"/><Relationship Id="rId5" Type="http://schemas.openxmlformats.org/officeDocument/2006/relationships/image" Target="../media/image10.png"/><Relationship Id="rId6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jp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7.jpg"/><Relationship Id="rId5" Type="http://schemas.openxmlformats.org/officeDocument/2006/relationships/image" Target="../media/image23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idx="4294967295" type="title"/>
          </p:nvPr>
        </p:nvSpPr>
        <p:spPr>
          <a:xfrm>
            <a:off x="770021" y="866274"/>
            <a:ext cx="10812379" cy="27313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4400"/>
              <a:buFont typeface="Quattrocento Sans"/>
              <a:buNone/>
            </a:pPr>
            <a:r>
              <a:rPr b="0" i="0" lang="en-US" sz="4400" u="none" cap="none" strike="noStrike">
                <a:solidFill>
                  <a:srgbClr val="6D1D6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Development of educational resources oriented to the Maker culture for the conceptual design course.</a:t>
            </a:r>
            <a:endParaRPr b="0" i="0" sz="4400" u="none" cap="none" strike="noStrike">
              <a:solidFill>
                <a:srgbClr val="6D1D6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138989" y="4106779"/>
            <a:ext cx="10042358" cy="1719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Diego Alejandro Zorrilla.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Juan Camilo López.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Sergio Alejandro Bolaños.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Group: IGA3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6000"/>
              <a:buFont typeface="Quattrocento Sans"/>
              <a:buNone/>
            </a:pPr>
            <a:r>
              <a:rPr b="0" i="0" lang="en-US" sz="6000" u="none" cap="none" strike="noStrike">
                <a:solidFill>
                  <a:srgbClr val="6D1D6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</a:t>
            </a:r>
            <a:endParaRPr b="0" i="0" sz="6000" u="none" cap="none" strike="noStrike">
              <a:solidFill>
                <a:srgbClr val="6D1D6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621792" y="1929200"/>
            <a:ext cx="66812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143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</a:pPr>
            <a:r>
              <a:rPr b="0" i="0" lang="en-U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danger in the care of patients with senile dementia.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Resultado de imagen para demencia senil" id="186" name="Google Shape;18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687" y="2390865"/>
            <a:ext cx="6507321" cy="37417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p22"/>
          <p:cNvGrpSpPr/>
          <p:nvPr/>
        </p:nvGrpSpPr>
        <p:grpSpPr>
          <a:xfrm>
            <a:off x="7756160" y="2160032"/>
            <a:ext cx="3826240" cy="923330"/>
            <a:chOff x="7756160" y="2160032"/>
            <a:chExt cx="3655552" cy="923330"/>
          </a:xfrm>
        </p:grpSpPr>
        <p:sp>
          <p:nvSpPr>
            <p:cNvPr id="188" name="Google Shape;188;p22"/>
            <p:cNvSpPr txBox="1"/>
            <p:nvPr/>
          </p:nvSpPr>
          <p:spPr>
            <a:xfrm>
              <a:off x="8083296" y="2160032"/>
              <a:ext cx="3328416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It is a serious deterioration of mental capacity that interferes with daily life.</a:t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9" name="Google Shape;189;p22"/>
            <p:cNvSpPr/>
            <p:nvPr/>
          </p:nvSpPr>
          <p:spPr>
            <a:xfrm rot="5400000">
              <a:off x="7749040" y="2454002"/>
              <a:ext cx="341376" cy="327136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5875">
              <a:solidFill>
                <a:srgbClr val="6A1C6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22"/>
          <p:cNvGrpSpPr/>
          <p:nvPr/>
        </p:nvGrpSpPr>
        <p:grpSpPr>
          <a:xfrm>
            <a:off x="7756160" y="3775202"/>
            <a:ext cx="3826240" cy="646331"/>
            <a:chOff x="7756160" y="3872738"/>
            <a:chExt cx="3826240" cy="646331"/>
          </a:xfrm>
        </p:grpSpPr>
        <p:sp>
          <p:nvSpPr>
            <p:cNvPr id="191" name="Google Shape;191;p22"/>
            <p:cNvSpPr txBox="1"/>
            <p:nvPr/>
          </p:nvSpPr>
          <p:spPr>
            <a:xfrm>
              <a:off x="8083296" y="3872738"/>
              <a:ext cx="349910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An example are memory problems.</a:t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2" name="Google Shape;192;p22"/>
            <p:cNvSpPr/>
            <p:nvPr/>
          </p:nvSpPr>
          <p:spPr>
            <a:xfrm rot="5400000">
              <a:off x="7749040" y="4027133"/>
              <a:ext cx="341376" cy="327136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5875">
              <a:solidFill>
                <a:srgbClr val="6A1C6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22"/>
          <p:cNvGrpSpPr/>
          <p:nvPr/>
        </p:nvGrpSpPr>
        <p:grpSpPr>
          <a:xfrm>
            <a:off x="7772400" y="5031447"/>
            <a:ext cx="3810000" cy="923330"/>
            <a:chOff x="7772400" y="5031447"/>
            <a:chExt cx="3639312" cy="923330"/>
          </a:xfrm>
        </p:grpSpPr>
        <p:sp>
          <p:nvSpPr>
            <p:cNvPr id="194" name="Google Shape;194;p22"/>
            <p:cNvSpPr txBox="1"/>
            <p:nvPr/>
          </p:nvSpPr>
          <p:spPr>
            <a:xfrm>
              <a:off x="8083296" y="5031447"/>
              <a:ext cx="3328416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Alzheimer's disease is the most common type of dementia.</a:t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5" name="Google Shape;195;p22"/>
            <p:cNvSpPr/>
            <p:nvPr/>
          </p:nvSpPr>
          <p:spPr>
            <a:xfrm rot="5400000">
              <a:off x="7765280" y="5329544"/>
              <a:ext cx="341376" cy="327136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5875">
              <a:solidFill>
                <a:srgbClr val="6A1C6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471678"/>
            <a:ext cx="12170267" cy="5831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6000"/>
              <a:buFont typeface="Quattrocento Sans"/>
              <a:buNone/>
            </a:pPr>
            <a:r>
              <a:rPr b="0" i="0" lang="en-US" sz="6000" u="none" cap="none" strike="noStrike">
                <a:solidFill>
                  <a:srgbClr val="6D1D6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Product</a:t>
            </a:r>
            <a:endParaRPr b="0" i="0" sz="6000" u="none" cap="none" strike="noStrike">
              <a:solidFill>
                <a:srgbClr val="6D1D6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06" name="Google Shape;206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2845" l="4081" r="26224" t="5324"/>
          <a:stretch/>
        </p:blipFill>
        <p:spPr>
          <a:xfrm>
            <a:off x="1139951" y="2060448"/>
            <a:ext cx="5836085" cy="385267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 txBox="1"/>
          <p:nvPr/>
        </p:nvSpPr>
        <p:spPr>
          <a:xfrm>
            <a:off x="7107936" y="3377184"/>
            <a:ext cx="427939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3D prototype.</a:t>
            </a:r>
            <a:endParaRPr b="1" sz="4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6000"/>
              <a:buFont typeface="Quattrocento Sans"/>
              <a:buNone/>
            </a:pPr>
            <a:r>
              <a:rPr b="0" i="0" lang="en-US" sz="6000" u="none" cap="none" strike="noStrike">
                <a:solidFill>
                  <a:srgbClr val="6D1D6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Monitoring app</a:t>
            </a:r>
            <a:endParaRPr b="0" i="0" sz="6000" u="none" cap="none" strike="noStrike">
              <a:solidFill>
                <a:srgbClr val="6D1D6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13" name="Google Shape;213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24720"/>
          <a:stretch/>
        </p:blipFill>
        <p:spPr>
          <a:xfrm>
            <a:off x="1879070" y="2340864"/>
            <a:ext cx="8494819" cy="3377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097280" y="262219"/>
            <a:ext cx="999744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rgbClr val="6D1D6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Representation of the product with LittleBits.</a:t>
            </a:r>
            <a:endParaRPr b="0" i="0" sz="4800" u="none" cap="none" strike="noStrike">
              <a:solidFill>
                <a:srgbClr val="6D1D6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19" name="Google Shape;219;p26"/>
          <p:cNvPicPr preferRelativeResize="0"/>
          <p:nvPr/>
        </p:nvPicPr>
        <p:blipFill rotWithShape="1">
          <a:blip r:embed="rId3">
            <a:alphaModFix/>
          </a:blip>
          <a:srcRect b="707" l="0" r="0" t="0"/>
          <a:stretch/>
        </p:blipFill>
        <p:spPr>
          <a:xfrm>
            <a:off x="2976657" y="1761744"/>
            <a:ext cx="6299645" cy="4522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44" y="743712"/>
            <a:ext cx="12020278" cy="4925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AHP </a:t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The Analytic Hierarchy Process (AHP), is an effective tool for dealing with complex decision making, and may aid the decision maker to set priorities and make the best decision.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How the AHP works 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The AHP considers a set of evaluation criteria, and a set of alternative options among which the best decision is to be made.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4"/>
            <a:ext cx="12192001" cy="685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/>
        </p:nvSpPr>
        <p:spPr>
          <a:xfrm>
            <a:off x="4138864" y="422107"/>
            <a:ext cx="410677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rgbClr val="6D1D6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Maker</a:t>
            </a:r>
            <a:endParaRPr b="1" sz="9600">
              <a:solidFill>
                <a:srgbClr val="6D1D6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994611" y="1810291"/>
            <a:ext cx="1039528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Describe those people who can generate new knowledge, activities or products by themselves.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New technologies have a very important role in this culture.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Resultado de imagen para cultura maker" id="109" name="Google Shape;1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501" y="3379951"/>
            <a:ext cx="5571456" cy="2586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4"/>
            <a:ext cx="12192001" cy="685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4"/>
            <a:ext cx="12192001" cy="685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4"/>
            <a:ext cx="12192001" cy="685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idx="4294967295" type="title"/>
          </p:nvPr>
        </p:nvSpPr>
        <p:spPr>
          <a:xfrm>
            <a:off x="2438400" y="2517712"/>
            <a:ext cx="7339584" cy="1450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9600"/>
              <a:buFont typeface="Quattrocento Sans"/>
              <a:buNone/>
            </a:pPr>
            <a:r>
              <a:rPr b="1" i="0" lang="en-US" sz="9600" u="none" cap="none" strike="noStrike">
                <a:solidFill>
                  <a:srgbClr val="6D1D6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you!</a:t>
            </a:r>
            <a:endParaRPr b="1" i="0" sz="9600" u="none" cap="none" strike="noStrike">
              <a:solidFill>
                <a:srgbClr val="6D1D6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6000"/>
              <a:buFont typeface="Quattrocento Sans"/>
              <a:buNone/>
            </a:pPr>
            <a:r>
              <a:rPr b="0" i="0" lang="en-US" sz="6000" u="none" cap="none" strike="noStrike">
                <a:solidFill>
                  <a:srgbClr val="6D1D6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Identification and classification of the design attributes.</a:t>
            </a:r>
            <a:endParaRPr b="0" i="0" sz="6000" u="none" cap="none" strike="noStrike">
              <a:solidFill>
                <a:srgbClr val="6D1D6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Juan Camilo López</a:t>
            </a:r>
            <a:endParaRPr b="0" i="0" sz="24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6000"/>
              <a:buFont typeface="Quattrocento Sans"/>
              <a:buNone/>
            </a:pPr>
            <a:r>
              <a:rPr b="0" i="0" lang="en-US" sz="6000" u="none" cap="none" strike="noStrike">
                <a:solidFill>
                  <a:srgbClr val="6D1D6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Design attributes</a:t>
            </a:r>
            <a:endParaRPr b="0" i="0" sz="6000" u="none" cap="none" strike="noStrike">
              <a:solidFill>
                <a:srgbClr val="6D1D6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097280" y="2095143"/>
            <a:ext cx="492556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Objectives: are the things that the designer wants to achieve</a:t>
            </a:r>
            <a:r>
              <a:rPr b="0" i="0" lang="en-US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endParaRPr b="0" i="0" sz="18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1097280" y="4019288"/>
            <a:ext cx="49255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Restrictions: are   the limitations and the aspects that the object must respect. 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6815328" y="2021991"/>
            <a:ext cx="49255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 Functions: these ones represent every activity that the object must do. 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6815328" y="3994904"/>
            <a:ext cx="49255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4. Implementations: represent the ways to execute the functions of the product. 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Resultado de imagen para precios bajos" id="125" name="Google Shape;1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5642" y="2598161"/>
            <a:ext cx="1148844" cy="11488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stema de calefaccion" id="126" name="Google Shape;12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9436" y="4688600"/>
            <a:ext cx="1657351" cy="1047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localizacion" id="127" name="Google Shape;12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35056" y="2659121"/>
            <a:ext cx="1686112" cy="11901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cotas" id="128" name="Google Shape;128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44178" y="4824895"/>
            <a:ext cx="1993710" cy="1323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6000"/>
              <a:buFont typeface="Quattrocento Sans"/>
              <a:buNone/>
            </a:pPr>
            <a:r>
              <a:rPr b="0" i="0" lang="en-US" sz="6000" u="none" cap="none" strike="noStrike">
                <a:solidFill>
                  <a:srgbClr val="6D1D6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Activity</a:t>
            </a:r>
            <a:endParaRPr b="0" i="0" sz="6000" u="none" cap="none" strike="noStrike">
              <a:solidFill>
                <a:srgbClr val="6D1D6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34" name="Google Shape;134;p17"/>
          <p:cNvGrpSpPr/>
          <p:nvPr/>
        </p:nvGrpSpPr>
        <p:grpSpPr>
          <a:xfrm>
            <a:off x="1638703" y="2141220"/>
            <a:ext cx="8975554" cy="3690486"/>
            <a:chOff x="1532021" y="2012883"/>
            <a:chExt cx="8975554" cy="3690486"/>
          </a:xfrm>
        </p:grpSpPr>
        <p:sp>
          <p:nvSpPr>
            <p:cNvPr id="135" name="Google Shape;135;p17"/>
            <p:cNvSpPr/>
            <p:nvPr/>
          </p:nvSpPr>
          <p:spPr>
            <a:xfrm>
              <a:off x="1532022" y="2130392"/>
              <a:ext cx="3288633" cy="1339516"/>
            </a:xfrm>
            <a:prstGeom prst="parallelogram">
              <a:avLst>
                <a:gd fmla="val 25000" name="adj"/>
              </a:avLst>
            </a:prstGeom>
            <a:noFill/>
            <a:ln cap="flat" cmpd="sng" w="15875">
              <a:solidFill>
                <a:srgbClr val="6D1D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Do a reverse engineering.</a:t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1532021" y="4371271"/>
              <a:ext cx="3288633" cy="1324680"/>
            </a:xfrm>
            <a:prstGeom prst="parallelogram">
              <a:avLst>
                <a:gd fmla="val 25000" name="adj"/>
              </a:avLst>
            </a:prstGeom>
            <a:noFill/>
            <a:ln cap="flat" cmpd="sng" w="15875">
              <a:solidFill>
                <a:srgbClr val="6D1D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We will use LittleBits for doing the activity. </a:t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7218942" y="2012883"/>
              <a:ext cx="3288633" cy="1339516"/>
            </a:xfrm>
            <a:prstGeom prst="parallelogram">
              <a:avLst>
                <a:gd fmla="val 25000" name="adj"/>
              </a:avLst>
            </a:prstGeom>
            <a:noFill/>
            <a:ln cap="flat" cmpd="sng" w="15875">
              <a:solidFill>
                <a:srgbClr val="6D1D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Analyze all the parts that make up the system.</a:t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7218941" y="4363853"/>
              <a:ext cx="3288633" cy="1339516"/>
            </a:xfrm>
            <a:prstGeom prst="parallelogram">
              <a:avLst>
                <a:gd fmla="val 25000" name="adj"/>
              </a:avLst>
            </a:prstGeom>
            <a:noFill/>
            <a:ln cap="flat" cmpd="sng" w="15875">
              <a:solidFill>
                <a:srgbClr val="6D1D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Identify each design attribute and classify them into categories.</a:t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8542417" y="3464292"/>
              <a:ext cx="641685" cy="755584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5875">
              <a:solidFill>
                <a:srgbClr val="6A1C6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 rot="-5400000">
              <a:off x="5805638" y="2107930"/>
              <a:ext cx="641685" cy="1384438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5875">
              <a:solidFill>
                <a:srgbClr val="6A1C6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 rot="5400000">
              <a:off x="5805639" y="4341391"/>
              <a:ext cx="641685" cy="1384438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5875">
              <a:solidFill>
                <a:srgbClr val="6A1C6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6000"/>
              <a:buFont typeface="Quattrocento Sans"/>
              <a:buNone/>
            </a:pPr>
            <a:r>
              <a:rPr b="0" i="0" lang="en-US" sz="6000" u="none" cap="none" strike="noStrike">
                <a:solidFill>
                  <a:srgbClr val="6D1D6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LittleBits</a:t>
            </a:r>
            <a:r>
              <a:rPr b="0" i="0" lang="en-US" sz="60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0" i="0" sz="60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1237087" y="2175984"/>
            <a:ext cx="4531505" cy="1153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Are a modular electronic system that can be connected with other bits thanks to the magnets at the end. </a:t>
            </a:r>
            <a:endParaRPr b="0" i="0" sz="20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6590" y="3329482"/>
            <a:ext cx="3932501" cy="236418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/>
        </p:nvSpPr>
        <p:spPr>
          <a:xfrm>
            <a:off x="6636367" y="2175984"/>
            <a:ext cx="45315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There are a lot of types of LittleBits, each one has a unique function.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6636366" y="3121152"/>
            <a:ext cx="453150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D558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Power (Blue): 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generates electricity.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800">
              <a:solidFill>
                <a:srgbClr val="0D558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600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Input (Pink): 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makes possible the control of the circuit. 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Output (Green): 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does an action.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Wire (Orange): 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increases the size, changes the direction or adds complexity and programmability to the circuit.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890016" y="286603"/>
            <a:ext cx="10375392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5400"/>
              <a:buFont typeface="Quattrocento Sans"/>
              <a:buNone/>
            </a:pPr>
            <a:r>
              <a:rPr b="0" i="0" lang="en-US" sz="5400" u="none" cap="none" strike="noStrike">
                <a:solidFill>
                  <a:srgbClr val="6D1D6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LittleBits used in the activity. </a:t>
            </a:r>
            <a:endParaRPr b="0" i="0" sz="5400" u="none" cap="none" strike="noStrike">
              <a:solidFill>
                <a:srgbClr val="6D1D6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56" name="Google Shape;156;p19"/>
          <p:cNvGrpSpPr/>
          <p:nvPr/>
        </p:nvGrpSpPr>
        <p:grpSpPr>
          <a:xfrm>
            <a:off x="1482121" y="1962816"/>
            <a:ext cx="9288717" cy="3787203"/>
            <a:chOff x="1000252" y="2035968"/>
            <a:chExt cx="9288717" cy="3787203"/>
          </a:xfrm>
        </p:grpSpPr>
        <p:pic>
          <p:nvPicPr>
            <p:cNvPr id="157" name="Google Shape;157;p19"/>
            <p:cNvPicPr preferRelativeResize="0"/>
            <p:nvPr/>
          </p:nvPicPr>
          <p:blipFill rotWithShape="1">
            <a:blip r:embed="rId3">
              <a:alphaModFix/>
            </a:blip>
            <a:srcRect b="14834" l="27245" r="24905" t="8758"/>
            <a:stretch/>
          </p:blipFill>
          <p:spPr>
            <a:xfrm>
              <a:off x="1000252" y="2460561"/>
              <a:ext cx="3608324" cy="29380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n para little bits power" id="158" name="Google Shape;158;p19"/>
            <p:cNvPicPr preferRelativeResize="0"/>
            <p:nvPr/>
          </p:nvPicPr>
          <p:blipFill rotWithShape="1">
            <a:blip r:embed="rId4">
              <a:alphaModFix/>
            </a:blip>
            <a:srcRect b="19751" l="12886" r="13294" t="20984"/>
            <a:stretch/>
          </p:blipFill>
          <p:spPr>
            <a:xfrm>
              <a:off x="4608576" y="2506853"/>
              <a:ext cx="3319082" cy="28454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9"/>
            <p:cNvPicPr preferRelativeResize="0"/>
            <p:nvPr/>
          </p:nvPicPr>
          <p:blipFill rotWithShape="1">
            <a:blip r:embed="rId5">
              <a:alphaModFix/>
            </a:blip>
            <a:srcRect b="15371" l="20443" r="17152" t="16852"/>
            <a:stretch/>
          </p:blipFill>
          <p:spPr>
            <a:xfrm rot="-5400000">
              <a:off x="7214713" y="2748915"/>
              <a:ext cx="3787203" cy="23613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938784" y="274411"/>
            <a:ext cx="10314432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5400"/>
              <a:buFont typeface="Quattrocento Sans"/>
              <a:buNone/>
            </a:pPr>
            <a:r>
              <a:rPr b="0" i="0" lang="en-US" sz="5400" u="none" cap="none" strike="noStrike">
                <a:solidFill>
                  <a:srgbClr val="6D1D6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LittleBits used in the activity.</a:t>
            </a:r>
            <a:endParaRPr b="0" i="0" sz="5400" u="none" cap="none" strike="noStrike">
              <a:solidFill>
                <a:srgbClr val="6D1D6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" name="Google Shape;165;p20"/>
          <p:cNvGrpSpPr/>
          <p:nvPr/>
        </p:nvGrpSpPr>
        <p:grpSpPr>
          <a:xfrm>
            <a:off x="1564846" y="1979214"/>
            <a:ext cx="9123267" cy="3767104"/>
            <a:chOff x="1564846" y="1979214"/>
            <a:chExt cx="9123267" cy="3767104"/>
          </a:xfrm>
        </p:grpSpPr>
        <p:grpSp>
          <p:nvGrpSpPr>
            <p:cNvPr id="166" name="Google Shape;166;p20"/>
            <p:cNvGrpSpPr/>
            <p:nvPr/>
          </p:nvGrpSpPr>
          <p:grpSpPr>
            <a:xfrm>
              <a:off x="1564846" y="3925963"/>
              <a:ext cx="9123267" cy="1820355"/>
              <a:chOff x="1377696" y="3906137"/>
              <a:chExt cx="9123267" cy="1820355"/>
            </a:xfrm>
          </p:grpSpPr>
          <p:pic>
            <p:nvPicPr>
              <p:cNvPr id="167" name="Google Shape;167;p20"/>
              <p:cNvPicPr preferRelativeResize="0"/>
              <p:nvPr/>
            </p:nvPicPr>
            <p:blipFill rotWithShape="1">
              <a:blip r:embed="rId3">
                <a:alphaModFix/>
              </a:blip>
              <a:srcRect b="27492" l="26157" r="21165" t="23169"/>
              <a:stretch/>
            </p:blipFill>
            <p:spPr>
              <a:xfrm>
                <a:off x="1377696" y="3906137"/>
                <a:ext cx="3633216" cy="18119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Resultado de imagen para little bits number module" id="168" name="Google Shape;168;p20"/>
              <p:cNvPicPr preferRelativeResize="0"/>
              <p:nvPr/>
            </p:nvPicPr>
            <p:blipFill rotWithShape="1">
              <a:blip r:embed="rId4">
                <a:alphaModFix/>
              </a:blip>
              <a:srcRect b="24221" l="16436" r="17255" t="23308"/>
              <a:stretch/>
            </p:blipFill>
            <p:spPr>
              <a:xfrm>
                <a:off x="5010912" y="3958652"/>
                <a:ext cx="2990690" cy="17678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9" name="Google Shape;169;p20"/>
              <p:cNvPicPr preferRelativeResize="0"/>
              <p:nvPr/>
            </p:nvPicPr>
            <p:blipFill rotWithShape="1">
              <a:blip r:embed="rId5">
                <a:alphaModFix/>
              </a:blip>
              <a:srcRect b="25550" l="30581" r="27943" t="22492"/>
              <a:stretch/>
            </p:blipFill>
            <p:spPr>
              <a:xfrm>
                <a:off x="8001602" y="3989132"/>
                <a:ext cx="2499361" cy="170687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0" name="Google Shape;170;p20"/>
            <p:cNvGrpSpPr/>
            <p:nvPr/>
          </p:nvGrpSpPr>
          <p:grpSpPr>
            <a:xfrm>
              <a:off x="3456432" y="1979214"/>
              <a:ext cx="5340096" cy="1907824"/>
              <a:chOff x="3547872" y="1838643"/>
              <a:chExt cx="5340096" cy="1907824"/>
            </a:xfrm>
          </p:grpSpPr>
          <p:pic>
            <p:nvPicPr>
              <p:cNvPr id="171" name="Google Shape;171;p20"/>
              <p:cNvPicPr preferRelativeResize="0"/>
              <p:nvPr/>
            </p:nvPicPr>
            <p:blipFill rotWithShape="1">
              <a:blip r:embed="rId6">
                <a:alphaModFix/>
              </a:blip>
              <a:srcRect b="22001" l="30869" r="31422" t="24602"/>
              <a:stretch/>
            </p:blipFill>
            <p:spPr>
              <a:xfrm>
                <a:off x="3547872" y="1898680"/>
                <a:ext cx="2328672" cy="184778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2" name="Google Shape;172;p20"/>
              <p:cNvPicPr preferRelativeResize="0"/>
              <p:nvPr/>
            </p:nvPicPr>
            <p:blipFill rotWithShape="1">
              <a:blip r:embed="rId7">
                <a:alphaModFix/>
              </a:blip>
              <a:srcRect b="31071" l="33407" r="29262" t="28479"/>
              <a:stretch/>
            </p:blipFill>
            <p:spPr>
              <a:xfrm>
                <a:off x="5876544" y="1838643"/>
                <a:ext cx="3011424" cy="184977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6000"/>
              <a:buFont typeface="Quattrocento Sans"/>
              <a:buNone/>
            </a:pPr>
            <a:r>
              <a:rPr b="0" i="0" lang="en-US" sz="6000" u="none" cap="none" strike="noStrike">
                <a:solidFill>
                  <a:srgbClr val="6D1D6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Instructions</a:t>
            </a:r>
            <a:endParaRPr b="0" i="0" sz="6000" u="none" cap="none" strike="noStrike">
              <a:solidFill>
                <a:srgbClr val="6D1D6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1097279" y="2005262"/>
            <a:ext cx="6747309" cy="3863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5720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AutoNum type="arabicPeriod"/>
            </a:pPr>
            <a:r>
              <a:rPr b="0" i="0" lang="en-US" sz="18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Form groups of four people.</a:t>
            </a:r>
            <a:endParaRPr/>
          </a:p>
          <a:p>
            <a:pPr indent="-339725" lvl="0" marL="457200" marR="0" rtl="0" algn="just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57200" lvl="0" marL="457200" marR="0" rtl="0" algn="just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AutoNum type="arabicPeriod"/>
            </a:pPr>
            <a:r>
              <a:rPr b="0" i="0" lang="en-US" sz="18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Each group will have a folder on disk with all the information.</a:t>
            </a:r>
            <a:endParaRPr/>
          </a:p>
          <a:p>
            <a:pPr indent="-339725" lvl="0" marL="457200" marR="0" rtl="0" algn="just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57200" lvl="0" marL="457200" marR="0" rtl="0" algn="just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AutoNum type="arabicPeriod"/>
            </a:pPr>
            <a:r>
              <a:rPr b="0" i="0" lang="en-US" sz="18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With the help of someone, we will disarm the circuit and each group will analyze the disassembled part.</a:t>
            </a:r>
            <a:endParaRPr/>
          </a:p>
          <a:p>
            <a:pPr indent="-339725" lvl="0" marL="457200" marR="0" rtl="0" algn="just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57200" lvl="0" marL="457200" marR="0" rtl="0" algn="just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AutoNum type="arabicPeriod"/>
            </a:pPr>
            <a:r>
              <a:rPr b="0" i="0" lang="en-US" sz="18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Analyze the design concept and the application to identify the other attributes. </a:t>
            </a:r>
            <a:endParaRPr b="0" i="0" sz="185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r>
              <a:t/>
            </a:r>
            <a:endParaRPr b="0" i="0" sz="185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n para ingenierÃ­a inversa" id="179" name="Google Shape;179;p21"/>
          <p:cNvPicPr preferRelativeResize="0"/>
          <p:nvPr/>
        </p:nvPicPr>
        <p:blipFill rotWithShape="1">
          <a:blip r:embed="rId3">
            <a:alphaModFix/>
          </a:blip>
          <a:srcRect b="0" l="1" r="46956" t="0"/>
          <a:stretch/>
        </p:blipFill>
        <p:spPr>
          <a:xfrm>
            <a:off x="8290660" y="2108377"/>
            <a:ext cx="3243613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ción">
  <a:themeElements>
    <a:clrScheme name="Violeta II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