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72" r:id="rId2"/>
    <p:sldId id="273" r:id="rId3"/>
    <p:sldId id="279" r:id="rId4"/>
    <p:sldId id="274" r:id="rId5"/>
    <p:sldId id="275" r:id="rId6"/>
    <p:sldId id="276" r:id="rId7"/>
    <p:sldId id="267" r:id="rId8"/>
    <p:sldId id="278" r:id="rId9"/>
    <p:sldId id="271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gency FB" panose="020B0503020202020204" pitchFamily="34" charset="0"/>
      <p:regular r:id="rId16"/>
      <p:bold r:id="rId17"/>
    </p:embeddedFont>
    <p:embeddedFont>
      <p:font typeface="Quattrocento Sans" panose="020B0502050000020003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1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88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4CAD6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6D1D6B"/>
              </a:buClr>
              <a:buSzPts val="6000"/>
            </a:pPr>
            <a:r>
              <a:rPr lang="es-CO" sz="6000" dirty="0"/>
              <a:t/>
            </a:r>
            <a:br>
              <a:rPr lang="es-CO" sz="6000" dirty="0"/>
            </a:br>
            <a:r>
              <a:rPr lang="es-CO" dirty="0" err="1">
                <a:solidFill>
                  <a:srgbClr val="6D1D6B"/>
                </a:solidFill>
                <a:latin typeface="Quattrocento Sans" panose="020B0502050000020003" charset="0"/>
              </a:rPr>
              <a:t>Morphological</a:t>
            </a:r>
            <a:r>
              <a:rPr lang="es-CO" dirty="0">
                <a:solidFill>
                  <a:srgbClr val="6D1D6B"/>
                </a:solidFill>
                <a:latin typeface="Quattrocento Sans" panose="020B0502050000020003" charset="0"/>
              </a:rPr>
              <a:t> </a:t>
            </a:r>
            <a:r>
              <a:rPr lang="es-CO" dirty="0" err="1">
                <a:solidFill>
                  <a:srgbClr val="6D1D6B"/>
                </a:solidFill>
                <a:latin typeface="Quattrocento Sans" panose="020B0502050000020003" charset="0"/>
              </a:rPr>
              <a:t>analysis</a:t>
            </a:r>
            <a:r>
              <a:rPr lang="en-US" sz="6000" b="0" i="0" u="none" strike="noStrike" cap="none" dirty="0" smtClean="0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6000" b="0" i="0" u="none" strike="noStrike" cap="none" dirty="0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 smtClean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Diego Alejandro Zorrilla</a:t>
            </a:r>
            <a:endParaRPr sz="2400" b="0" i="0" u="none" strike="noStrike" cap="none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864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5000" y="279400"/>
            <a:ext cx="10731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err="1" smtClean="0">
                <a:solidFill>
                  <a:srgbClr val="6D1D6B"/>
                </a:solidFill>
                <a:latin typeface="Quattrocento Sans" panose="020B0502050000020003" charset="0"/>
              </a:rPr>
              <a:t>What</a:t>
            </a:r>
            <a:r>
              <a:rPr lang="es-CO" sz="6000" dirty="0" smtClean="0">
                <a:solidFill>
                  <a:srgbClr val="6D1D6B"/>
                </a:solidFill>
                <a:latin typeface="Quattrocento Sans" panose="020B0502050000020003" charset="0"/>
              </a:rPr>
              <a:t> </a:t>
            </a:r>
            <a:r>
              <a:rPr lang="es-CO" sz="6000" dirty="0" err="1" smtClean="0">
                <a:solidFill>
                  <a:srgbClr val="6D1D6B"/>
                </a:solidFill>
                <a:latin typeface="Quattrocento Sans" panose="020B0502050000020003" charset="0"/>
              </a:rPr>
              <a:t>is</a:t>
            </a:r>
            <a:r>
              <a:rPr lang="es-CO" sz="6000" dirty="0" smtClean="0">
                <a:solidFill>
                  <a:srgbClr val="6D1D6B"/>
                </a:solidFill>
                <a:latin typeface="Quattrocento Sans" panose="020B0502050000020003" charset="0"/>
              </a:rPr>
              <a:t> </a:t>
            </a:r>
            <a:r>
              <a:rPr lang="es-CO" sz="6000" dirty="0" err="1" smtClean="0">
                <a:solidFill>
                  <a:srgbClr val="6D1D6B"/>
                </a:solidFill>
                <a:latin typeface="Quattrocento Sans" panose="020B0502050000020003" charset="0"/>
              </a:rPr>
              <a:t>morphological</a:t>
            </a:r>
            <a:r>
              <a:rPr lang="es-CO" sz="6000" dirty="0" smtClean="0">
                <a:solidFill>
                  <a:srgbClr val="6D1D6B"/>
                </a:solidFill>
                <a:latin typeface="Quattrocento Sans" panose="020B0502050000020003" charset="0"/>
              </a:rPr>
              <a:t> </a:t>
            </a:r>
            <a:r>
              <a:rPr lang="es-CO" sz="6000" dirty="0" err="1" smtClean="0">
                <a:solidFill>
                  <a:srgbClr val="6D1D6B"/>
                </a:solidFill>
                <a:latin typeface="Quattrocento Sans" panose="020B0502050000020003" charset="0"/>
              </a:rPr>
              <a:t>analysis</a:t>
            </a:r>
            <a:r>
              <a:rPr lang="es-CO" sz="6000" dirty="0" smtClean="0">
                <a:solidFill>
                  <a:srgbClr val="6D1D6B"/>
                </a:solidFill>
                <a:latin typeface="Quattrocento Sans" panose="020B0502050000020003" charset="0"/>
              </a:rPr>
              <a:t>?</a:t>
            </a:r>
            <a:endParaRPr lang="es-CO" sz="6000" dirty="0">
              <a:solidFill>
                <a:srgbClr val="6D1D6B"/>
              </a:solidFill>
              <a:latin typeface="Quattrocento Sans" panose="020B0502050000020003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35000" y="1295063"/>
            <a:ext cx="642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Quattrocento Sans" panose="020B0502050000020003" charset="0"/>
              </a:rPr>
              <a:t/>
            </a:r>
            <a:br>
              <a:rPr lang="en-US" sz="2000" dirty="0">
                <a:latin typeface="Quattrocento Sans" panose="020B0502050000020003" charset="0"/>
              </a:rPr>
            </a:br>
            <a:r>
              <a:rPr lang="en-US" sz="2000" dirty="0">
                <a:latin typeface="Quattrocento Sans" panose="020B0502050000020003" charset="0"/>
              </a:rPr>
              <a:t>It is based on the conception that any object is composed of a certain number of elements, which can be isolated because they have their own </a:t>
            </a:r>
            <a:r>
              <a:rPr lang="en-US" sz="2000" dirty="0" smtClean="0">
                <a:latin typeface="Quattrocento Sans" panose="020B0502050000020003" charset="0"/>
              </a:rPr>
              <a:t>identity.</a:t>
            </a:r>
          </a:p>
          <a:p>
            <a:endParaRPr lang="en-US" sz="2000" dirty="0">
              <a:latin typeface="Quattrocento Sans" panose="020B0502050000020003" charset="0"/>
            </a:endParaRPr>
          </a:p>
          <a:p>
            <a:endParaRPr lang="es-CO" sz="2000" dirty="0">
              <a:latin typeface="Quattrocento Sans" panose="020B0502050000020003" charset="0"/>
            </a:endParaRPr>
          </a:p>
        </p:txBody>
      </p:sp>
      <p:pic>
        <p:nvPicPr>
          <p:cNvPr id="1029" name="Picture 5" descr="https://www.foro3d.com/attachments/132932d1274220607-motor-derbi-49cc-6v-derbi-senda-motor-01.jpg?s=1530825f1af443bd1c7c6808f3d2e8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2964379"/>
            <a:ext cx="37973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www.foro3d.com/attachments/132931d1274220607-motor-derbi-49cc-6v-foto_259_derbi_senda_6.jpg?s=1530825f1af443bd1c7c6808f3d2e8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1476375"/>
            <a:ext cx="4152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2900" y="508000"/>
            <a:ext cx="1141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err="1" smtClean="0">
                <a:latin typeface="Quattrocento Sans" panose="020B0502050000020003" charset="0"/>
              </a:rPr>
              <a:t>For</a:t>
            </a:r>
            <a:r>
              <a:rPr lang="es-CO" sz="1800" dirty="0" smtClean="0">
                <a:latin typeface="Quattrocento Sans" panose="020B0502050000020003" charset="0"/>
              </a:rPr>
              <a:t> </a:t>
            </a:r>
            <a:r>
              <a:rPr lang="es-CO" sz="1800" dirty="0" err="1" smtClean="0">
                <a:latin typeface="Quattrocento Sans" panose="020B0502050000020003" charset="0"/>
              </a:rPr>
              <a:t>example</a:t>
            </a:r>
            <a:r>
              <a:rPr lang="es-CO" sz="1800" dirty="0" smtClean="0">
                <a:latin typeface="Quattrocento Sans" panose="020B0502050000020003" charset="0"/>
              </a:rPr>
              <a:t>, a </a:t>
            </a:r>
            <a:r>
              <a:rPr lang="es-CO" sz="1800" dirty="0" err="1" smtClean="0">
                <a:latin typeface="Quattrocento Sans" panose="020B0502050000020003" charset="0"/>
              </a:rPr>
              <a:t>shirt</a:t>
            </a:r>
            <a:r>
              <a:rPr lang="es-CO" sz="1800" dirty="0" smtClean="0">
                <a:latin typeface="Quattrocento Sans" panose="020B0502050000020003" charset="0"/>
              </a:rPr>
              <a:t>: </a:t>
            </a:r>
            <a:r>
              <a:rPr lang="es-CO" sz="1800" dirty="0" err="1" smtClean="0">
                <a:latin typeface="Quattrocento Sans" panose="020B0502050000020003" charset="0"/>
              </a:rPr>
              <a:t>One</a:t>
            </a:r>
            <a:r>
              <a:rPr lang="es-CO" sz="1800" dirty="0" smtClean="0">
                <a:latin typeface="Quattrocento Sans" panose="020B0502050000020003" charset="0"/>
              </a:rPr>
              <a:t> of </a:t>
            </a:r>
            <a:r>
              <a:rPr lang="es-CO" sz="1800" dirty="0" err="1" smtClean="0">
                <a:latin typeface="Quattrocento Sans" panose="020B0502050000020003" charset="0"/>
              </a:rPr>
              <a:t>its</a:t>
            </a:r>
            <a:r>
              <a:rPr lang="es-CO" sz="1800" dirty="0" smtClean="0">
                <a:latin typeface="Quattrocento Sans" panose="020B0502050000020003" charset="0"/>
              </a:rPr>
              <a:t> </a:t>
            </a:r>
            <a:r>
              <a:rPr lang="es-CO" sz="1800" dirty="0" err="1" smtClean="0">
                <a:latin typeface="Quattrocento Sans" panose="020B0502050000020003" charset="0"/>
              </a:rPr>
              <a:t>functions</a:t>
            </a:r>
            <a:r>
              <a:rPr lang="es-CO" sz="1800" dirty="0" smtClean="0">
                <a:latin typeface="Quattrocento Sans" panose="020B0502050000020003" charset="0"/>
              </a:rPr>
              <a:t> </a:t>
            </a:r>
            <a:r>
              <a:rPr lang="es-CO" sz="1800" dirty="0" err="1" smtClean="0">
                <a:latin typeface="Quattrocento Sans" panose="020B0502050000020003" charset="0"/>
              </a:rPr>
              <a:t>is</a:t>
            </a:r>
            <a:r>
              <a:rPr lang="es-CO" sz="1800" dirty="0" smtClean="0">
                <a:latin typeface="Quattrocento Sans" panose="020B0502050000020003" charset="0"/>
              </a:rPr>
              <a:t> “</a:t>
            </a:r>
            <a:r>
              <a:rPr lang="es-CO" sz="1800" dirty="0" err="1" smtClean="0">
                <a:latin typeface="Quattrocento Sans" panose="020B0502050000020003" charset="0"/>
              </a:rPr>
              <a:t>Dress</a:t>
            </a:r>
            <a:r>
              <a:rPr lang="es-CO" sz="1800" dirty="0" smtClean="0">
                <a:latin typeface="Quattrocento Sans" panose="020B0502050000020003" charset="0"/>
              </a:rPr>
              <a:t> up”, </a:t>
            </a:r>
            <a:r>
              <a:rPr lang="es-CO" sz="1800" dirty="0" err="1" smtClean="0">
                <a:latin typeface="Quattrocento Sans" panose="020B0502050000020003" charset="0"/>
              </a:rPr>
              <a:t>if</a:t>
            </a:r>
            <a:r>
              <a:rPr lang="es-CO" sz="1800" dirty="0" smtClean="0">
                <a:latin typeface="Quattrocento Sans" panose="020B0502050000020003" charset="0"/>
              </a:rPr>
              <a:t> </a:t>
            </a:r>
            <a:r>
              <a:rPr lang="es-CO" sz="1800" dirty="0" err="1" smtClean="0">
                <a:latin typeface="Quattrocento Sans" panose="020B0502050000020003" charset="0"/>
              </a:rPr>
              <a:t>we</a:t>
            </a:r>
            <a:r>
              <a:rPr lang="es-CO" sz="1800" dirty="0" smtClean="0">
                <a:latin typeface="Quattrocento Sans" panose="020B0502050000020003" charset="0"/>
              </a:rPr>
              <a:t> </a:t>
            </a:r>
            <a:r>
              <a:rPr lang="es-CO" sz="1800" dirty="0" err="1" smtClean="0">
                <a:latin typeface="Quattrocento Sans" panose="020B0502050000020003" charset="0"/>
              </a:rPr>
              <a:t>take</a:t>
            </a:r>
            <a:r>
              <a:rPr lang="es-CO" sz="1800" dirty="0" smtClean="0">
                <a:latin typeface="Quattrocento Sans" panose="020B0502050000020003" charset="0"/>
              </a:rPr>
              <a:t> </a:t>
            </a:r>
            <a:r>
              <a:rPr lang="es-CO" sz="1800" dirty="0" err="1" smtClean="0">
                <a:latin typeface="Quattrocento Sans" panose="020B0502050000020003" charset="0"/>
              </a:rPr>
              <a:t>this</a:t>
            </a:r>
            <a:r>
              <a:rPr lang="es-CO" sz="1800" dirty="0" smtClean="0">
                <a:latin typeface="Quattrocento Sans" panose="020B0502050000020003" charset="0"/>
              </a:rPr>
              <a:t> as </a:t>
            </a:r>
            <a:r>
              <a:rPr lang="es-CO" sz="1800" dirty="0" err="1" smtClean="0">
                <a:latin typeface="Quattrocento Sans" panose="020B0502050000020003" charset="0"/>
              </a:rPr>
              <a:t>its</a:t>
            </a:r>
            <a:r>
              <a:rPr lang="es-CO" sz="1800" dirty="0" smtClean="0">
                <a:latin typeface="Quattrocento Sans" panose="020B0502050000020003" charset="0"/>
              </a:rPr>
              <a:t> </a:t>
            </a:r>
            <a:r>
              <a:rPr lang="es-CO" sz="1800" dirty="0" err="1" smtClean="0">
                <a:latin typeface="Quattrocento Sans" panose="020B0502050000020003" charset="0"/>
              </a:rPr>
              <a:t>sole</a:t>
            </a:r>
            <a:r>
              <a:rPr lang="es-CO" sz="1800" dirty="0" smtClean="0">
                <a:latin typeface="Quattrocento Sans" panose="020B0502050000020003" charset="0"/>
              </a:rPr>
              <a:t> </a:t>
            </a:r>
            <a:r>
              <a:rPr lang="es-CO" sz="1800" dirty="0" err="1" smtClean="0">
                <a:latin typeface="Quattrocento Sans" panose="020B0502050000020003" charset="0"/>
              </a:rPr>
              <a:t>function</a:t>
            </a:r>
            <a:r>
              <a:rPr lang="es-CO" sz="1800" dirty="0">
                <a:latin typeface="Quattrocento Sans" panose="020B0502050000020003" charset="0"/>
              </a:rPr>
              <a:t>.</a:t>
            </a:r>
            <a:r>
              <a:rPr lang="es-CO" sz="1800" dirty="0" smtClean="0">
                <a:latin typeface="Quattrocento Sans" panose="020B0502050000020003" charset="0"/>
              </a:rPr>
              <a:t> </a:t>
            </a:r>
            <a:endParaRPr lang="es-CO" sz="1800" dirty="0">
              <a:latin typeface="Quattrocento Sans" panose="020B0502050000020003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3504"/>
              </p:ext>
            </p:extLst>
          </p:nvPr>
        </p:nvGraphicFramePr>
        <p:xfrm>
          <a:off x="971551" y="4525923"/>
          <a:ext cx="1015999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3">
                  <a:extLst>
                    <a:ext uri="{9D8B030D-6E8A-4147-A177-3AD203B41FA5}">
                      <a16:colId xmlns:a16="http://schemas.microsoft.com/office/drawing/2014/main" val="48616501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417190835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94971343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143038515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37617791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761330116"/>
                    </a:ext>
                  </a:extLst>
                </a:gridCol>
              </a:tblGrid>
              <a:tr h="537634">
                <a:tc>
                  <a:txBody>
                    <a:bodyPr/>
                    <a:lstStyle/>
                    <a:p>
                      <a:r>
                        <a:rPr lang="es-CO" dirty="0" smtClean="0"/>
                        <a:t>Sub-</a:t>
                      </a:r>
                      <a:r>
                        <a:rPr lang="es-CO" dirty="0" err="1" smtClean="0"/>
                        <a:t>Function</a:t>
                      </a:r>
                      <a:endParaRPr lang="es-CO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Implementations</a:t>
                      </a:r>
                      <a:r>
                        <a:rPr lang="es-CO" dirty="0" smtClean="0"/>
                        <a:t> 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POSSIBLE COMBINATIONS</a:t>
                      </a:r>
                      <a:endParaRPr lang="es-CO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Selección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0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Thermal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protection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Cotton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polyester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silk</a:t>
                      </a:r>
                      <a:r>
                        <a:rPr lang="es-CO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39086"/>
                  </a:ext>
                </a:extLst>
              </a:tr>
            </a:tbl>
          </a:graphicData>
        </a:graphic>
      </p:graphicFrame>
      <p:sp>
        <p:nvSpPr>
          <p:cNvPr id="6" name="AutoShape 4" descr="Resultado de imagen para camisa de algod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981136"/>
            <a:ext cx="3298825" cy="3298825"/>
          </a:xfrm>
          <a:prstGeom prst="rect">
            <a:avLst/>
          </a:prstGeom>
        </p:spPr>
      </p:pic>
      <p:pic>
        <p:nvPicPr>
          <p:cNvPr id="5128" name="Picture 8" descr="Resultado de imagen para camisa de poli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98" y="1369255"/>
            <a:ext cx="2229503" cy="26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n para camisa de sil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6" y="1369255"/>
            <a:ext cx="2478251" cy="271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89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sultado de imagen para black box vect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3" b="9460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78" y="790590"/>
            <a:ext cx="6032934" cy="606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 rot="21075662">
            <a:off x="5754123" y="4056253"/>
            <a:ext cx="2416046" cy="609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es-CO" sz="2400" dirty="0" smtClean="0">
                <a:solidFill>
                  <a:schemeClr val="bg1"/>
                </a:solidFill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Monitor </a:t>
            </a:r>
            <a:r>
              <a:rPr lang="es-CO" sz="2400" dirty="0" err="1" smtClean="0">
                <a:solidFill>
                  <a:schemeClr val="bg1"/>
                </a:solidFill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patients</a:t>
            </a:r>
            <a:r>
              <a:rPr lang="es-CO" sz="2400" dirty="0" smtClean="0">
                <a:solidFill>
                  <a:schemeClr val="bg1"/>
                </a:solidFill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2400" dirty="0" err="1" smtClean="0">
                <a:solidFill>
                  <a:schemeClr val="bg1"/>
                </a:solidFill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whith</a:t>
            </a:r>
            <a:r>
              <a:rPr lang="es-CO" sz="2400" dirty="0" smtClean="0">
                <a:solidFill>
                  <a:schemeClr val="bg1"/>
                </a:solidFill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</a:p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es-CO" sz="2400" dirty="0" err="1">
                <a:solidFill>
                  <a:schemeClr val="bg1"/>
                </a:solidFill>
                <a:latin typeface="Agency FB" panose="00010606040000040003" pitchFamily="2" charset="0"/>
                <a:ea typeface="Calibri" panose="020F0502020204030204" pitchFamily="34" charset="0"/>
              </a:rPr>
              <a:t>s</a:t>
            </a:r>
            <a:r>
              <a:rPr lang="es-CO" sz="2400" dirty="0" err="1" smtClean="0">
                <a:solidFill>
                  <a:schemeClr val="bg1"/>
                </a:solidFill>
                <a:latin typeface="Agency FB" panose="00010606040000040003" pitchFamily="2" charset="0"/>
                <a:ea typeface="Calibri" panose="020F0502020204030204" pitchFamily="34" charset="0"/>
              </a:rPr>
              <a:t>enile</a:t>
            </a:r>
            <a:r>
              <a:rPr lang="es-CO" sz="2400" dirty="0" smtClean="0">
                <a:solidFill>
                  <a:schemeClr val="bg1"/>
                </a:solidFill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2400" dirty="0" err="1" smtClean="0">
                <a:solidFill>
                  <a:schemeClr val="bg1"/>
                </a:solidFill>
                <a:latin typeface="Agency FB" panose="00010606040000040003" pitchFamily="2" charset="0"/>
                <a:ea typeface="Calibri" panose="020F0502020204030204" pitchFamily="34" charset="0"/>
              </a:rPr>
              <a:t>dementia</a:t>
            </a:r>
            <a:endParaRPr lang="es-CO" sz="1000" dirty="0">
              <a:solidFill>
                <a:schemeClr val="bg1"/>
              </a:solidFill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60468" y="451071"/>
            <a:ext cx="2629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6000" b="1" dirty="0" smtClean="0">
                <a:latin typeface="Quattrocento Sans" panose="020B0502050000020003" charset="0"/>
              </a:rPr>
              <a:t>BLACK</a:t>
            </a:r>
            <a:r>
              <a:rPr lang="es-CO" sz="6000" b="1" dirty="0" smtClean="0">
                <a:latin typeface="Quattrocento Sans" panose="020B0502050000020003" charset="0"/>
              </a:rPr>
              <a:t> </a:t>
            </a:r>
          </a:p>
          <a:p>
            <a:pPr algn="r"/>
            <a:r>
              <a:rPr lang="es-CO" sz="3600" dirty="0" smtClean="0">
                <a:latin typeface="Quattrocento Sans" panose="020B0502050000020003" charset="0"/>
              </a:rPr>
              <a:t>BOX</a:t>
            </a:r>
            <a:endParaRPr lang="es-CO" sz="3600" dirty="0">
              <a:latin typeface="Quattrocento Sans" panose="020B0502050000020003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574320" y="2354550"/>
            <a:ext cx="2601533" cy="12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546548" y="2904938"/>
            <a:ext cx="2601533" cy="12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40034" y="4241359"/>
            <a:ext cx="2601533" cy="12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540034" y="4972064"/>
            <a:ext cx="2601533" cy="12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562433" y="248786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Agency FB" panose="00010606040000040003" pitchFamily="2" charset="0"/>
              </a:rPr>
              <a:t>Light</a:t>
            </a:r>
            <a:endParaRPr lang="es-CO" dirty="0">
              <a:latin typeface="Agency FB" panose="00010606040000040003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66152" y="3837823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latin typeface="Agency FB" panose="00010606040000040003" pitchFamily="2" charset="0"/>
              </a:rPr>
              <a:t>Human </a:t>
            </a:r>
            <a:r>
              <a:rPr lang="es-CO" dirty="0" err="1" smtClean="0">
                <a:latin typeface="Agency FB" panose="00010606040000040003" pitchFamily="2" charset="0"/>
              </a:rPr>
              <a:t>action</a:t>
            </a:r>
            <a:endParaRPr lang="es-CO" dirty="0">
              <a:latin typeface="Agency FB" panose="00010606040000040003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323485" y="4531829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latin typeface="Agency FB" panose="00010606040000040003" pitchFamily="2" charset="0"/>
              </a:rPr>
              <a:t>Location</a:t>
            </a:r>
            <a:endParaRPr lang="es-CO" dirty="0">
              <a:latin typeface="Agency FB" panose="00010606040000040003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64472" y="1890910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Agency FB" panose="00010606040000040003" pitchFamily="2" charset="0"/>
              </a:rPr>
              <a:t>Electric </a:t>
            </a:r>
            <a:r>
              <a:rPr lang="es-CO" dirty="0" err="1" smtClean="0">
                <a:latin typeface="Agency FB" panose="00010606040000040003" pitchFamily="2" charset="0"/>
              </a:rPr>
              <a:t>power</a:t>
            </a:r>
            <a:r>
              <a:rPr lang="es-CO" dirty="0" smtClean="0">
                <a:latin typeface="Agency FB" panose="00010606040000040003" pitchFamily="2" charset="0"/>
              </a:rPr>
              <a:t> (</a:t>
            </a:r>
            <a:r>
              <a:rPr lang="es-CO" dirty="0" err="1" smtClean="0">
                <a:latin typeface="Agency FB" panose="00010606040000040003" pitchFamily="2" charset="0"/>
              </a:rPr>
              <a:t>current</a:t>
            </a:r>
            <a:r>
              <a:rPr lang="es-CO" dirty="0" smtClean="0">
                <a:latin typeface="Agency FB" panose="00010606040000040003" pitchFamily="2" charset="0"/>
              </a:rPr>
              <a:t>)</a:t>
            </a:r>
            <a:endParaRPr lang="es-CO" dirty="0">
              <a:latin typeface="Agency FB" panose="00010606040000040003" pitchFamily="2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40034" y="3582175"/>
            <a:ext cx="2601533" cy="12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950134" y="2987856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>
              <a:latin typeface="Agency FB" panose="00010606040000040003" pitchFamily="2" charset="0"/>
            </a:endParaRPr>
          </a:p>
          <a:p>
            <a:r>
              <a:rPr lang="es-CO" dirty="0" smtClean="0">
                <a:latin typeface="Agency FB" panose="00010606040000040003" pitchFamily="2" charset="0"/>
              </a:rPr>
              <a:t>Radio </a:t>
            </a:r>
            <a:r>
              <a:rPr lang="es-CO" dirty="0" err="1">
                <a:latin typeface="Agency FB" panose="00010606040000040003" pitchFamily="2" charset="0"/>
              </a:rPr>
              <a:t>frequency</a:t>
            </a:r>
            <a:r>
              <a:rPr lang="es-CO" dirty="0">
                <a:latin typeface="Agency FB" panose="00010606040000040003" pitchFamily="2" charset="0"/>
              </a:rPr>
              <a:t> </a:t>
            </a:r>
            <a:r>
              <a:rPr lang="es-CO" dirty="0" err="1">
                <a:latin typeface="Agency FB" panose="00010606040000040003" pitchFamily="2" charset="0"/>
              </a:rPr>
              <a:t>signal</a:t>
            </a:r>
            <a:endParaRPr lang="es-CO" dirty="0">
              <a:latin typeface="Agency FB" panose="00010606040000040003" pitchFamily="2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8588717" y="3041865"/>
            <a:ext cx="2601533" cy="12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8575839" y="3622764"/>
            <a:ext cx="2601533" cy="12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569325" y="4959185"/>
            <a:ext cx="2601533" cy="12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345564" y="319058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latin typeface="Agency FB" panose="00010606040000040003" pitchFamily="2" charset="0"/>
              </a:rPr>
              <a:t>Location</a:t>
            </a:r>
            <a:endParaRPr lang="es-CO" dirty="0">
              <a:latin typeface="Agency FB" panose="00010606040000040003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448676" y="4545128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err="1" smtClean="0">
                <a:latin typeface="Agency FB" panose="00010606040000040003" pitchFamily="2" charset="0"/>
              </a:rPr>
              <a:t>Hour</a:t>
            </a:r>
            <a:endParaRPr lang="es-CO" dirty="0">
              <a:latin typeface="Agency FB" panose="00010606040000040003" pitchFamily="2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131563" y="261004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Agency FB" panose="00010606040000040003" pitchFamily="2" charset="0"/>
              </a:rPr>
              <a:t>Bluetooth </a:t>
            </a:r>
            <a:r>
              <a:rPr lang="es-CO" dirty="0" err="1" smtClean="0">
                <a:latin typeface="Agency FB" panose="00010606040000040003" pitchFamily="2" charset="0"/>
              </a:rPr>
              <a:t>signal</a:t>
            </a:r>
            <a:endParaRPr lang="es-CO" dirty="0">
              <a:latin typeface="Agency FB" panose="00010606040000040003" pitchFamily="2" charset="0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8569325" y="4300001"/>
            <a:ext cx="2601533" cy="12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9247922" y="3804907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latin typeface="Agency FB" panose="00010606040000040003" pitchFamily="2" charset="0"/>
              </a:rPr>
              <a:t>Heart</a:t>
            </a:r>
            <a:r>
              <a:rPr lang="es-CO" dirty="0" smtClean="0">
                <a:latin typeface="Agency FB" panose="00010606040000040003" pitchFamily="2" charset="0"/>
              </a:rPr>
              <a:t> </a:t>
            </a:r>
            <a:r>
              <a:rPr lang="es-CO" dirty="0" err="1" smtClean="0">
                <a:latin typeface="Agency FB" panose="00010606040000040003" pitchFamily="2" charset="0"/>
              </a:rPr>
              <a:t>rate</a:t>
            </a:r>
            <a:endParaRPr lang="es-CO" dirty="0">
              <a:latin typeface="Agency FB" panose="000106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3 Rectángulo"/>
          <p:cNvSpPr/>
          <p:nvPr/>
        </p:nvSpPr>
        <p:spPr>
          <a:xfrm>
            <a:off x="2216892" y="404829"/>
            <a:ext cx="7528560" cy="463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2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3" name="23 Rectángulo"/>
          <p:cNvSpPr/>
          <p:nvPr/>
        </p:nvSpPr>
        <p:spPr>
          <a:xfrm>
            <a:off x="2630277" y="816944"/>
            <a:ext cx="7528560" cy="4631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20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4" name="Cuadro de texto 2"/>
          <p:cNvSpPr txBox="1">
            <a:spLocks noChangeArrowheads="1"/>
          </p:cNvSpPr>
          <p:nvPr/>
        </p:nvSpPr>
        <p:spPr bwMode="auto">
          <a:xfrm>
            <a:off x="10886922" y="1941142"/>
            <a:ext cx="511704" cy="373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Hour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5" name="Cuadro de texto 2"/>
          <p:cNvSpPr txBox="1">
            <a:spLocks noChangeArrowheads="1"/>
          </p:cNvSpPr>
          <p:nvPr/>
        </p:nvSpPr>
        <p:spPr bwMode="auto">
          <a:xfrm>
            <a:off x="10431521" y="3128594"/>
            <a:ext cx="963027" cy="5061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Heart</a:t>
            </a:r>
            <a:r>
              <a:rPr lang="es-CO" sz="14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rate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10388976" y="2687269"/>
            <a:ext cx="1110114" cy="326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s-CO" sz="14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Bluetooth </a:t>
            </a: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10462635" y="4607508"/>
            <a:ext cx="745441" cy="291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Location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8" name="Cuadro de texto 2"/>
          <p:cNvSpPr txBox="1">
            <a:spLocks noChangeArrowheads="1"/>
          </p:cNvSpPr>
          <p:nvPr/>
        </p:nvSpPr>
        <p:spPr bwMode="auto">
          <a:xfrm>
            <a:off x="842166" y="1250916"/>
            <a:ext cx="1142365" cy="393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s-CO" sz="14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Human </a:t>
            </a: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Action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9" name="Cuadro de texto 2"/>
          <p:cNvSpPr txBox="1">
            <a:spLocks noChangeArrowheads="1"/>
          </p:cNvSpPr>
          <p:nvPr/>
        </p:nvSpPr>
        <p:spPr bwMode="auto">
          <a:xfrm>
            <a:off x="5621153" y="21212"/>
            <a:ext cx="548721" cy="2957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4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Light.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0" name="Cuadro de texto 2"/>
          <p:cNvSpPr txBox="1">
            <a:spLocks noChangeArrowheads="1"/>
          </p:cNvSpPr>
          <p:nvPr/>
        </p:nvSpPr>
        <p:spPr bwMode="auto">
          <a:xfrm>
            <a:off x="4898765" y="5635246"/>
            <a:ext cx="1129665" cy="595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s-CO" sz="14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Radio </a:t>
            </a: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frequency</a:t>
            </a:r>
            <a:r>
              <a:rPr lang="es-CO" sz="14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1" name="Cuadro de texto 2"/>
          <p:cNvSpPr txBox="1">
            <a:spLocks noChangeArrowheads="1"/>
          </p:cNvSpPr>
          <p:nvPr/>
        </p:nvSpPr>
        <p:spPr bwMode="auto">
          <a:xfrm>
            <a:off x="4060113" y="1175334"/>
            <a:ext cx="1191397" cy="467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lvl="1"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Allow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electric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current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flow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2" name="Cuadro de texto 2"/>
          <p:cNvSpPr txBox="1">
            <a:spLocks noChangeArrowheads="1"/>
          </p:cNvSpPr>
          <p:nvPr/>
        </p:nvSpPr>
        <p:spPr bwMode="auto">
          <a:xfrm>
            <a:off x="8275061" y="1854149"/>
            <a:ext cx="1022350" cy="61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Show time in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seconds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, minutes and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hours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6700261" y="1850339"/>
            <a:ext cx="846715" cy="615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Divide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smtClean="0">
                <a:latin typeface="Agency FB" panose="00010606040000040003" pitchFamily="2" charset="0"/>
                <a:ea typeface="Calibri" panose="020F0502020204030204" pitchFamily="34" charset="0"/>
              </a:rPr>
              <a:t>at </a:t>
            </a:r>
            <a:r>
              <a:rPr lang="es-CO" sz="12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lower</a:t>
            </a:r>
            <a:r>
              <a:rPr lang="es-CO" sz="1200" dirty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frequencies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4898765" y="1845258"/>
            <a:ext cx="997585" cy="42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Generate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periodic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5" name="Cuadro de texto 2"/>
          <p:cNvSpPr txBox="1">
            <a:spLocks noChangeArrowheads="1"/>
          </p:cNvSpPr>
          <p:nvPr/>
        </p:nvSpPr>
        <p:spPr bwMode="auto">
          <a:xfrm>
            <a:off x="9180910" y="2639677"/>
            <a:ext cx="977927" cy="411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Send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bluetooth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7305879" y="2665345"/>
            <a:ext cx="892541" cy="475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Evaluate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beats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per minute.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7" name="Cuadro de texto 2"/>
          <p:cNvSpPr txBox="1">
            <a:spLocks noChangeArrowheads="1"/>
          </p:cNvSpPr>
          <p:nvPr/>
        </p:nvSpPr>
        <p:spPr bwMode="auto">
          <a:xfrm>
            <a:off x="6206402" y="2658059"/>
            <a:ext cx="931911" cy="59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Determine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beats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per minute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5232063" y="2665875"/>
            <a:ext cx="859270" cy="422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Receive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reflected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light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4385185" y="2653509"/>
            <a:ext cx="695772" cy="28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Emit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Light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8995445" y="4847461"/>
            <a:ext cx="656555" cy="44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Show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location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21" name="Cuadro de texto 2"/>
          <p:cNvSpPr txBox="1">
            <a:spLocks noChangeArrowheads="1"/>
          </p:cNvSpPr>
          <p:nvPr/>
        </p:nvSpPr>
        <p:spPr bwMode="auto">
          <a:xfrm>
            <a:off x="5907680" y="4929549"/>
            <a:ext cx="1034917" cy="419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Detect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fourth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satellite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s-CO" sz="12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22" name="Cuadro de texto 2"/>
          <p:cNvSpPr txBox="1">
            <a:spLocks noChangeArrowheads="1"/>
          </p:cNvSpPr>
          <p:nvPr/>
        </p:nvSpPr>
        <p:spPr bwMode="auto">
          <a:xfrm>
            <a:off x="5912925" y="4442568"/>
            <a:ext cx="1083040" cy="446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Detect</a:t>
            </a:r>
            <a:r>
              <a:rPr lang="es-CO" sz="12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third</a:t>
            </a:r>
            <a:r>
              <a:rPr lang="es-CO" sz="12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satellite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s-CO" sz="12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23" name="Cuadro de texto 2"/>
          <p:cNvSpPr txBox="1">
            <a:spLocks noChangeArrowheads="1"/>
          </p:cNvSpPr>
          <p:nvPr/>
        </p:nvSpPr>
        <p:spPr bwMode="auto">
          <a:xfrm>
            <a:off x="5913495" y="3949653"/>
            <a:ext cx="1085842" cy="459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Detect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second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satellite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s-CO" sz="12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24" name="Cuadro de texto 2"/>
          <p:cNvSpPr txBox="1">
            <a:spLocks noChangeArrowheads="1"/>
          </p:cNvSpPr>
          <p:nvPr/>
        </p:nvSpPr>
        <p:spPr bwMode="auto">
          <a:xfrm>
            <a:off x="5912490" y="3394524"/>
            <a:ext cx="937260" cy="511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Detect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first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satellite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25" name="Cuadro de texto 2"/>
          <p:cNvSpPr txBox="1">
            <a:spLocks noChangeArrowheads="1"/>
          </p:cNvSpPr>
          <p:nvPr/>
        </p:nvSpPr>
        <p:spPr bwMode="auto">
          <a:xfrm>
            <a:off x="4350954" y="3360653"/>
            <a:ext cx="1226839" cy="709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Receive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radiofrequency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from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satellites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 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26" name="Cuadro de texto 2"/>
          <p:cNvSpPr txBox="1">
            <a:spLocks noChangeArrowheads="1"/>
          </p:cNvSpPr>
          <p:nvPr/>
        </p:nvSpPr>
        <p:spPr bwMode="auto">
          <a:xfrm>
            <a:off x="7257790" y="4521784"/>
            <a:ext cx="982532" cy="462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M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easure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satellie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distance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27" name="Cuadro de texto 2"/>
          <p:cNvSpPr txBox="1">
            <a:spLocks noChangeArrowheads="1"/>
          </p:cNvSpPr>
          <p:nvPr/>
        </p:nvSpPr>
        <p:spPr bwMode="auto">
          <a:xfrm>
            <a:off x="8333774" y="4047680"/>
            <a:ext cx="1323341" cy="593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Determine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longitude</a:t>
            </a:r>
            <a:r>
              <a:rPr lang="es-CO" sz="1200" dirty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smtClean="0">
                <a:latin typeface="Agency FB" panose="00010606040000040003" pitchFamily="2" charset="0"/>
                <a:ea typeface="Calibri" panose="020F0502020204030204" pitchFamily="34" charset="0"/>
              </a:rPr>
              <a:t>and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latitude</a:t>
            </a:r>
            <a:r>
              <a:rPr lang="es-CO" sz="1200" dirty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smtClean="0">
                <a:latin typeface="Agency FB" panose="00010606040000040003" pitchFamily="2" charset="0"/>
                <a:ea typeface="Calibri" panose="020F0502020204030204" pitchFamily="34" charset="0"/>
              </a:rPr>
              <a:t>in </a:t>
            </a:r>
            <a:r>
              <a:rPr lang="es-CO" sz="12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the</a:t>
            </a:r>
            <a:r>
              <a:rPr lang="es-CO" sz="12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earth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s-CO" sz="12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28" name="Cuadro de texto 2"/>
          <p:cNvSpPr txBox="1">
            <a:spLocks noChangeArrowheads="1"/>
          </p:cNvSpPr>
          <p:nvPr/>
        </p:nvSpPr>
        <p:spPr bwMode="auto">
          <a:xfrm>
            <a:off x="8349526" y="2656789"/>
            <a:ext cx="804545" cy="642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Show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heart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rate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29" name="Conector recto 28"/>
          <p:cNvCxnSpPr/>
          <p:nvPr/>
        </p:nvCxnSpPr>
        <p:spPr>
          <a:xfrm flipH="1" flipV="1">
            <a:off x="2199747" y="5035885"/>
            <a:ext cx="430530" cy="412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2214353" y="404828"/>
            <a:ext cx="430530" cy="412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 flipV="1">
            <a:off x="9735292" y="404828"/>
            <a:ext cx="430530" cy="412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 de texto 2"/>
          <p:cNvSpPr txBox="1">
            <a:spLocks noChangeArrowheads="1"/>
          </p:cNvSpPr>
          <p:nvPr/>
        </p:nvSpPr>
        <p:spPr bwMode="auto">
          <a:xfrm>
            <a:off x="2875656" y="1173429"/>
            <a:ext cx="905510" cy="6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Allow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2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chemical</a:t>
            </a:r>
            <a:endParaRPr lang="es-CO" sz="12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s-CO" sz="12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reaction</a:t>
            </a:r>
            <a:r>
              <a:rPr lang="es-CO" sz="12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2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33" name="Cuadro de texto 2"/>
          <p:cNvSpPr txBox="1">
            <a:spLocks noChangeArrowheads="1"/>
          </p:cNvSpPr>
          <p:nvPr/>
        </p:nvSpPr>
        <p:spPr bwMode="auto">
          <a:xfrm>
            <a:off x="849556" y="157495"/>
            <a:ext cx="937897" cy="494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s-CO" sz="14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Electric </a:t>
            </a: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power</a:t>
            </a:r>
            <a:r>
              <a:rPr lang="es-CO" sz="14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34" name="Cuadro de texto 2"/>
          <p:cNvSpPr txBox="1">
            <a:spLocks noChangeArrowheads="1"/>
          </p:cNvSpPr>
          <p:nvPr/>
        </p:nvSpPr>
        <p:spPr bwMode="auto">
          <a:xfrm>
            <a:off x="8366500" y="5881364"/>
            <a:ext cx="930911" cy="2768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s-CO" dirty="0" err="1">
                <a:latin typeface="Agency FB" panose="00010606040000040003" pitchFamily="2" charset="0"/>
                <a:ea typeface="Calibri" panose="020F0502020204030204" pitchFamily="34" charset="0"/>
              </a:rPr>
              <a:t>L</a:t>
            </a:r>
            <a:r>
              <a:rPr lang="es-CO" sz="14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ocation</a:t>
            </a:r>
            <a:r>
              <a:rPr lang="es-CO" sz="14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35" name="Conector recto de flecha 34"/>
          <p:cNvCxnSpPr>
            <a:stCxn id="8" idx="3"/>
          </p:cNvCxnSpPr>
          <p:nvPr/>
        </p:nvCxnSpPr>
        <p:spPr>
          <a:xfrm>
            <a:off x="1984531" y="1447767"/>
            <a:ext cx="8663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3818947" y="1447767"/>
            <a:ext cx="216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33" idx="3"/>
          </p:cNvCxnSpPr>
          <p:nvPr/>
        </p:nvCxnSpPr>
        <p:spPr>
          <a:xfrm>
            <a:off x="1787453" y="404828"/>
            <a:ext cx="2562297" cy="764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5316731" y="1447767"/>
            <a:ext cx="3448809" cy="22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13" idx="0"/>
          </p:cNvCxnSpPr>
          <p:nvPr/>
        </p:nvCxnSpPr>
        <p:spPr>
          <a:xfrm flipH="1">
            <a:off x="7123619" y="1465617"/>
            <a:ext cx="5106" cy="3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8751799" y="1465617"/>
            <a:ext cx="2100" cy="402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658381" y="1463494"/>
            <a:ext cx="1932" cy="374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9" idx="2"/>
          </p:cNvCxnSpPr>
          <p:nvPr/>
        </p:nvCxnSpPr>
        <p:spPr>
          <a:xfrm flipH="1">
            <a:off x="5891108" y="316922"/>
            <a:ext cx="4406" cy="2374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13" idx="1"/>
          </p:cNvCxnSpPr>
          <p:nvPr/>
        </p:nvCxnSpPr>
        <p:spPr>
          <a:xfrm>
            <a:off x="5913495" y="2158036"/>
            <a:ext cx="7867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endCxn id="12" idx="1"/>
          </p:cNvCxnSpPr>
          <p:nvPr/>
        </p:nvCxnSpPr>
        <p:spPr>
          <a:xfrm>
            <a:off x="7564121" y="2158036"/>
            <a:ext cx="710940" cy="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H="1">
            <a:off x="4101283" y="1650783"/>
            <a:ext cx="5504" cy="3448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4118428" y="2744170"/>
            <a:ext cx="264218" cy="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19" idx="3"/>
          </p:cNvCxnSpPr>
          <p:nvPr/>
        </p:nvCxnSpPr>
        <p:spPr>
          <a:xfrm>
            <a:off x="5080957" y="2796724"/>
            <a:ext cx="229653" cy="6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38694" y="2839659"/>
            <a:ext cx="163968" cy="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V="1">
            <a:off x="7167416" y="2845387"/>
            <a:ext cx="122957" cy="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8202934" y="2870166"/>
            <a:ext cx="122957" cy="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V="1">
            <a:off x="9146183" y="2852361"/>
            <a:ext cx="122957" cy="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10060645" y="2859335"/>
            <a:ext cx="3107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V="1">
            <a:off x="4118428" y="3634638"/>
            <a:ext cx="225541" cy="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>
            <a:off x="5537134" y="3634638"/>
            <a:ext cx="359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4118428" y="4179397"/>
            <a:ext cx="1789252" cy="9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4107098" y="4617337"/>
            <a:ext cx="1789252" cy="9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4101283" y="5087242"/>
            <a:ext cx="1789252" cy="9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4121163" y="3301361"/>
            <a:ext cx="3604194" cy="268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7725357" y="3569560"/>
            <a:ext cx="19552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7725357" y="3314784"/>
            <a:ext cx="0" cy="254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endCxn id="19" idx="2"/>
          </p:cNvCxnSpPr>
          <p:nvPr/>
        </p:nvCxnSpPr>
        <p:spPr>
          <a:xfrm flipV="1">
            <a:off x="4730956" y="2939939"/>
            <a:ext cx="2115" cy="385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H="1" flipV="1">
            <a:off x="5627338" y="3084751"/>
            <a:ext cx="13473" cy="233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5716742" y="3325410"/>
            <a:ext cx="0" cy="290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6083160" y="2839659"/>
            <a:ext cx="3315" cy="459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 flipH="1" flipV="1">
            <a:off x="7493000" y="3128594"/>
            <a:ext cx="1507" cy="196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V="1">
            <a:off x="8650698" y="3309345"/>
            <a:ext cx="8970" cy="255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 flipV="1">
            <a:off x="9695081" y="3051098"/>
            <a:ext cx="9130" cy="533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endCxn id="26" idx="0"/>
          </p:cNvCxnSpPr>
          <p:nvPr/>
        </p:nvCxnSpPr>
        <p:spPr>
          <a:xfrm>
            <a:off x="7731858" y="3565064"/>
            <a:ext cx="17198" cy="956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8650249" y="3537915"/>
            <a:ext cx="2322" cy="505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 flipH="1">
            <a:off x="9288967" y="4641404"/>
            <a:ext cx="8444" cy="218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8210763" y="4834083"/>
            <a:ext cx="350119" cy="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 flipV="1">
            <a:off x="8547224" y="4640289"/>
            <a:ext cx="8970" cy="197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 flipV="1">
            <a:off x="6864139" y="3762406"/>
            <a:ext cx="884864" cy="1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>
            <a:off x="6995965" y="4201187"/>
            <a:ext cx="715467" cy="75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H="1" flipV="1">
            <a:off x="7156212" y="4201187"/>
            <a:ext cx="9981" cy="936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>
            <a:off x="7013110" y="4711401"/>
            <a:ext cx="143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21" idx="3"/>
          </p:cNvCxnSpPr>
          <p:nvPr/>
        </p:nvCxnSpPr>
        <p:spPr>
          <a:xfrm flipV="1">
            <a:off x="6942597" y="5137211"/>
            <a:ext cx="223596" cy="2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34" idx="0"/>
          </p:cNvCxnSpPr>
          <p:nvPr/>
        </p:nvCxnSpPr>
        <p:spPr>
          <a:xfrm flipH="1" flipV="1">
            <a:off x="8825217" y="4673389"/>
            <a:ext cx="6739" cy="120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 flipH="1" flipV="1">
            <a:off x="5146487" y="4059137"/>
            <a:ext cx="38353" cy="1576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9639781" y="4899221"/>
            <a:ext cx="822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 flipH="1" flipV="1">
            <a:off x="9959891" y="3066011"/>
            <a:ext cx="14786" cy="1833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>
            <a:off x="9974677" y="3437205"/>
            <a:ext cx="437589" cy="2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4" idx="1"/>
          </p:cNvCxnSpPr>
          <p:nvPr/>
        </p:nvCxnSpPr>
        <p:spPr>
          <a:xfrm>
            <a:off x="9333320" y="2127832"/>
            <a:ext cx="15536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107629" y="5373394"/>
            <a:ext cx="39276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b="1" dirty="0" smtClean="0">
                <a:latin typeface="Agency FB" panose="00010606040000040003" pitchFamily="2" charset="0"/>
              </a:rPr>
              <a:t>TRANSPARENT</a:t>
            </a:r>
            <a:endParaRPr lang="es-CO" sz="6000" b="1" dirty="0" smtClean="0">
              <a:latin typeface="Agency FB" panose="00010606040000040003" pitchFamily="2" charset="0"/>
            </a:endParaRPr>
          </a:p>
          <a:p>
            <a:r>
              <a:rPr lang="es-CO" sz="3600" dirty="0" smtClean="0">
                <a:solidFill>
                  <a:schemeClr val="bg1"/>
                </a:solidFill>
                <a:latin typeface="Agency FB" panose="00010606040000040003" pitchFamily="2" charset="0"/>
              </a:rPr>
              <a:t>BOX</a:t>
            </a:r>
            <a:endParaRPr lang="es-CO" sz="3600" dirty="0">
              <a:solidFill>
                <a:schemeClr val="bg1"/>
              </a:solidFill>
              <a:latin typeface="Agency FB" panose="000106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adro de texto 2"/>
          <p:cNvSpPr txBox="1">
            <a:spLocks noChangeArrowheads="1"/>
          </p:cNvSpPr>
          <p:nvPr/>
        </p:nvSpPr>
        <p:spPr bwMode="auto">
          <a:xfrm>
            <a:off x="1999624" y="1248296"/>
            <a:ext cx="701646" cy="57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Allow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chemical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reaction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04" name="Cuadro de texto 2"/>
          <p:cNvSpPr txBox="1">
            <a:spLocks noChangeArrowheads="1"/>
          </p:cNvSpPr>
          <p:nvPr/>
        </p:nvSpPr>
        <p:spPr bwMode="auto">
          <a:xfrm>
            <a:off x="2585065" y="1900242"/>
            <a:ext cx="713105" cy="5924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Allow</a:t>
            </a:r>
            <a:r>
              <a:rPr lang="es-CO" sz="10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flow</a:t>
            </a:r>
            <a:r>
              <a:rPr lang="es-CO" sz="1000" dirty="0" smtClean="0">
                <a:latin typeface="Agency FB" panose="00010606040000040003" pitchFamily="2" charset="0"/>
                <a:ea typeface="Calibri" panose="020F0502020204030204" pitchFamily="34" charset="0"/>
              </a:rPr>
              <a:t> of </a:t>
            </a:r>
            <a:r>
              <a:rPr lang="es-CO" sz="10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electric</a:t>
            </a:r>
            <a:r>
              <a:rPr lang="es-CO" sz="10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current</a:t>
            </a:r>
            <a:r>
              <a:rPr lang="es-CO" sz="1000" dirty="0" smtClean="0"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05" name="Cuadro de texto 2"/>
          <p:cNvSpPr txBox="1">
            <a:spLocks noChangeArrowheads="1"/>
          </p:cNvSpPr>
          <p:nvPr/>
        </p:nvSpPr>
        <p:spPr bwMode="auto">
          <a:xfrm>
            <a:off x="3113385" y="1377002"/>
            <a:ext cx="792480" cy="450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Generate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periodic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06" name="Cuadro de texto 2"/>
          <p:cNvSpPr txBox="1">
            <a:spLocks noChangeArrowheads="1"/>
          </p:cNvSpPr>
          <p:nvPr/>
        </p:nvSpPr>
        <p:spPr bwMode="auto">
          <a:xfrm>
            <a:off x="3609321" y="1875477"/>
            <a:ext cx="737869" cy="6019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Divide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at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lower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frequencies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07" name="Cuadro de texto 2"/>
          <p:cNvSpPr txBox="1">
            <a:spLocks noChangeArrowheads="1"/>
          </p:cNvSpPr>
          <p:nvPr/>
        </p:nvSpPr>
        <p:spPr bwMode="auto">
          <a:xfrm>
            <a:off x="4343842" y="1366842"/>
            <a:ext cx="757555" cy="739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Show time en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seconds</a:t>
            </a:r>
            <a:r>
              <a:rPr lang="es-CO" sz="1000" dirty="0" smtClean="0">
                <a:latin typeface="Agency FB" panose="00010606040000040003" pitchFamily="2" charset="0"/>
                <a:ea typeface="Calibri" panose="020F0502020204030204" pitchFamily="34" charset="0"/>
              </a:rPr>
              <a:t>, minutes and </a:t>
            </a:r>
            <a:r>
              <a:rPr lang="es-CO" sz="10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hours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08" name="Cuadro de texto 2"/>
          <p:cNvSpPr txBox="1">
            <a:spLocks noChangeArrowheads="1"/>
          </p:cNvSpPr>
          <p:nvPr/>
        </p:nvSpPr>
        <p:spPr bwMode="auto">
          <a:xfrm>
            <a:off x="7884140" y="1353507"/>
            <a:ext cx="1025525" cy="3987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Send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bluetooth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09" name="Cuadro de texto 2"/>
          <p:cNvSpPr txBox="1">
            <a:spLocks noChangeArrowheads="1"/>
          </p:cNvSpPr>
          <p:nvPr/>
        </p:nvSpPr>
        <p:spPr bwMode="auto">
          <a:xfrm>
            <a:off x="6741139" y="1357317"/>
            <a:ext cx="847725" cy="484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Evaluate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beats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per minute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10" name="Cuadro de texto 2"/>
          <p:cNvSpPr txBox="1">
            <a:spLocks noChangeArrowheads="1"/>
          </p:cNvSpPr>
          <p:nvPr/>
        </p:nvSpPr>
        <p:spPr bwMode="auto">
          <a:xfrm>
            <a:off x="5909107" y="1871668"/>
            <a:ext cx="1005841" cy="4102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Determine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beats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per minute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11" name="Cuadro de texto 2"/>
          <p:cNvSpPr txBox="1">
            <a:spLocks noChangeArrowheads="1"/>
          </p:cNvSpPr>
          <p:nvPr/>
        </p:nvSpPr>
        <p:spPr bwMode="auto">
          <a:xfrm>
            <a:off x="5412085" y="1366842"/>
            <a:ext cx="824229" cy="458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Receive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reflected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light.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12" name="Cuadro de texto 2"/>
          <p:cNvSpPr txBox="1">
            <a:spLocks noChangeArrowheads="1"/>
          </p:cNvSpPr>
          <p:nvPr/>
        </p:nvSpPr>
        <p:spPr bwMode="auto">
          <a:xfrm>
            <a:off x="5082520" y="2029782"/>
            <a:ext cx="452120" cy="379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Emiti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light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13" name="Cuadro de texto 2"/>
          <p:cNvSpPr txBox="1">
            <a:spLocks noChangeArrowheads="1"/>
          </p:cNvSpPr>
          <p:nvPr/>
        </p:nvSpPr>
        <p:spPr bwMode="auto">
          <a:xfrm>
            <a:off x="11312505" y="2013907"/>
            <a:ext cx="632460" cy="404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Show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Location</a:t>
            </a:r>
            <a:endParaRPr lang="es-CO" sz="16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14" name="Cuadro de texto 2"/>
          <p:cNvSpPr txBox="1">
            <a:spLocks noChangeArrowheads="1"/>
          </p:cNvSpPr>
          <p:nvPr/>
        </p:nvSpPr>
        <p:spPr bwMode="auto">
          <a:xfrm>
            <a:off x="9605625" y="1326202"/>
            <a:ext cx="572135" cy="382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Detec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satellites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15" name="Cuadro de texto 2"/>
          <p:cNvSpPr txBox="1">
            <a:spLocks noChangeArrowheads="1"/>
          </p:cNvSpPr>
          <p:nvPr/>
        </p:nvSpPr>
        <p:spPr bwMode="auto">
          <a:xfrm>
            <a:off x="8750280" y="1955487"/>
            <a:ext cx="1123950" cy="591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Receive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radiofrecuency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from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the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sa</a:t>
            </a:r>
            <a:r>
              <a:rPr lang="es-CO" sz="10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tellite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16" name="Cuadro de texto 2"/>
          <p:cNvSpPr txBox="1">
            <a:spLocks noChangeArrowheads="1"/>
          </p:cNvSpPr>
          <p:nvPr/>
        </p:nvSpPr>
        <p:spPr bwMode="auto">
          <a:xfrm>
            <a:off x="10099654" y="1958662"/>
            <a:ext cx="803275" cy="5676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Measure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distance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to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the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satellite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17" name="Cuadro de texto 2"/>
          <p:cNvSpPr txBox="1">
            <a:spLocks noChangeArrowheads="1"/>
          </p:cNvSpPr>
          <p:nvPr/>
        </p:nvSpPr>
        <p:spPr bwMode="auto">
          <a:xfrm>
            <a:off x="10563206" y="1246192"/>
            <a:ext cx="992505" cy="648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Determine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longitude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and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latitude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on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earth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118" name="Cuadro de texto 2"/>
          <p:cNvSpPr txBox="1">
            <a:spLocks noChangeArrowheads="1"/>
          </p:cNvSpPr>
          <p:nvPr/>
        </p:nvSpPr>
        <p:spPr bwMode="auto">
          <a:xfrm>
            <a:off x="7385665" y="1987237"/>
            <a:ext cx="964566" cy="4749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Show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hear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rate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19" name="416 Conector recto"/>
          <p:cNvCxnSpPr/>
          <p:nvPr/>
        </p:nvCxnSpPr>
        <p:spPr>
          <a:xfrm>
            <a:off x="631170" y="884243"/>
            <a:ext cx="110712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417 Conector recto"/>
          <p:cNvCxnSpPr/>
          <p:nvPr/>
        </p:nvCxnSpPr>
        <p:spPr>
          <a:xfrm flipV="1">
            <a:off x="7097375" y="884877"/>
            <a:ext cx="8255" cy="4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418 Conector recto de flecha"/>
          <p:cNvCxnSpPr>
            <a:endCxn id="103" idx="0"/>
          </p:cNvCxnSpPr>
          <p:nvPr/>
        </p:nvCxnSpPr>
        <p:spPr>
          <a:xfrm>
            <a:off x="2349315" y="884245"/>
            <a:ext cx="1132" cy="364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419 Conector recto de flecha"/>
          <p:cNvCxnSpPr/>
          <p:nvPr/>
        </p:nvCxnSpPr>
        <p:spPr>
          <a:xfrm>
            <a:off x="2786995" y="884242"/>
            <a:ext cx="4445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420 Conector recto de flecha"/>
          <p:cNvCxnSpPr/>
          <p:nvPr/>
        </p:nvCxnSpPr>
        <p:spPr>
          <a:xfrm flipH="1">
            <a:off x="3398500" y="890592"/>
            <a:ext cx="444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421 Conector recto de flecha"/>
          <p:cNvCxnSpPr/>
          <p:nvPr/>
        </p:nvCxnSpPr>
        <p:spPr>
          <a:xfrm>
            <a:off x="3996035" y="884242"/>
            <a:ext cx="0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422 Conector recto de flecha"/>
          <p:cNvCxnSpPr/>
          <p:nvPr/>
        </p:nvCxnSpPr>
        <p:spPr>
          <a:xfrm flipH="1">
            <a:off x="4678660" y="885512"/>
            <a:ext cx="4445" cy="44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424 Conector recto de flecha"/>
          <p:cNvCxnSpPr/>
          <p:nvPr/>
        </p:nvCxnSpPr>
        <p:spPr>
          <a:xfrm flipH="1">
            <a:off x="6373475" y="884877"/>
            <a:ext cx="4445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425 Conector recto de flecha"/>
          <p:cNvCxnSpPr/>
          <p:nvPr/>
        </p:nvCxnSpPr>
        <p:spPr>
          <a:xfrm>
            <a:off x="5251430" y="884242"/>
            <a:ext cx="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426 Conector recto de flecha"/>
          <p:cNvCxnSpPr/>
          <p:nvPr/>
        </p:nvCxnSpPr>
        <p:spPr>
          <a:xfrm>
            <a:off x="5749270" y="885512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427 Conector recto de flecha"/>
          <p:cNvCxnSpPr/>
          <p:nvPr/>
        </p:nvCxnSpPr>
        <p:spPr>
          <a:xfrm>
            <a:off x="7105630" y="885512"/>
            <a:ext cx="0" cy="44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428 Conector recto de flecha"/>
          <p:cNvCxnSpPr/>
          <p:nvPr/>
        </p:nvCxnSpPr>
        <p:spPr>
          <a:xfrm>
            <a:off x="7723485" y="885512"/>
            <a:ext cx="0" cy="107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429 Conector recto de flecha"/>
          <p:cNvCxnSpPr/>
          <p:nvPr/>
        </p:nvCxnSpPr>
        <p:spPr>
          <a:xfrm>
            <a:off x="8396585" y="885512"/>
            <a:ext cx="4445" cy="44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430 Conector recto de flecha"/>
          <p:cNvCxnSpPr/>
          <p:nvPr/>
        </p:nvCxnSpPr>
        <p:spPr>
          <a:xfrm flipH="1">
            <a:off x="9145250" y="885512"/>
            <a:ext cx="9525" cy="106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431 Conector recto de flecha"/>
          <p:cNvCxnSpPr/>
          <p:nvPr/>
        </p:nvCxnSpPr>
        <p:spPr>
          <a:xfrm>
            <a:off x="9858990" y="890592"/>
            <a:ext cx="0" cy="40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432 Conector recto de flecha"/>
          <p:cNvCxnSpPr/>
          <p:nvPr/>
        </p:nvCxnSpPr>
        <p:spPr>
          <a:xfrm>
            <a:off x="10421600" y="885512"/>
            <a:ext cx="4445" cy="103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433 Conector recto de flecha"/>
          <p:cNvCxnSpPr/>
          <p:nvPr/>
        </p:nvCxnSpPr>
        <p:spPr>
          <a:xfrm>
            <a:off x="11149945" y="885512"/>
            <a:ext cx="4445" cy="33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434 Conector recto de flecha"/>
          <p:cNvCxnSpPr/>
          <p:nvPr/>
        </p:nvCxnSpPr>
        <p:spPr>
          <a:xfrm>
            <a:off x="11702395" y="885512"/>
            <a:ext cx="9525" cy="112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Cuadro de texto 2"/>
          <p:cNvSpPr txBox="1">
            <a:spLocks noChangeArrowheads="1"/>
          </p:cNvSpPr>
          <p:nvPr/>
        </p:nvSpPr>
        <p:spPr bwMode="auto">
          <a:xfrm>
            <a:off x="1950700" y="2565087"/>
            <a:ext cx="841376" cy="75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Dip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switch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Button</a:t>
            </a:r>
            <a:endParaRPr lang="es-CO" sz="900" dirty="0" smtClean="0"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Miniature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switch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38" name="Cuadro de texto 2"/>
          <p:cNvSpPr txBox="1">
            <a:spLocks noChangeArrowheads="1"/>
          </p:cNvSpPr>
          <p:nvPr/>
        </p:nvSpPr>
        <p:spPr bwMode="auto">
          <a:xfrm>
            <a:off x="2242983" y="3469326"/>
            <a:ext cx="766445" cy="685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Copper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-Nickel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Silver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Copper</a:t>
            </a:r>
            <a:endParaRPr lang="es-CO" sz="900" dirty="0" smtClean="0"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-Nickel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9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 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9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 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39" name="437 Conector recto de flecha"/>
          <p:cNvCxnSpPr>
            <a:stCxn id="103" idx="2"/>
            <a:endCxn id="137" idx="0"/>
          </p:cNvCxnSpPr>
          <p:nvPr/>
        </p:nvCxnSpPr>
        <p:spPr>
          <a:xfrm>
            <a:off x="2350447" y="1827218"/>
            <a:ext cx="20941" cy="737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438 Conector recto de flecha"/>
          <p:cNvCxnSpPr/>
          <p:nvPr/>
        </p:nvCxnSpPr>
        <p:spPr>
          <a:xfrm flipH="1">
            <a:off x="2862107" y="2530162"/>
            <a:ext cx="4898" cy="937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uadro de texto 2"/>
          <p:cNvSpPr txBox="1">
            <a:spLocks noChangeArrowheads="1"/>
          </p:cNvSpPr>
          <p:nvPr/>
        </p:nvSpPr>
        <p:spPr bwMode="auto">
          <a:xfrm>
            <a:off x="2359188" y="4434527"/>
            <a:ext cx="647700" cy="5829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Allow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electron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flow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42" name="441 Conector recto de flecha"/>
          <p:cNvCxnSpPr/>
          <p:nvPr/>
        </p:nvCxnSpPr>
        <p:spPr>
          <a:xfrm>
            <a:off x="2786995" y="4154491"/>
            <a:ext cx="0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442 Conector recto"/>
          <p:cNvCxnSpPr/>
          <p:nvPr/>
        </p:nvCxnSpPr>
        <p:spPr>
          <a:xfrm flipH="1">
            <a:off x="2113895" y="3300417"/>
            <a:ext cx="635" cy="121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443 Conector recto de flecha"/>
          <p:cNvCxnSpPr/>
          <p:nvPr/>
        </p:nvCxnSpPr>
        <p:spPr>
          <a:xfrm>
            <a:off x="2114530" y="4513266"/>
            <a:ext cx="246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uadro de texto 2"/>
          <p:cNvSpPr txBox="1">
            <a:spLocks noChangeArrowheads="1"/>
          </p:cNvSpPr>
          <p:nvPr/>
        </p:nvSpPr>
        <p:spPr bwMode="auto">
          <a:xfrm>
            <a:off x="4907876" y="2880682"/>
            <a:ext cx="607694" cy="486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-LED RGB   -LED Smart</a:t>
            </a:r>
          </a:p>
        </p:txBody>
      </p:sp>
      <p:cxnSp>
        <p:nvCxnSpPr>
          <p:cNvPr id="146" name="445 Conector recto de flecha"/>
          <p:cNvCxnSpPr/>
          <p:nvPr/>
        </p:nvCxnSpPr>
        <p:spPr>
          <a:xfrm>
            <a:off x="5217775" y="2433007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Cuadro de texto 2"/>
          <p:cNvSpPr txBox="1">
            <a:spLocks noChangeArrowheads="1"/>
          </p:cNvSpPr>
          <p:nvPr/>
        </p:nvSpPr>
        <p:spPr bwMode="auto">
          <a:xfrm>
            <a:off x="3072745" y="2514286"/>
            <a:ext cx="692785" cy="1056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Crystal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oscillator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Harmonic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oscillator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Adapter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of time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48" name="447 Conector recto de flecha"/>
          <p:cNvCxnSpPr/>
          <p:nvPr/>
        </p:nvCxnSpPr>
        <p:spPr>
          <a:xfrm>
            <a:off x="3399770" y="1838012"/>
            <a:ext cx="0" cy="64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Cuadro de texto 2"/>
          <p:cNvSpPr txBox="1">
            <a:spLocks noChangeArrowheads="1"/>
          </p:cNvSpPr>
          <p:nvPr/>
        </p:nvSpPr>
        <p:spPr bwMode="auto">
          <a:xfrm>
            <a:off x="3824585" y="2895922"/>
            <a:ext cx="779145" cy="67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Synchronous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counter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Asychronous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counter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50" name="449 Conector recto de flecha"/>
          <p:cNvCxnSpPr/>
          <p:nvPr/>
        </p:nvCxnSpPr>
        <p:spPr>
          <a:xfrm>
            <a:off x="4098905" y="2514287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Cuadro de texto 2"/>
          <p:cNvSpPr txBox="1">
            <a:spLocks noChangeArrowheads="1"/>
          </p:cNvSpPr>
          <p:nvPr/>
        </p:nvSpPr>
        <p:spPr bwMode="auto">
          <a:xfrm>
            <a:off x="6347123" y="3483292"/>
            <a:ext cx="1229360" cy="73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Display</a:t>
            </a:r>
            <a:r>
              <a:rPr lang="es-CO" sz="9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LCD 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graphic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Display</a:t>
            </a:r>
            <a:r>
              <a:rPr lang="es-CO" sz="9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of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segments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9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Display</a:t>
            </a:r>
            <a:r>
              <a:rPr lang="es-CO" sz="9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of 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projection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        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Display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of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matrix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52" name="451 Conector recto"/>
          <p:cNvCxnSpPr/>
          <p:nvPr/>
        </p:nvCxnSpPr>
        <p:spPr>
          <a:xfrm>
            <a:off x="4679930" y="2156147"/>
            <a:ext cx="0" cy="141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452 Conector recto de flecha"/>
          <p:cNvCxnSpPr/>
          <p:nvPr/>
        </p:nvCxnSpPr>
        <p:spPr>
          <a:xfrm>
            <a:off x="4687550" y="3571562"/>
            <a:ext cx="1629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453 Conector recto"/>
          <p:cNvCxnSpPr/>
          <p:nvPr/>
        </p:nvCxnSpPr>
        <p:spPr>
          <a:xfrm>
            <a:off x="7883505" y="2477457"/>
            <a:ext cx="0" cy="1080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454 Conector recto"/>
          <p:cNvCxnSpPr/>
          <p:nvPr/>
        </p:nvCxnSpPr>
        <p:spPr>
          <a:xfrm>
            <a:off x="11629370" y="2458407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456 Conector recto de flecha"/>
          <p:cNvCxnSpPr/>
          <p:nvPr/>
        </p:nvCxnSpPr>
        <p:spPr>
          <a:xfrm flipH="1">
            <a:off x="7621885" y="3571562"/>
            <a:ext cx="40049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Cuadro de texto 2"/>
          <p:cNvSpPr txBox="1">
            <a:spLocks noChangeArrowheads="1"/>
          </p:cNvSpPr>
          <p:nvPr/>
        </p:nvSpPr>
        <p:spPr bwMode="auto">
          <a:xfrm>
            <a:off x="5331440" y="2472377"/>
            <a:ext cx="946150" cy="327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Hototransistors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Fododiodes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 -LDR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900" dirty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 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58" name="458 Conector recto de flecha"/>
          <p:cNvCxnSpPr/>
          <p:nvPr/>
        </p:nvCxnSpPr>
        <p:spPr>
          <a:xfrm flipH="1">
            <a:off x="5781655" y="1871667"/>
            <a:ext cx="0" cy="563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Cuadro de texto 2"/>
          <p:cNvSpPr txBox="1">
            <a:spLocks noChangeArrowheads="1"/>
          </p:cNvSpPr>
          <p:nvPr/>
        </p:nvSpPr>
        <p:spPr bwMode="auto">
          <a:xfrm>
            <a:off x="5880080" y="2842582"/>
            <a:ext cx="808355" cy="511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-KY 039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-06 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Raspberry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Analogue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ciruit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60" name="460 Conector recto de flecha"/>
          <p:cNvCxnSpPr/>
          <p:nvPr/>
        </p:nvCxnSpPr>
        <p:spPr>
          <a:xfrm flipH="1">
            <a:off x="6508730" y="2311726"/>
            <a:ext cx="1" cy="56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Cuadro de texto 2"/>
          <p:cNvSpPr txBox="1">
            <a:spLocks noChangeArrowheads="1"/>
          </p:cNvSpPr>
          <p:nvPr/>
        </p:nvSpPr>
        <p:spPr bwMode="auto">
          <a:xfrm>
            <a:off x="8003520" y="2665417"/>
            <a:ext cx="850265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Module 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hc06 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Module 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hc05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62" name="464 Conector recto de flecha"/>
          <p:cNvCxnSpPr/>
          <p:nvPr/>
        </p:nvCxnSpPr>
        <p:spPr>
          <a:xfrm>
            <a:off x="8397855" y="1731967"/>
            <a:ext cx="0" cy="90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Cuadro de texto 2"/>
          <p:cNvSpPr txBox="1">
            <a:spLocks noChangeArrowheads="1"/>
          </p:cNvSpPr>
          <p:nvPr/>
        </p:nvSpPr>
        <p:spPr bwMode="auto">
          <a:xfrm>
            <a:off x="9740880" y="2860362"/>
            <a:ext cx="623570" cy="592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GPS neo 6N 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SIM 800 GSM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64" name="466 Conector recto"/>
          <p:cNvCxnSpPr/>
          <p:nvPr/>
        </p:nvCxnSpPr>
        <p:spPr>
          <a:xfrm>
            <a:off x="9255105" y="2527622"/>
            <a:ext cx="0" cy="772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467 Conector recto de flecha"/>
          <p:cNvCxnSpPr/>
          <p:nvPr/>
        </p:nvCxnSpPr>
        <p:spPr>
          <a:xfrm>
            <a:off x="9255105" y="3300417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468 Conector recto de flecha"/>
          <p:cNvCxnSpPr/>
          <p:nvPr/>
        </p:nvCxnSpPr>
        <p:spPr>
          <a:xfrm>
            <a:off x="9921855" y="1681167"/>
            <a:ext cx="7619" cy="121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469 Conector recto de flecha"/>
          <p:cNvCxnSpPr/>
          <p:nvPr/>
        </p:nvCxnSpPr>
        <p:spPr>
          <a:xfrm>
            <a:off x="10236180" y="2435547"/>
            <a:ext cx="0" cy="44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470 Conector recto"/>
          <p:cNvCxnSpPr/>
          <p:nvPr/>
        </p:nvCxnSpPr>
        <p:spPr>
          <a:xfrm>
            <a:off x="11036280" y="1985967"/>
            <a:ext cx="0" cy="131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471 Conector recto de flecha"/>
          <p:cNvCxnSpPr/>
          <p:nvPr/>
        </p:nvCxnSpPr>
        <p:spPr>
          <a:xfrm flipH="1">
            <a:off x="10421600" y="3300417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Cuadro de texto 2"/>
          <p:cNvSpPr txBox="1">
            <a:spLocks noChangeArrowheads="1"/>
          </p:cNvSpPr>
          <p:nvPr/>
        </p:nvSpPr>
        <p:spPr bwMode="auto">
          <a:xfrm>
            <a:off x="9464655" y="3842707"/>
            <a:ext cx="1228725" cy="36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Execute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mathematical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operations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71" name="473 Conector recto de flecha"/>
          <p:cNvCxnSpPr/>
          <p:nvPr/>
        </p:nvCxnSpPr>
        <p:spPr>
          <a:xfrm>
            <a:off x="10038695" y="3468057"/>
            <a:ext cx="0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475 Conector recto de flecha"/>
          <p:cNvCxnSpPr/>
          <p:nvPr/>
        </p:nvCxnSpPr>
        <p:spPr>
          <a:xfrm>
            <a:off x="10038695" y="4260537"/>
            <a:ext cx="0" cy="19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Cuadro de texto 2"/>
          <p:cNvSpPr txBox="1">
            <a:spLocks noChangeArrowheads="1"/>
          </p:cNvSpPr>
          <p:nvPr/>
        </p:nvSpPr>
        <p:spPr bwMode="auto">
          <a:xfrm>
            <a:off x="3104813" y="3732851"/>
            <a:ext cx="1066166" cy="6019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Create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electrical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signal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with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precise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frequency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74" name="477 Conector recto de flecha"/>
          <p:cNvCxnSpPr/>
          <p:nvPr/>
        </p:nvCxnSpPr>
        <p:spPr>
          <a:xfrm>
            <a:off x="3413423" y="3570927"/>
            <a:ext cx="0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478 Conector recto de flecha"/>
          <p:cNvCxnSpPr/>
          <p:nvPr/>
        </p:nvCxnSpPr>
        <p:spPr>
          <a:xfrm>
            <a:off x="3445355" y="4367216"/>
            <a:ext cx="0" cy="144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uadro de texto 2"/>
          <p:cNvSpPr txBox="1">
            <a:spLocks noChangeArrowheads="1"/>
          </p:cNvSpPr>
          <p:nvPr/>
        </p:nvSpPr>
        <p:spPr bwMode="auto">
          <a:xfrm>
            <a:off x="3167225" y="4544381"/>
            <a:ext cx="1296035" cy="353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solidFill>
                  <a:srgbClr val="222222"/>
                </a:solidFill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solidFill>
                  <a:srgbClr val="222222"/>
                </a:solidFill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Crystal</a:t>
            </a:r>
            <a:r>
              <a:rPr lang="es-CO" sz="900" dirty="0" smtClean="0">
                <a:solidFill>
                  <a:srgbClr val="222222"/>
                </a:solidFill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solidFill>
                  <a:srgbClr val="222222"/>
                </a:solidFill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vibratory</a:t>
            </a:r>
            <a:endParaRPr lang="es-CO" sz="900" dirty="0" smtClean="0">
              <a:solidFill>
                <a:srgbClr val="222222"/>
              </a:solidFill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solidFill>
                  <a:srgbClr val="222222"/>
                </a:solidFill>
                <a:latin typeface="Agency FB" panose="00010606040000040003" pitchFamily="2" charset="0"/>
                <a:ea typeface="Calibri" panose="020F0502020204030204" pitchFamily="34" charset="0"/>
              </a:rPr>
              <a:t>-Electronic </a:t>
            </a:r>
            <a:r>
              <a:rPr lang="es-CO" sz="900" dirty="0" err="1" smtClean="0">
                <a:solidFill>
                  <a:srgbClr val="222222"/>
                </a:solidFill>
                <a:latin typeface="Agency FB" panose="00010606040000040003" pitchFamily="2" charset="0"/>
                <a:ea typeface="Calibri" panose="020F0502020204030204" pitchFamily="34" charset="0"/>
              </a:rPr>
              <a:t>amplifier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77" name="Cuadro de texto 2"/>
          <p:cNvSpPr txBox="1">
            <a:spLocks noChangeArrowheads="1"/>
          </p:cNvSpPr>
          <p:nvPr/>
        </p:nvSpPr>
        <p:spPr bwMode="auto">
          <a:xfrm>
            <a:off x="4892020" y="3827467"/>
            <a:ext cx="692785" cy="501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Allow</a:t>
            </a:r>
            <a:r>
              <a:rPr lang="es-CO" sz="1000" dirty="0" smtClean="0">
                <a:latin typeface="Agency FB" panose="00010606040000040003" pitchFamily="2" charset="0"/>
                <a:ea typeface="Calibri" panose="020F0502020204030204" pitchFamily="34" charset="0"/>
              </a:rPr>
              <a:t> light </a:t>
            </a:r>
            <a:r>
              <a:rPr lang="es-CO" sz="10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passage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78" name="Cuadro de texto 2"/>
          <p:cNvSpPr txBox="1">
            <a:spLocks noChangeArrowheads="1"/>
          </p:cNvSpPr>
          <p:nvPr/>
        </p:nvSpPr>
        <p:spPr bwMode="auto">
          <a:xfrm>
            <a:off x="4878685" y="4533587"/>
            <a:ext cx="874395" cy="36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90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-Chip-reflector</a:t>
            </a:r>
            <a:endParaRPr lang="es-CO" sz="140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90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-Chip LED_20W</a:t>
            </a:r>
            <a:endParaRPr lang="es-CO" sz="140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79" name="482 Conector recto de flecha"/>
          <p:cNvCxnSpPr/>
          <p:nvPr/>
        </p:nvCxnSpPr>
        <p:spPr>
          <a:xfrm>
            <a:off x="5228570" y="3404557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483 Conector recto de flecha"/>
          <p:cNvCxnSpPr/>
          <p:nvPr/>
        </p:nvCxnSpPr>
        <p:spPr>
          <a:xfrm>
            <a:off x="5228570" y="4328482"/>
            <a:ext cx="0" cy="15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Cuadro de texto 2"/>
          <p:cNvSpPr txBox="1">
            <a:spLocks noChangeArrowheads="1"/>
          </p:cNvSpPr>
          <p:nvPr/>
        </p:nvSpPr>
        <p:spPr bwMode="auto">
          <a:xfrm>
            <a:off x="5788639" y="4325939"/>
            <a:ext cx="891541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Execute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mathematical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operations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82" name="485 Conector recto de flecha"/>
          <p:cNvCxnSpPr/>
          <p:nvPr/>
        </p:nvCxnSpPr>
        <p:spPr>
          <a:xfrm>
            <a:off x="6078200" y="3386142"/>
            <a:ext cx="0" cy="90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Cuadro de texto 2"/>
          <p:cNvSpPr txBox="1">
            <a:spLocks noChangeArrowheads="1"/>
          </p:cNvSpPr>
          <p:nvPr/>
        </p:nvSpPr>
        <p:spPr bwMode="auto">
          <a:xfrm>
            <a:off x="6914948" y="4345622"/>
            <a:ext cx="899794" cy="46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Define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shape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of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the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electrodes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84" name="Cuadro de texto 2"/>
          <p:cNvSpPr txBox="1">
            <a:spLocks noChangeArrowheads="1"/>
          </p:cNvSpPr>
          <p:nvPr/>
        </p:nvSpPr>
        <p:spPr bwMode="auto">
          <a:xfrm>
            <a:off x="6573953" y="4998402"/>
            <a:ext cx="1414780" cy="37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Liquid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of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the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display</a:t>
            </a:r>
            <a:endParaRPr lang="es-CO" sz="900" dirty="0" smtClean="0"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Glow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lamps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85" name="488 Conector recto de flecha"/>
          <p:cNvCxnSpPr/>
          <p:nvPr/>
        </p:nvCxnSpPr>
        <p:spPr>
          <a:xfrm>
            <a:off x="7289598" y="4847272"/>
            <a:ext cx="0" cy="13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489 Conector recto de flecha"/>
          <p:cNvCxnSpPr/>
          <p:nvPr/>
        </p:nvCxnSpPr>
        <p:spPr>
          <a:xfrm>
            <a:off x="7369608" y="4211637"/>
            <a:ext cx="0" cy="13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4 Conector recto"/>
          <p:cNvCxnSpPr/>
          <p:nvPr/>
        </p:nvCxnSpPr>
        <p:spPr>
          <a:xfrm>
            <a:off x="7104995" y="1878017"/>
            <a:ext cx="0" cy="116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7 Conector recto de flecha"/>
          <p:cNvCxnSpPr/>
          <p:nvPr/>
        </p:nvCxnSpPr>
        <p:spPr>
          <a:xfrm flipH="1">
            <a:off x="6732250" y="3047052"/>
            <a:ext cx="365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Cuadro de texto 2"/>
          <p:cNvSpPr txBox="1">
            <a:spLocks noChangeArrowheads="1"/>
          </p:cNvSpPr>
          <p:nvPr/>
        </p:nvSpPr>
        <p:spPr bwMode="auto">
          <a:xfrm>
            <a:off x="9626580" y="4497392"/>
            <a:ext cx="765175" cy="520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Broatcom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Atmel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ATR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-PIC</a:t>
            </a: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90" name="16 Conector recto de flecha"/>
          <p:cNvCxnSpPr/>
          <p:nvPr/>
        </p:nvCxnSpPr>
        <p:spPr>
          <a:xfrm>
            <a:off x="8388330" y="3043242"/>
            <a:ext cx="0" cy="949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Cuadro de texto 2"/>
          <p:cNvSpPr txBox="1">
            <a:spLocks noChangeArrowheads="1"/>
          </p:cNvSpPr>
          <p:nvPr/>
        </p:nvSpPr>
        <p:spPr bwMode="auto">
          <a:xfrm>
            <a:off x="7921605" y="4024316"/>
            <a:ext cx="1066800" cy="603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Transmit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and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receive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mobile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application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information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92" name="Rectángulo 191"/>
          <p:cNvSpPr/>
          <p:nvPr/>
        </p:nvSpPr>
        <p:spPr>
          <a:xfrm>
            <a:off x="4313263" y="165991"/>
            <a:ext cx="411042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2400" b="1" dirty="0" smtClean="0">
                <a:latin typeface="Agency FB" panose="00010606040000040003" pitchFamily="2" charset="0"/>
                <a:ea typeface="Calibri" panose="020F0502020204030204" pitchFamily="34" charset="0"/>
              </a:rPr>
              <a:t>Monitor </a:t>
            </a:r>
            <a:r>
              <a:rPr lang="es-CO" sz="2400" b="1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patients</a:t>
            </a:r>
            <a:r>
              <a:rPr lang="es-CO" sz="2400" b="1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2400" b="1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with</a:t>
            </a:r>
            <a:r>
              <a:rPr lang="es-CO" sz="2400" b="1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2400" b="1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senile</a:t>
            </a:r>
            <a:r>
              <a:rPr lang="es-CO" sz="2400" b="1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2400" b="1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dementia</a:t>
            </a:r>
            <a:endParaRPr lang="es-CO" sz="2400" b="1" dirty="0"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193" name="CuadroTexto 192"/>
          <p:cNvSpPr txBox="1"/>
          <p:nvPr/>
        </p:nvSpPr>
        <p:spPr>
          <a:xfrm>
            <a:off x="183328" y="5113243"/>
            <a:ext cx="852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/>
            </a:r>
            <a:br>
              <a:rPr lang="es-CO" sz="3600" dirty="0"/>
            </a:br>
            <a:r>
              <a:rPr lang="es-CO" sz="3600" dirty="0" smtClean="0">
                <a:solidFill>
                  <a:srgbClr val="212121"/>
                </a:solidFill>
                <a:latin typeface="arial" panose="020B0604020202020204" pitchFamily="34" charset="0"/>
              </a:rPr>
              <a:t>FUNCTIONS AND MEDIA TREE</a:t>
            </a:r>
            <a:endParaRPr lang="es-CO" sz="6000" b="1" dirty="0">
              <a:latin typeface="Agency FB" panose="00010606040000040003" pitchFamily="2" charset="0"/>
            </a:endParaRPr>
          </a:p>
        </p:txBody>
      </p:sp>
      <p:sp>
        <p:nvSpPr>
          <p:cNvPr id="194" name="Cuadro de texto 2"/>
          <p:cNvSpPr txBox="1">
            <a:spLocks noChangeArrowheads="1"/>
          </p:cNvSpPr>
          <p:nvPr/>
        </p:nvSpPr>
        <p:spPr bwMode="auto">
          <a:xfrm>
            <a:off x="138612" y="1833245"/>
            <a:ext cx="691654" cy="3829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Transform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current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95" name="449 Conector recto de flecha"/>
          <p:cNvCxnSpPr/>
          <p:nvPr/>
        </p:nvCxnSpPr>
        <p:spPr>
          <a:xfrm>
            <a:off x="502857" y="2229489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Cuadro de texto 2"/>
          <p:cNvSpPr txBox="1">
            <a:spLocks noChangeArrowheads="1"/>
          </p:cNvSpPr>
          <p:nvPr/>
        </p:nvSpPr>
        <p:spPr bwMode="auto">
          <a:xfrm>
            <a:off x="175538" y="2583185"/>
            <a:ext cx="876990" cy="60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 USB 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charger</a:t>
            </a:r>
            <a:endParaRPr lang="es-CO" sz="900" dirty="0" smtClean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Fast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charge</a:t>
            </a:r>
            <a:endParaRPr lang="es-CO" sz="900" dirty="0" smtClean="0"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-Universal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charger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endParaRPr lang="es-CO" sz="900" dirty="0" smtClean="0"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197" name="419 Conector recto de flecha"/>
          <p:cNvCxnSpPr/>
          <p:nvPr/>
        </p:nvCxnSpPr>
        <p:spPr>
          <a:xfrm flipH="1">
            <a:off x="616865" y="890592"/>
            <a:ext cx="5896" cy="923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418 Conector recto de flecha"/>
          <p:cNvCxnSpPr/>
          <p:nvPr/>
        </p:nvCxnSpPr>
        <p:spPr>
          <a:xfrm>
            <a:off x="1686386" y="880432"/>
            <a:ext cx="0" cy="106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Cuadro de texto 2"/>
          <p:cNvSpPr txBox="1">
            <a:spLocks noChangeArrowheads="1"/>
          </p:cNvSpPr>
          <p:nvPr/>
        </p:nvSpPr>
        <p:spPr bwMode="auto">
          <a:xfrm>
            <a:off x="935452" y="1263249"/>
            <a:ext cx="559165" cy="530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Hold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the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sensors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200" name="418 Conector recto de flecha"/>
          <p:cNvCxnSpPr/>
          <p:nvPr/>
        </p:nvCxnSpPr>
        <p:spPr>
          <a:xfrm>
            <a:off x="1166192" y="1799599"/>
            <a:ext cx="8496" cy="173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Cuadro de texto 2"/>
          <p:cNvSpPr txBox="1">
            <a:spLocks noChangeArrowheads="1"/>
          </p:cNvSpPr>
          <p:nvPr/>
        </p:nvSpPr>
        <p:spPr bwMode="auto">
          <a:xfrm>
            <a:off x="491575" y="3536964"/>
            <a:ext cx="802640" cy="75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Silicone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rubber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strap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Movable</a:t>
            </a: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 tape.</a:t>
            </a:r>
            <a:endParaRPr lang="es-CO" sz="900" dirty="0" smtClean="0"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CO" sz="900" dirty="0" smtClean="0"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sp>
        <p:nvSpPr>
          <p:cNvPr id="202" name="Cuadro de texto 2"/>
          <p:cNvSpPr txBox="1">
            <a:spLocks noChangeArrowheads="1"/>
          </p:cNvSpPr>
          <p:nvPr/>
        </p:nvSpPr>
        <p:spPr bwMode="auto">
          <a:xfrm>
            <a:off x="1355803" y="1969144"/>
            <a:ext cx="642220" cy="440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Grab</a:t>
            </a:r>
            <a:r>
              <a:rPr lang="es-CO" sz="10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10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device</a:t>
            </a:r>
            <a:endParaRPr lang="es-CO" sz="10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  <p:cxnSp>
        <p:nvCxnSpPr>
          <p:cNvPr id="203" name="418 Conector recto de flecha"/>
          <p:cNvCxnSpPr/>
          <p:nvPr/>
        </p:nvCxnSpPr>
        <p:spPr>
          <a:xfrm>
            <a:off x="1183217" y="889664"/>
            <a:ext cx="1132" cy="364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418 Conector recto de flecha"/>
          <p:cNvCxnSpPr/>
          <p:nvPr/>
        </p:nvCxnSpPr>
        <p:spPr>
          <a:xfrm>
            <a:off x="1670198" y="2418402"/>
            <a:ext cx="8496" cy="173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Cuadro de texto 2"/>
          <p:cNvSpPr txBox="1">
            <a:spLocks noChangeArrowheads="1"/>
          </p:cNvSpPr>
          <p:nvPr/>
        </p:nvSpPr>
        <p:spPr bwMode="auto">
          <a:xfrm>
            <a:off x="1355803" y="4152433"/>
            <a:ext cx="662638" cy="681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Magnectic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 </a:t>
            </a:r>
            <a:r>
              <a:rPr lang="es-CO" sz="900" dirty="0" err="1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chucks</a:t>
            </a:r>
            <a:r>
              <a:rPr lang="es-CO" sz="900" dirty="0" smtClean="0">
                <a:effectLst/>
                <a:latin typeface="Agency FB" panose="00010606040000040003" pitchFamily="2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-Velcro.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900" dirty="0" smtClean="0">
                <a:latin typeface="Agency FB" panose="00010606040000040003" pitchFamily="2" charset="0"/>
                <a:ea typeface="Calibri" panose="020F0502020204030204" pitchFamily="34" charset="0"/>
              </a:rPr>
              <a:t>-</a:t>
            </a:r>
            <a:r>
              <a:rPr lang="es-CO" sz="900" dirty="0" err="1" smtClean="0">
                <a:latin typeface="Agency FB" panose="00010606040000040003" pitchFamily="2" charset="0"/>
                <a:ea typeface="Calibri" panose="020F0502020204030204" pitchFamily="34" charset="0"/>
              </a:rPr>
              <a:t>Buttons</a:t>
            </a:r>
            <a:endParaRPr lang="es-CO" sz="900" dirty="0" smtClean="0"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CO" sz="900" dirty="0" smtClean="0">
              <a:latin typeface="Agency FB" panose="00010606040000040003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CO" sz="1400" dirty="0">
              <a:effectLst/>
              <a:latin typeface="Agency FB" panose="00010606040000040003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Quattrocento Sans"/>
              <a:buNone/>
            </a:pPr>
            <a:r>
              <a:rPr lang="en-US" sz="6000" b="0" i="0" u="none" strike="noStrike" cap="non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</a:t>
            </a:r>
            <a:endParaRPr sz="6000" b="0" i="0" u="none" strike="noStrike" cap="non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6" name="Google Shape;206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081" t="5324" r="26224" b="12845"/>
          <a:stretch/>
        </p:blipFill>
        <p:spPr>
          <a:xfrm>
            <a:off x="1139951" y="2060448"/>
            <a:ext cx="5836085" cy="385267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7107936" y="3377184"/>
            <a:ext cx="427939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3D prototype.</a:t>
            </a:r>
            <a:endParaRPr sz="44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99906"/>
              </p:ext>
            </p:extLst>
          </p:nvPr>
        </p:nvGraphicFramePr>
        <p:xfrm>
          <a:off x="645758" y="188686"/>
          <a:ext cx="10779081" cy="6380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8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3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SUBFUNCTIONS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implementations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POSSIBLE COMBINATIONS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SELECTION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09">
                <a:tc>
                  <a:txBody>
                    <a:bodyPr/>
                    <a:lstStyle/>
                    <a:p>
                      <a:pPr algn="l" fontAlgn="ctr"/>
                      <a:endParaRPr lang="en-US" sz="1400" u="none" strike="noStrike" dirty="0" smtClean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  <a:p>
                      <a:pPr algn="l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Transform current to power device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USB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charger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Fast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charge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Universal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charger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Fasten the device to the wrist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Silicone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rubber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strap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Scrolling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 tape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2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Grab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device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Magnetic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clamps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Velcro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Buttons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Allow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chemical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reaction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DIP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switch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“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push-button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”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Miniature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switch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Allow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current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flow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Silver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Copper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Nickel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Copper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-Nickel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4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409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Generate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periodic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signal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Crystal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oscillator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Harmonic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oscillator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Time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adapter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Divide signal at less frequency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Asynchronous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counter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Synchronous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counter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2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Show time (s-min-h)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Graphic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 LCD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display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Display</a:t>
                      </a:r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de segmento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Projection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display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Matrix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display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4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Emit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light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LED RGB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LED 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Smart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2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Receive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reflected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light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Phototransistor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Photodiodes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LDR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Determinar 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BPM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Sensor KY039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Sensor 06 </a:t>
                      </a:r>
                      <a:r>
                        <a:rPr lang="es-CO" sz="1400" u="none" strike="noStrike" dirty="0" err="1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Raspberry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Circuito análogo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Mostrar 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BPM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App nativa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Web 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App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Web 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App </a:t>
                      </a:r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nativa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Send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bluetooth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signal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hc06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hc05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2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36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Receive</a:t>
                      </a:r>
                      <a:r>
                        <a:rPr lang="es-E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radio </a:t>
                      </a:r>
                      <a:r>
                        <a:rPr lang="es-ES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frequency</a:t>
                      </a:r>
                      <a:r>
                        <a:rPr lang="es-E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ES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signal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 marL="7489" marR="7489" marT="7489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Detect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satellites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GPS neo 6N</a:t>
                      </a:r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Sim800GSM GPRS</a:t>
                      </a:r>
                      <a:endParaRPr lang="es-CO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2</a:t>
                      </a:r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Measure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distance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to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satellites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CO" dirty="0"/>
                    </a:p>
                  </a:txBody>
                  <a:tcPr marL="7489" marR="7489" marT="7489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Determine </a:t>
                      </a:r>
                      <a:r>
                        <a:rPr lang="es-ES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latitude</a:t>
                      </a:r>
                      <a:r>
                        <a:rPr lang="es-E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and </a:t>
                      </a:r>
                      <a:r>
                        <a:rPr lang="es-ES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altitude</a:t>
                      </a:r>
                      <a:r>
                        <a:rPr lang="es-E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ES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longitude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CO" dirty="0"/>
                    </a:p>
                  </a:txBody>
                  <a:tcPr marL="7489" marR="7489" marT="7489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Show position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CO" dirty="0"/>
                    </a:p>
                  </a:txBody>
                  <a:tcPr marL="7489" marR="7489" marT="7489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Create electrical signal with precise frequency</a:t>
                      </a:r>
                      <a:endParaRPr lang="es-ES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Vibrating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glass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Electronic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amplifier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2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Allow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light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passage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Chip-reflector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Chip LED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2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Define shape of the electrodes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Liquid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display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Incandescent</a:t>
                      </a:r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effectLst/>
                          <a:latin typeface="Agency FB" panose="00010606040000040003" pitchFamily="2" charset="0"/>
                        </a:rPr>
                        <a:t>lamps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2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Execute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mathematical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operations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Broatcom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err="1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Atmel</a:t>
                      </a:r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ATR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PIC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gency FB" panose="00010606040000040003" pitchFamily="2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Evaluate</a:t>
                      </a:r>
                      <a:r>
                        <a:rPr lang="es-CO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 BPM</a:t>
                      </a:r>
                      <a:endParaRPr lang="es-CO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 marL="7489" marR="7489" marT="7489" marB="0" anchor="b"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 marL="7489" marR="7489" marT="748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30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0" i="0" u="none" strike="noStrike" dirty="0" smtClean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rgbClr val="3052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smtClean="0">
                          <a:effectLst/>
                          <a:latin typeface="Agency FB" panose="00010606040000040003" pitchFamily="2" charset="0"/>
                        </a:rPr>
                        <a:t>26.873.856</a:t>
                      </a:r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0010606040000040003" pitchFamily="2" charset="0"/>
                        </a:rPr>
                        <a:t>27</a:t>
                      </a:r>
                      <a:endParaRPr lang="es-CO" sz="1400" b="0" i="0" u="none" strike="noStrike" dirty="0">
                        <a:solidFill>
                          <a:schemeClr val="bg1"/>
                        </a:solidFill>
                        <a:effectLst/>
                        <a:latin typeface="Agency FB" panose="00010606040000040003" pitchFamily="2" charset="0"/>
                      </a:endParaRPr>
                    </a:p>
                  </a:txBody>
                  <a:tcPr marL="7489" marR="7489" marT="7489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5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 idx="4294967295"/>
          </p:nvPr>
        </p:nvSpPr>
        <p:spPr>
          <a:xfrm>
            <a:off x="2438400" y="2517712"/>
            <a:ext cx="7339584" cy="14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9600"/>
              <a:buFont typeface="Quattrocento Sans"/>
              <a:buNone/>
            </a:pPr>
            <a:r>
              <a:rPr lang="en-US" sz="9600" b="1" i="0" u="none" strike="noStrike" cap="non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you!</a:t>
            </a:r>
            <a:endParaRPr sz="9600" b="1" i="0" u="none" strike="noStrike" cap="non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Violeta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631</Words>
  <Application>Microsoft Office PowerPoint</Application>
  <PresentationFormat>Panorámica</PresentationFormat>
  <Paragraphs>276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Agency FB</vt:lpstr>
      <vt:lpstr>Quattrocento Sans</vt:lpstr>
      <vt:lpstr>Retrospección</vt:lpstr>
      <vt:lpstr> Morphological analysis.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Product</vt:lpstr>
      <vt:lpstr>Presentación de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educational resources oriented to the Maker culture for the conceptual design course.</dc:title>
  <dc:creator>Hola</dc:creator>
  <cp:lastModifiedBy>Diego Zorrilla</cp:lastModifiedBy>
  <cp:revision>22</cp:revision>
  <dcterms:modified xsi:type="dcterms:W3CDTF">2018-10-29T13:37:31Z</dcterms:modified>
</cp:coreProperties>
</file>