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5" r:id="rId6"/>
    <p:sldId id="262" r:id="rId7"/>
    <p:sldId id="264" r:id="rId8"/>
  </p:sldIdLst>
  <p:sldSz cx="9144000" cy="5143500" type="screen16x9"/>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1C02DEB7-4FB9-44C2-AC3B-735D4E3F3807}">
          <p14:sldIdLst>
            <p14:sldId id="256"/>
            <p14:sldId id="258"/>
            <p14:sldId id="259"/>
            <p14:sldId id="257"/>
            <p14:sldId id="265"/>
            <p14:sldId id="262"/>
            <p14:sldId id="26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5968"/>
    <a:srgbClr val="000000"/>
    <a:srgbClr val="336699"/>
    <a:srgbClr val="205766"/>
    <a:srgbClr val="18414C"/>
    <a:srgbClr val="2B7589"/>
    <a:srgbClr val="009999"/>
    <a:srgbClr val="006699"/>
    <a:srgbClr val="666699"/>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0"/>
  </p:normalViewPr>
  <p:slideViewPr>
    <p:cSldViewPr>
      <p:cViewPr varScale="1">
        <p:scale>
          <a:sx n="98" d="100"/>
          <a:sy n="98" d="100"/>
        </p:scale>
        <p:origin x="57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597819"/>
            <a:ext cx="7772400" cy="1102519"/>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p>
            <a:fld id="{5C6C5C47-4B92-471D-98A1-FFCD07422E54}" type="datetimeFigureOut">
              <a:rPr lang="es-CO" smtClean="0"/>
              <a:t>7/11/2018</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EAE27513-7E5F-4681-A2B2-72DCC9FAFD73}" type="slidenum">
              <a:rPr lang="es-CO" smtClean="0"/>
              <a:t>‹Nº›</a:t>
            </a:fld>
            <a:endParaRPr lang="es-CO"/>
          </a:p>
        </p:txBody>
      </p:sp>
      <p:pic>
        <p:nvPicPr>
          <p:cNvPr id="7" name="6 Imagen"/>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9" y="0"/>
            <a:ext cx="9135541" cy="5143500"/>
          </a:xfrm>
          <a:prstGeom prst="rect">
            <a:avLst/>
          </a:prstGeom>
        </p:spPr>
      </p:pic>
    </p:spTree>
    <p:extLst>
      <p:ext uri="{BB962C8B-B14F-4D97-AF65-F5344CB8AC3E}">
        <p14:creationId xmlns:p14="http://schemas.microsoft.com/office/powerpoint/2010/main" val="1559364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5C6C5C47-4B92-471D-98A1-FFCD07422E54}" type="datetimeFigureOut">
              <a:rPr lang="es-CO" smtClean="0"/>
              <a:t>7/11/2018</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EAE27513-7E5F-4681-A2B2-72DCC9FAFD73}" type="slidenum">
              <a:rPr lang="es-CO" smtClean="0"/>
              <a:t>‹Nº›</a:t>
            </a:fld>
            <a:endParaRPr lang="es-CO"/>
          </a:p>
        </p:txBody>
      </p:sp>
      <p:pic>
        <p:nvPicPr>
          <p:cNvPr id="8" name="7 Imagen"/>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9" y="0"/>
            <a:ext cx="9135541" cy="5143500"/>
          </a:xfrm>
          <a:prstGeom prst="rect">
            <a:avLst/>
          </a:prstGeom>
        </p:spPr>
      </p:pic>
    </p:spTree>
    <p:extLst>
      <p:ext uri="{BB962C8B-B14F-4D97-AF65-F5344CB8AC3E}">
        <p14:creationId xmlns:p14="http://schemas.microsoft.com/office/powerpoint/2010/main" val="2654060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154781"/>
            <a:ext cx="2057400" cy="3290888"/>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154781"/>
            <a:ext cx="6019800" cy="329088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5C6C5C47-4B92-471D-98A1-FFCD07422E54}" type="datetimeFigureOut">
              <a:rPr lang="es-CO" smtClean="0"/>
              <a:t>7/11/2018</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EAE27513-7E5F-4681-A2B2-72DCC9FAFD73}" type="slidenum">
              <a:rPr lang="es-CO" smtClean="0"/>
              <a:t>‹Nº›</a:t>
            </a:fld>
            <a:endParaRPr lang="es-CO"/>
          </a:p>
        </p:txBody>
      </p:sp>
      <p:pic>
        <p:nvPicPr>
          <p:cNvPr id="7" name="6 Imagen"/>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9" y="0"/>
            <a:ext cx="9135541" cy="5143500"/>
          </a:xfrm>
          <a:prstGeom prst="rect">
            <a:avLst/>
          </a:prstGeom>
        </p:spPr>
      </p:pic>
    </p:spTree>
    <p:extLst>
      <p:ext uri="{BB962C8B-B14F-4D97-AF65-F5344CB8AC3E}">
        <p14:creationId xmlns:p14="http://schemas.microsoft.com/office/powerpoint/2010/main" val="3570771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5C6C5C47-4B92-471D-98A1-FFCD07422E54}" type="datetimeFigureOut">
              <a:rPr lang="es-CO" smtClean="0"/>
              <a:t>7/11/2018</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EAE27513-7E5F-4681-A2B2-72DCC9FAFD73}" type="slidenum">
              <a:rPr lang="es-CO" smtClean="0"/>
              <a:t>‹Nº›</a:t>
            </a:fld>
            <a:endParaRPr lang="es-CO"/>
          </a:p>
        </p:txBody>
      </p:sp>
      <p:pic>
        <p:nvPicPr>
          <p:cNvPr id="7" name="6 Imagen"/>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9" y="0"/>
            <a:ext cx="9135541" cy="5143500"/>
          </a:xfrm>
          <a:prstGeom prst="rect">
            <a:avLst/>
          </a:prstGeom>
        </p:spPr>
      </p:pic>
    </p:spTree>
    <p:extLst>
      <p:ext uri="{BB962C8B-B14F-4D97-AF65-F5344CB8AC3E}">
        <p14:creationId xmlns:p14="http://schemas.microsoft.com/office/powerpoint/2010/main" val="3282989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3305176"/>
            <a:ext cx="7772400" cy="1021556"/>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5C6C5C47-4B92-471D-98A1-FFCD07422E54}" type="datetimeFigureOut">
              <a:rPr lang="es-CO" smtClean="0"/>
              <a:t>7/11/2018</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EAE27513-7E5F-4681-A2B2-72DCC9FAFD73}" type="slidenum">
              <a:rPr lang="es-CO" smtClean="0"/>
              <a:t>‹Nº›</a:t>
            </a:fld>
            <a:endParaRPr lang="es-CO"/>
          </a:p>
        </p:txBody>
      </p:sp>
      <p:pic>
        <p:nvPicPr>
          <p:cNvPr id="7" name="6 Imagen"/>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9" y="0"/>
            <a:ext cx="9135541" cy="5143500"/>
          </a:xfrm>
          <a:prstGeom prst="rect">
            <a:avLst/>
          </a:prstGeom>
        </p:spPr>
      </p:pic>
    </p:spTree>
    <p:extLst>
      <p:ext uri="{BB962C8B-B14F-4D97-AF65-F5344CB8AC3E}">
        <p14:creationId xmlns:p14="http://schemas.microsoft.com/office/powerpoint/2010/main" val="2401734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5C6C5C47-4B92-471D-98A1-FFCD07422E54}" type="datetimeFigureOut">
              <a:rPr lang="es-CO" smtClean="0"/>
              <a:t>7/11/2018</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EAE27513-7E5F-4681-A2B2-72DCC9FAFD73}" type="slidenum">
              <a:rPr lang="es-CO" smtClean="0"/>
              <a:t>‹Nº›</a:t>
            </a:fld>
            <a:endParaRPr lang="es-CO"/>
          </a:p>
        </p:txBody>
      </p:sp>
      <p:pic>
        <p:nvPicPr>
          <p:cNvPr id="8" name="7 Imagen"/>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9" y="0"/>
            <a:ext cx="9135541" cy="5143500"/>
          </a:xfrm>
          <a:prstGeom prst="rect">
            <a:avLst/>
          </a:prstGeom>
        </p:spPr>
      </p:pic>
    </p:spTree>
    <p:extLst>
      <p:ext uri="{BB962C8B-B14F-4D97-AF65-F5344CB8AC3E}">
        <p14:creationId xmlns:p14="http://schemas.microsoft.com/office/powerpoint/2010/main" val="3306158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05979"/>
            <a:ext cx="8229600" cy="857250"/>
          </a:xfrm>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5C6C5C47-4B92-471D-98A1-FFCD07422E54}" type="datetimeFigureOut">
              <a:rPr lang="es-CO" smtClean="0"/>
              <a:t>7/11/2018</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EAE27513-7E5F-4681-A2B2-72DCC9FAFD73}" type="slidenum">
              <a:rPr lang="es-CO" smtClean="0"/>
              <a:t>‹Nº›</a:t>
            </a:fld>
            <a:endParaRPr lang="es-CO"/>
          </a:p>
        </p:txBody>
      </p:sp>
      <p:pic>
        <p:nvPicPr>
          <p:cNvPr id="10" name="9 Imagen"/>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9" y="0"/>
            <a:ext cx="9135541" cy="5143500"/>
          </a:xfrm>
          <a:prstGeom prst="rect">
            <a:avLst/>
          </a:prstGeom>
        </p:spPr>
      </p:pic>
    </p:spTree>
    <p:extLst>
      <p:ext uri="{BB962C8B-B14F-4D97-AF65-F5344CB8AC3E}">
        <p14:creationId xmlns:p14="http://schemas.microsoft.com/office/powerpoint/2010/main" val="1425970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5C6C5C47-4B92-471D-98A1-FFCD07422E54}" type="datetimeFigureOut">
              <a:rPr lang="es-CO" smtClean="0"/>
              <a:t>7/11/2018</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EAE27513-7E5F-4681-A2B2-72DCC9FAFD73}" type="slidenum">
              <a:rPr lang="es-CO" smtClean="0"/>
              <a:t>‹Nº›</a:t>
            </a:fld>
            <a:endParaRPr lang="es-CO"/>
          </a:p>
        </p:txBody>
      </p:sp>
      <p:pic>
        <p:nvPicPr>
          <p:cNvPr id="6" name="5 Imagen"/>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9" y="0"/>
            <a:ext cx="9135541" cy="5143500"/>
          </a:xfrm>
          <a:prstGeom prst="rect">
            <a:avLst/>
          </a:prstGeom>
        </p:spPr>
      </p:pic>
    </p:spTree>
    <p:extLst>
      <p:ext uri="{BB962C8B-B14F-4D97-AF65-F5344CB8AC3E}">
        <p14:creationId xmlns:p14="http://schemas.microsoft.com/office/powerpoint/2010/main" val="552132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C6C5C47-4B92-471D-98A1-FFCD07422E54}" type="datetimeFigureOut">
              <a:rPr lang="es-CO" smtClean="0"/>
              <a:t>7/11/2018</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EAE27513-7E5F-4681-A2B2-72DCC9FAFD73}" type="slidenum">
              <a:rPr lang="es-CO" smtClean="0"/>
              <a:t>‹Nº›</a:t>
            </a:fld>
            <a:endParaRPr lang="es-CO"/>
          </a:p>
        </p:txBody>
      </p:sp>
      <p:pic>
        <p:nvPicPr>
          <p:cNvPr id="5" name="4 Imagen"/>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9" y="0"/>
            <a:ext cx="9135541" cy="5143500"/>
          </a:xfrm>
          <a:prstGeom prst="rect">
            <a:avLst/>
          </a:prstGeom>
        </p:spPr>
      </p:pic>
    </p:spTree>
    <p:extLst>
      <p:ext uri="{BB962C8B-B14F-4D97-AF65-F5344CB8AC3E}">
        <p14:creationId xmlns:p14="http://schemas.microsoft.com/office/powerpoint/2010/main" val="3571491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1" y="204787"/>
            <a:ext cx="3008313" cy="871538"/>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5C6C5C47-4B92-471D-98A1-FFCD07422E54}" type="datetimeFigureOut">
              <a:rPr lang="es-CO" smtClean="0"/>
              <a:t>7/11/2018</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EAE27513-7E5F-4681-A2B2-72DCC9FAFD73}" type="slidenum">
              <a:rPr lang="es-CO" smtClean="0"/>
              <a:t>‹Nº›</a:t>
            </a:fld>
            <a:endParaRPr lang="es-CO"/>
          </a:p>
        </p:txBody>
      </p:sp>
      <p:pic>
        <p:nvPicPr>
          <p:cNvPr id="8" name="7 Imagen"/>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9" y="0"/>
            <a:ext cx="9135541" cy="5143500"/>
          </a:xfrm>
          <a:prstGeom prst="rect">
            <a:avLst/>
          </a:prstGeom>
        </p:spPr>
      </p:pic>
    </p:spTree>
    <p:extLst>
      <p:ext uri="{BB962C8B-B14F-4D97-AF65-F5344CB8AC3E}">
        <p14:creationId xmlns:p14="http://schemas.microsoft.com/office/powerpoint/2010/main" val="1082980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3600450"/>
            <a:ext cx="5486400" cy="425054"/>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5C6C5C47-4B92-471D-98A1-FFCD07422E54}" type="datetimeFigureOut">
              <a:rPr lang="es-CO" smtClean="0"/>
              <a:t>7/11/2018</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EAE27513-7E5F-4681-A2B2-72DCC9FAFD73}" type="slidenum">
              <a:rPr lang="es-CO" smtClean="0"/>
              <a:t>‹Nº›</a:t>
            </a:fld>
            <a:endParaRPr lang="es-CO"/>
          </a:p>
        </p:txBody>
      </p:sp>
      <p:pic>
        <p:nvPicPr>
          <p:cNvPr id="8" name="7 Imagen"/>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9" y="0"/>
            <a:ext cx="9135541" cy="5143500"/>
          </a:xfrm>
          <a:prstGeom prst="rect">
            <a:avLst/>
          </a:prstGeom>
        </p:spPr>
      </p:pic>
    </p:spTree>
    <p:extLst>
      <p:ext uri="{BB962C8B-B14F-4D97-AF65-F5344CB8AC3E}">
        <p14:creationId xmlns:p14="http://schemas.microsoft.com/office/powerpoint/2010/main" val="2275748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C6C5C47-4B92-471D-98A1-FFCD07422E54}" type="datetimeFigureOut">
              <a:rPr lang="es-CO" smtClean="0"/>
              <a:t>7/11/2018</a:t>
            </a:fld>
            <a:endParaRPr lang="es-CO"/>
          </a:p>
        </p:txBody>
      </p:sp>
      <p:sp>
        <p:nvSpPr>
          <p:cNvPr id="5" name="4 Marcador de pie de página"/>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AE27513-7E5F-4681-A2B2-72DCC9FAFD73}" type="slidenum">
              <a:rPr lang="es-CO" smtClean="0"/>
              <a:t>‹Nº›</a:t>
            </a:fld>
            <a:endParaRPr lang="es-CO"/>
          </a:p>
        </p:txBody>
      </p:sp>
    </p:spTree>
    <p:extLst>
      <p:ext uri="{BB962C8B-B14F-4D97-AF65-F5344CB8AC3E}">
        <p14:creationId xmlns:p14="http://schemas.microsoft.com/office/powerpoint/2010/main" val="2411668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CO"/>
          </a:p>
        </p:txBody>
      </p:sp>
      <p:sp>
        <p:nvSpPr>
          <p:cNvPr id="3" name="2 Subtítulo"/>
          <p:cNvSpPr>
            <a:spLocks noGrp="1"/>
          </p:cNvSpPr>
          <p:nvPr>
            <p:ph type="subTitle" idx="1"/>
          </p:nvPr>
        </p:nvSpPr>
        <p:spPr/>
        <p:txBody>
          <a:bodyPr/>
          <a:lstStyle/>
          <a:p>
            <a:endParaRPr lang="es-CO"/>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76" y="0"/>
            <a:ext cx="9164676" cy="5143500"/>
          </a:xfrm>
          <a:prstGeom prst="rect">
            <a:avLst/>
          </a:prstGeom>
        </p:spPr>
      </p:pic>
      <p:sp>
        <p:nvSpPr>
          <p:cNvPr id="5" name="Título 1"/>
          <p:cNvSpPr txBox="1">
            <a:spLocks/>
          </p:cNvSpPr>
          <p:nvPr/>
        </p:nvSpPr>
        <p:spPr>
          <a:xfrm>
            <a:off x="323528" y="1995686"/>
            <a:ext cx="8496944" cy="82934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1400" b="1" dirty="0" smtClean="0">
                <a:solidFill>
                  <a:schemeClr val="accent5">
                    <a:lumMod val="50000"/>
                  </a:schemeClr>
                </a:solidFill>
                <a:latin typeface="Arial Narrow" panose="020B0606020202030204" pitchFamily="34" charset="0"/>
                <a:cs typeface="Arial"/>
              </a:rPr>
              <a:t>Código de la PEF</a:t>
            </a:r>
            <a:r>
              <a:rPr lang="es-ES" sz="2400" b="1" dirty="0" smtClean="0">
                <a:solidFill>
                  <a:schemeClr val="accent5">
                    <a:lumMod val="50000"/>
                  </a:schemeClr>
                </a:solidFill>
                <a:latin typeface="Arial Narrow" panose="020B0606020202030204" pitchFamily="34" charset="0"/>
                <a:cs typeface="Arial"/>
              </a:rPr>
              <a:t/>
            </a:r>
            <a:br>
              <a:rPr lang="es-ES" sz="2400" b="1" dirty="0" smtClean="0">
                <a:solidFill>
                  <a:schemeClr val="accent5">
                    <a:lumMod val="50000"/>
                  </a:schemeClr>
                </a:solidFill>
                <a:latin typeface="Arial Narrow" panose="020B0606020202030204" pitchFamily="34" charset="0"/>
                <a:cs typeface="Arial"/>
              </a:rPr>
            </a:br>
            <a:r>
              <a:rPr lang="es-ES" sz="2000" b="1" dirty="0" smtClean="0">
                <a:solidFill>
                  <a:schemeClr val="accent5">
                    <a:lumMod val="50000"/>
                  </a:schemeClr>
                </a:solidFill>
                <a:latin typeface="Arial Narrow" panose="020B0606020202030204" pitchFamily="34" charset="0"/>
                <a:cs typeface="Arial"/>
              </a:rPr>
              <a:t>Nombre de la PEF</a:t>
            </a:r>
            <a:endParaRPr lang="es-ES" sz="2000" b="1" dirty="0">
              <a:solidFill>
                <a:schemeClr val="accent5">
                  <a:lumMod val="50000"/>
                </a:schemeClr>
              </a:solidFill>
              <a:latin typeface="Arial Narrow" panose="020B0606020202030204" pitchFamily="34" charset="0"/>
              <a:cs typeface="Arial"/>
            </a:endParaRPr>
          </a:p>
        </p:txBody>
      </p:sp>
      <p:sp>
        <p:nvSpPr>
          <p:cNvPr id="7" name="6 Rectángulo"/>
          <p:cNvSpPr/>
          <p:nvPr/>
        </p:nvSpPr>
        <p:spPr>
          <a:xfrm>
            <a:off x="539552" y="195486"/>
            <a:ext cx="2304256" cy="1368227"/>
          </a:xfrm>
          <a:prstGeom prst="rect">
            <a:avLst/>
          </a:prstGeom>
          <a:noFill/>
          <a:ln w="12700">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CO" sz="1000" dirty="0" smtClean="0">
                <a:solidFill>
                  <a:schemeClr val="bg1">
                    <a:lumMod val="65000"/>
                  </a:schemeClr>
                </a:solidFill>
              </a:rPr>
              <a:t>Agregue una foto del colectivo aquí</a:t>
            </a:r>
            <a:endParaRPr lang="es-CO" sz="1000" dirty="0">
              <a:solidFill>
                <a:schemeClr val="bg1">
                  <a:lumMod val="65000"/>
                </a:schemeClr>
              </a:solidFill>
            </a:endParaRPr>
          </a:p>
        </p:txBody>
      </p:sp>
      <p:graphicFrame>
        <p:nvGraphicFramePr>
          <p:cNvPr id="8" name="7 Tabla"/>
          <p:cNvGraphicFramePr>
            <a:graphicFrameLocks noGrp="1"/>
          </p:cNvGraphicFramePr>
          <p:nvPr>
            <p:extLst>
              <p:ext uri="{D42A27DB-BD31-4B8C-83A1-F6EECF244321}">
                <p14:modId xmlns:p14="http://schemas.microsoft.com/office/powerpoint/2010/main" val="2070437934"/>
              </p:ext>
            </p:extLst>
          </p:nvPr>
        </p:nvGraphicFramePr>
        <p:xfrm>
          <a:off x="827583" y="2960598"/>
          <a:ext cx="7488833" cy="1483360"/>
        </p:xfrm>
        <a:graphic>
          <a:graphicData uri="http://schemas.openxmlformats.org/drawingml/2006/table">
            <a:tbl>
              <a:tblPr firstRow="1" bandRow="1">
                <a:tableStyleId>{5940675A-B579-460E-94D1-54222C63F5DA}</a:tableStyleId>
              </a:tblPr>
              <a:tblGrid>
                <a:gridCol w="4176465">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1872208">
                  <a:extLst>
                    <a:ext uri="{9D8B030D-6E8A-4147-A177-3AD203B41FA5}">
                      <a16:colId xmlns:a16="http://schemas.microsoft.com/office/drawing/2014/main" val="20002"/>
                    </a:ext>
                  </a:extLst>
                </a:gridCol>
              </a:tblGrid>
              <a:tr h="370840">
                <a:tc>
                  <a:txBody>
                    <a:bodyPr/>
                    <a:lstStyle/>
                    <a:p>
                      <a:pPr algn="ctr"/>
                      <a:r>
                        <a:rPr lang="es-CO" sz="1400" b="1" dirty="0" smtClean="0">
                          <a:solidFill>
                            <a:schemeClr val="bg1"/>
                          </a:solidFill>
                        </a:rPr>
                        <a:t>Participante en el colectivo</a:t>
                      </a:r>
                      <a:endParaRPr lang="es-CO" sz="1400" b="1" dirty="0">
                        <a:solidFill>
                          <a:schemeClr val="bg1"/>
                        </a:solidFill>
                        <a:latin typeface="Arial Narrow" panose="020B0606020202030204" pitchFamily="34" charset="0"/>
                      </a:endParaRPr>
                    </a:p>
                  </a:txBody>
                  <a:tcPr marL="36000" marR="36000" marT="36000" marB="36000" anchor="ctr">
                    <a:solidFill>
                      <a:srgbClr val="215968">
                        <a:alpha val="50196"/>
                      </a:srgbClr>
                    </a:solidFill>
                  </a:tcPr>
                </a:tc>
                <a:tc>
                  <a:txBody>
                    <a:bodyPr/>
                    <a:lstStyle/>
                    <a:p>
                      <a:pPr algn="ctr"/>
                      <a:r>
                        <a:rPr lang="es-CO" sz="1400" b="1" dirty="0" smtClean="0">
                          <a:solidFill>
                            <a:schemeClr val="bg1"/>
                          </a:solidFill>
                        </a:rPr>
                        <a:t>Código</a:t>
                      </a:r>
                      <a:endParaRPr lang="es-CO" sz="1400" b="1" dirty="0">
                        <a:solidFill>
                          <a:schemeClr val="bg1"/>
                        </a:solidFill>
                        <a:latin typeface="Arial Narrow" panose="020B0606020202030204" pitchFamily="34" charset="0"/>
                      </a:endParaRPr>
                    </a:p>
                  </a:txBody>
                  <a:tcPr marL="36000" marR="36000" marT="36000" marB="36000" anchor="ctr">
                    <a:solidFill>
                      <a:srgbClr val="215968">
                        <a:alpha val="50196"/>
                      </a:srgbClr>
                    </a:solidFill>
                  </a:tcPr>
                </a:tc>
                <a:tc>
                  <a:txBody>
                    <a:bodyPr/>
                    <a:lstStyle/>
                    <a:p>
                      <a:pPr algn="ctr"/>
                      <a:r>
                        <a:rPr lang="es-CO" sz="1400" b="1" dirty="0" smtClean="0">
                          <a:solidFill>
                            <a:schemeClr val="bg1"/>
                          </a:solidFill>
                        </a:rPr>
                        <a:t>Programa</a:t>
                      </a:r>
                      <a:endParaRPr lang="es-CO" sz="1400" b="1" dirty="0">
                        <a:solidFill>
                          <a:schemeClr val="bg1"/>
                        </a:solidFill>
                        <a:latin typeface="Arial Narrow" panose="020B0606020202030204" pitchFamily="34" charset="0"/>
                      </a:endParaRPr>
                    </a:p>
                  </a:txBody>
                  <a:tcPr marL="36000" marR="36000" marT="36000" marB="36000" anchor="ctr">
                    <a:solidFill>
                      <a:srgbClr val="215968">
                        <a:alpha val="50196"/>
                      </a:srgbClr>
                    </a:solidFill>
                  </a:tcPr>
                </a:tc>
                <a:extLst>
                  <a:ext uri="{0D108BD9-81ED-4DB2-BD59-A6C34878D82A}">
                    <a16:rowId xmlns:a16="http://schemas.microsoft.com/office/drawing/2014/main" val="10000"/>
                  </a:ext>
                </a:extLst>
              </a:tr>
              <a:tr h="370840">
                <a:tc>
                  <a:txBody>
                    <a:bodyPr/>
                    <a:lstStyle/>
                    <a:p>
                      <a:pPr algn="ctr"/>
                      <a:r>
                        <a:rPr lang="es-CO" sz="1600" dirty="0" smtClean="0">
                          <a:solidFill>
                            <a:schemeClr val="accent5">
                              <a:lumMod val="50000"/>
                            </a:schemeClr>
                          </a:solidFill>
                          <a:latin typeface="Arial Narrow" panose="020B0606020202030204" pitchFamily="34" charset="0"/>
                        </a:rPr>
                        <a:t>Diego</a:t>
                      </a:r>
                      <a:r>
                        <a:rPr lang="es-CO" sz="1600" baseline="0" dirty="0" smtClean="0">
                          <a:solidFill>
                            <a:schemeClr val="accent5">
                              <a:lumMod val="50000"/>
                            </a:schemeClr>
                          </a:solidFill>
                          <a:latin typeface="Arial Narrow" panose="020B0606020202030204" pitchFamily="34" charset="0"/>
                        </a:rPr>
                        <a:t> Alejandro Zorrilla Hernández </a:t>
                      </a:r>
                      <a:endParaRPr lang="es-CO" sz="1600" dirty="0">
                        <a:solidFill>
                          <a:schemeClr val="accent5">
                            <a:lumMod val="50000"/>
                          </a:schemeClr>
                        </a:solidFill>
                        <a:latin typeface="Arial Narrow" panose="020B0606020202030204" pitchFamily="34" charset="0"/>
                      </a:endParaRPr>
                    </a:p>
                  </a:txBody>
                  <a:tcPr marL="72000" marR="36000" marT="36000" marB="36000" anchor="ctr"/>
                </a:tc>
                <a:tc>
                  <a:txBody>
                    <a:bodyPr/>
                    <a:lstStyle/>
                    <a:p>
                      <a:pPr algn="ctr"/>
                      <a:r>
                        <a:rPr lang="es-CO" sz="1600" dirty="0" smtClean="0">
                          <a:solidFill>
                            <a:schemeClr val="accent5">
                              <a:lumMod val="50000"/>
                            </a:schemeClr>
                          </a:solidFill>
                          <a:latin typeface="Arial Narrow" panose="020B0606020202030204" pitchFamily="34" charset="0"/>
                        </a:rPr>
                        <a:t>2170236</a:t>
                      </a:r>
                      <a:endParaRPr lang="es-CO" sz="1600" dirty="0">
                        <a:solidFill>
                          <a:schemeClr val="accent5">
                            <a:lumMod val="50000"/>
                          </a:schemeClr>
                        </a:solidFill>
                        <a:latin typeface="Arial Narrow" panose="020B0606020202030204" pitchFamily="34" charset="0"/>
                      </a:endParaRPr>
                    </a:p>
                  </a:txBody>
                  <a:tcPr marL="36000" marR="36000" marT="36000" marB="36000" anchor="ctr"/>
                </a:tc>
                <a:tc>
                  <a:txBody>
                    <a:bodyPr/>
                    <a:lstStyle/>
                    <a:p>
                      <a:pPr algn="ctr"/>
                      <a:r>
                        <a:rPr lang="es-CO" sz="1600" dirty="0" smtClean="0">
                          <a:solidFill>
                            <a:schemeClr val="accent5">
                              <a:lumMod val="50000"/>
                            </a:schemeClr>
                          </a:solidFill>
                          <a:latin typeface="Arial Narrow" panose="020B0606020202030204" pitchFamily="34" charset="0"/>
                        </a:rPr>
                        <a:t>MK04</a:t>
                      </a:r>
                      <a:endParaRPr lang="es-CO" sz="1600" dirty="0">
                        <a:solidFill>
                          <a:schemeClr val="accent5">
                            <a:lumMod val="50000"/>
                          </a:schemeClr>
                        </a:solidFill>
                        <a:latin typeface="Arial Narrow" panose="020B0606020202030204" pitchFamily="34" charset="0"/>
                      </a:endParaRPr>
                    </a:p>
                  </a:txBody>
                  <a:tcPr marL="36000" marR="36000" marT="36000" marB="36000" anchor="ctr"/>
                </a:tc>
                <a:extLst>
                  <a:ext uri="{0D108BD9-81ED-4DB2-BD59-A6C34878D82A}">
                    <a16:rowId xmlns:a16="http://schemas.microsoft.com/office/drawing/2014/main" val="10001"/>
                  </a:ext>
                </a:extLst>
              </a:tr>
              <a:tr h="370840">
                <a:tc>
                  <a:txBody>
                    <a:bodyPr/>
                    <a:lstStyle/>
                    <a:p>
                      <a:pPr algn="ctr"/>
                      <a:r>
                        <a:rPr lang="es-CO" sz="1600" dirty="0" smtClean="0">
                          <a:solidFill>
                            <a:schemeClr val="accent5">
                              <a:lumMod val="50000"/>
                            </a:schemeClr>
                          </a:solidFill>
                          <a:latin typeface="Arial Narrow" panose="020B0606020202030204" pitchFamily="34" charset="0"/>
                        </a:rPr>
                        <a:t>Sergio</a:t>
                      </a:r>
                      <a:r>
                        <a:rPr lang="es-CO" sz="1600" baseline="0" dirty="0" smtClean="0">
                          <a:solidFill>
                            <a:schemeClr val="accent5">
                              <a:lumMod val="50000"/>
                            </a:schemeClr>
                          </a:solidFill>
                          <a:latin typeface="Arial Narrow" panose="020B0606020202030204" pitchFamily="34" charset="0"/>
                        </a:rPr>
                        <a:t> Alejandro Bolaños Ramírez</a:t>
                      </a:r>
                      <a:endParaRPr lang="es-CO" sz="1600" dirty="0">
                        <a:solidFill>
                          <a:schemeClr val="accent5">
                            <a:lumMod val="50000"/>
                          </a:schemeClr>
                        </a:solidFill>
                        <a:latin typeface="Arial Narrow" panose="020B0606020202030204" pitchFamily="34" charset="0"/>
                      </a:endParaRPr>
                    </a:p>
                  </a:txBody>
                  <a:tcPr marL="72000" marR="36000" marT="36000" marB="36000" anchor="ctr"/>
                </a:tc>
                <a:tc>
                  <a:txBody>
                    <a:bodyPr/>
                    <a:lstStyle/>
                    <a:p>
                      <a:pPr algn="ctr"/>
                      <a:r>
                        <a:rPr lang="es-CO" sz="1600" dirty="0" smtClean="0">
                          <a:solidFill>
                            <a:schemeClr val="accent5">
                              <a:lumMod val="50000"/>
                            </a:schemeClr>
                          </a:solidFill>
                          <a:latin typeface="Arial Narrow" panose="020B0606020202030204" pitchFamily="34" charset="0"/>
                        </a:rPr>
                        <a:t>2170648</a:t>
                      </a:r>
                      <a:endParaRPr lang="es-CO" sz="1600" dirty="0">
                        <a:solidFill>
                          <a:schemeClr val="accent5">
                            <a:lumMod val="50000"/>
                          </a:schemeClr>
                        </a:solidFill>
                        <a:latin typeface="Arial Narrow" panose="020B0606020202030204" pitchFamily="34" charset="0"/>
                      </a:endParaRPr>
                    </a:p>
                  </a:txBody>
                  <a:tcPr marL="36000" marR="36000" marT="36000" marB="36000" anchor="ctr"/>
                </a:tc>
                <a:tc>
                  <a:txBody>
                    <a:bodyPr/>
                    <a:lstStyle/>
                    <a:p>
                      <a:pPr algn="ctr"/>
                      <a:r>
                        <a:rPr lang="es-CO" sz="1600" dirty="0" smtClean="0">
                          <a:solidFill>
                            <a:schemeClr val="accent5">
                              <a:lumMod val="50000"/>
                            </a:schemeClr>
                          </a:solidFill>
                          <a:latin typeface="Arial Narrow" panose="020B0606020202030204" pitchFamily="34" charset="0"/>
                        </a:rPr>
                        <a:t>EK06</a:t>
                      </a:r>
                      <a:endParaRPr lang="es-CO" sz="1600" dirty="0">
                        <a:solidFill>
                          <a:schemeClr val="accent5">
                            <a:lumMod val="50000"/>
                          </a:schemeClr>
                        </a:solidFill>
                        <a:latin typeface="Arial Narrow" panose="020B0606020202030204" pitchFamily="34" charset="0"/>
                      </a:endParaRPr>
                    </a:p>
                  </a:txBody>
                  <a:tcPr marL="36000" marR="36000" marT="36000" marB="36000" anchor="ctr"/>
                </a:tc>
                <a:extLst>
                  <a:ext uri="{0D108BD9-81ED-4DB2-BD59-A6C34878D82A}">
                    <a16:rowId xmlns:a16="http://schemas.microsoft.com/office/drawing/2014/main" val="10002"/>
                  </a:ext>
                </a:extLst>
              </a:tr>
              <a:tr h="370840">
                <a:tc>
                  <a:txBody>
                    <a:bodyPr/>
                    <a:lstStyle/>
                    <a:p>
                      <a:pPr algn="ctr"/>
                      <a:r>
                        <a:rPr lang="es-CO" sz="1600" dirty="0" smtClean="0">
                          <a:solidFill>
                            <a:schemeClr val="accent5">
                              <a:lumMod val="50000"/>
                            </a:schemeClr>
                          </a:solidFill>
                          <a:latin typeface="Arial Narrow" panose="020B0606020202030204" pitchFamily="34" charset="0"/>
                        </a:rPr>
                        <a:t>Juan Camilo</a:t>
                      </a:r>
                      <a:r>
                        <a:rPr lang="es-CO" sz="1600" baseline="0" dirty="0" smtClean="0">
                          <a:solidFill>
                            <a:schemeClr val="accent5">
                              <a:lumMod val="50000"/>
                            </a:schemeClr>
                          </a:solidFill>
                          <a:latin typeface="Arial Narrow" panose="020B0606020202030204" pitchFamily="34" charset="0"/>
                        </a:rPr>
                        <a:t> López Mercado </a:t>
                      </a:r>
                      <a:endParaRPr lang="es-CO" sz="1600" dirty="0">
                        <a:solidFill>
                          <a:schemeClr val="accent5">
                            <a:lumMod val="50000"/>
                          </a:schemeClr>
                        </a:solidFill>
                        <a:latin typeface="Arial Narrow" panose="020B0606020202030204" pitchFamily="34" charset="0"/>
                      </a:endParaRPr>
                    </a:p>
                  </a:txBody>
                  <a:tcPr marL="72000" marR="36000" marT="36000" marB="36000" anchor="ctr"/>
                </a:tc>
                <a:tc>
                  <a:txBody>
                    <a:bodyPr/>
                    <a:lstStyle/>
                    <a:p>
                      <a:pPr algn="ctr"/>
                      <a:r>
                        <a:rPr lang="es-CO" sz="1600" dirty="0" smtClean="0">
                          <a:solidFill>
                            <a:schemeClr val="accent5">
                              <a:lumMod val="50000"/>
                            </a:schemeClr>
                          </a:solidFill>
                          <a:latin typeface="Arial Narrow" panose="020B0606020202030204" pitchFamily="34" charset="0"/>
                        </a:rPr>
                        <a:t>2170601</a:t>
                      </a:r>
                      <a:endParaRPr lang="es-CO" sz="1600" dirty="0">
                        <a:solidFill>
                          <a:schemeClr val="accent5">
                            <a:lumMod val="50000"/>
                          </a:schemeClr>
                        </a:solidFill>
                        <a:latin typeface="Arial Narrow" panose="020B0606020202030204" pitchFamily="34" charset="0"/>
                      </a:endParaRPr>
                    </a:p>
                  </a:txBody>
                  <a:tcPr marL="36000" marR="36000" marT="36000" marB="36000" anchor="ctr"/>
                </a:tc>
                <a:tc>
                  <a:txBody>
                    <a:bodyPr/>
                    <a:lstStyle/>
                    <a:p>
                      <a:pPr algn="ctr"/>
                      <a:r>
                        <a:rPr lang="es-CO" sz="1600" dirty="0" smtClean="0">
                          <a:solidFill>
                            <a:schemeClr val="accent5">
                              <a:lumMod val="50000"/>
                            </a:schemeClr>
                          </a:solidFill>
                          <a:latin typeface="Arial Narrow" panose="020B0606020202030204" pitchFamily="34" charset="0"/>
                        </a:rPr>
                        <a:t>ME05</a:t>
                      </a:r>
                      <a:endParaRPr lang="es-CO" sz="1600" dirty="0">
                        <a:solidFill>
                          <a:schemeClr val="accent5">
                            <a:lumMod val="50000"/>
                          </a:schemeClr>
                        </a:solidFill>
                        <a:latin typeface="Arial Narrow" panose="020B0606020202030204" pitchFamily="34" charset="0"/>
                      </a:endParaRPr>
                    </a:p>
                  </a:txBody>
                  <a:tcPr marL="36000" marR="36000" marT="36000" marB="36000" anchor="ctr"/>
                </a:tc>
                <a:extLst>
                  <a:ext uri="{0D108BD9-81ED-4DB2-BD59-A6C34878D82A}">
                    <a16:rowId xmlns:a16="http://schemas.microsoft.com/office/drawing/2014/main" val="10003"/>
                  </a:ext>
                </a:extLst>
              </a:tr>
            </a:tbl>
          </a:graphicData>
        </a:graphic>
      </p:graphicFrame>
      <p:sp>
        <p:nvSpPr>
          <p:cNvPr id="9" name="8 CuadroTexto"/>
          <p:cNvSpPr txBox="1"/>
          <p:nvPr/>
        </p:nvSpPr>
        <p:spPr>
          <a:xfrm>
            <a:off x="0" y="4876006"/>
            <a:ext cx="9119623" cy="276999"/>
          </a:xfrm>
          <a:prstGeom prst="rect">
            <a:avLst/>
          </a:prstGeom>
          <a:noFill/>
        </p:spPr>
        <p:txBody>
          <a:bodyPr wrap="square" rtlCol="0">
            <a:spAutoFit/>
          </a:bodyPr>
          <a:lstStyle/>
          <a:p>
            <a:pPr algn="ctr"/>
            <a:r>
              <a:rPr lang="es-CO" sz="1200" b="1" dirty="0" smtClean="0">
                <a:solidFill>
                  <a:schemeClr val="accent5">
                    <a:lumMod val="50000"/>
                  </a:schemeClr>
                </a:solidFill>
                <a:latin typeface="Arial Narrow" panose="020B0606020202030204" pitchFamily="34" charset="0"/>
              </a:rPr>
              <a:t>Actividad Complementaria – Jornada de Socialización del Periodo 2018-3</a:t>
            </a:r>
            <a:endParaRPr lang="es-CO" sz="1200" b="1" dirty="0">
              <a:solidFill>
                <a:schemeClr val="accent5">
                  <a:lumMod val="50000"/>
                </a:schemeClr>
              </a:solidFill>
              <a:latin typeface="Arial Narrow" panose="020B0606020202030204" pitchFamily="34" charset="0"/>
            </a:endParaRPr>
          </a:p>
        </p:txBody>
      </p:sp>
      <p:pic>
        <p:nvPicPr>
          <p:cNvPr id="6" name="Imagen 5"/>
          <p:cNvPicPr>
            <a:picLocks noChangeAspect="1"/>
          </p:cNvPicPr>
          <p:nvPr/>
        </p:nvPicPr>
        <p:blipFill rotWithShape="1">
          <a:blip r:embed="rId3" cstate="print">
            <a:extLst>
              <a:ext uri="{28A0092B-C50C-407E-A947-70E740481C1C}">
                <a14:useLocalDpi xmlns:a14="http://schemas.microsoft.com/office/drawing/2010/main" val="0"/>
              </a:ext>
            </a:extLst>
          </a:blip>
          <a:srcRect t="14168" b="6666"/>
          <a:stretch/>
        </p:blipFill>
        <p:spPr>
          <a:xfrm>
            <a:off x="539552" y="195486"/>
            <a:ext cx="2304256" cy="1368152"/>
          </a:xfrm>
          <a:prstGeom prst="rect">
            <a:avLst/>
          </a:prstGeom>
        </p:spPr>
      </p:pic>
    </p:spTree>
    <p:extLst>
      <p:ext uri="{BB962C8B-B14F-4D97-AF65-F5344CB8AC3E}">
        <p14:creationId xmlns:p14="http://schemas.microsoft.com/office/powerpoint/2010/main" val="2425104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876006"/>
            <a:ext cx="9119623" cy="276999"/>
          </a:xfrm>
          <a:prstGeom prst="rect">
            <a:avLst/>
          </a:prstGeom>
          <a:noFill/>
        </p:spPr>
        <p:txBody>
          <a:bodyPr wrap="square" rtlCol="0">
            <a:spAutoFit/>
          </a:bodyPr>
          <a:lstStyle/>
          <a:p>
            <a:pPr algn="ctr"/>
            <a:r>
              <a:rPr lang="es-CO" sz="1200" b="1" dirty="0" smtClean="0">
                <a:solidFill>
                  <a:schemeClr val="accent5">
                    <a:lumMod val="50000"/>
                  </a:schemeClr>
                </a:solidFill>
                <a:latin typeface="Arial Narrow" panose="020B0606020202030204" pitchFamily="34" charset="0"/>
              </a:rPr>
              <a:t>Actividad Complementaria – Jornada de Socialización del Periodo 2018-3</a:t>
            </a:r>
            <a:endParaRPr lang="es-CO" sz="1200" b="1" dirty="0">
              <a:solidFill>
                <a:schemeClr val="accent5">
                  <a:lumMod val="50000"/>
                </a:schemeClr>
              </a:solidFill>
              <a:latin typeface="Arial Narrow" panose="020B0606020202030204" pitchFamily="34" charset="0"/>
            </a:endParaRPr>
          </a:p>
        </p:txBody>
      </p:sp>
      <p:sp>
        <p:nvSpPr>
          <p:cNvPr id="8" name="7 CuadroTexto"/>
          <p:cNvSpPr txBox="1"/>
          <p:nvPr/>
        </p:nvSpPr>
        <p:spPr>
          <a:xfrm>
            <a:off x="395536" y="114186"/>
            <a:ext cx="4032448" cy="369332"/>
          </a:xfrm>
          <a:prstGeom prst="rect">
            <a:avLst/>
          </a:prstGeom>
          <a:noFill/>
        </p:spPr>
        <p:txBody>
          <a:bodyPr wrap="square" rtlCol="0">
            <a:spAutoFit/>
          </a:bodyPr>
          <a:lstStyle/>
          <a:p>
            <a:r>
              <a:rPr lang="es-CO" b="1" dirty="0" smtClean="0">
                <a:solidFill>
                  <a:schemeClr val="bg1"/>
                </a:solidFill>
                <a:latin typeface="Arial Narrow" panose="020B0606020202030204" pitchFamily="34" charset="0"/>
              </a:rPr>
              <a:t>ASPECTOS MÁS RELEVANTES DE LA PEF</a:t>
            </a:r>
            <a:endParaRPr lang="es-CO" b="1" dirty="0">
              <a:solidFill>
                <a:schemeClr val="bg1"/>
              </a:solidFill>
              <a:latin typeface="Arial Narrow" panose="020B0606020202030204" pitchFamily="34" charset="0"/>
            </a:endParaRPr>
          </a:p>
        </p:txBody>
      </p:sp>
      <p:graphicFrame>
        <p:nvGraphicFramePr>
          <p:cNvPr id="9" name="8 Tabla"/>
          <p:cNvGraphicFramePr>
            <a:graphicFrameLocks noGrp="1"/>
          </p:cNvGraphicFramePr>
          <p:nvPr>
            <p:extLst>
              <p:ext uri="{D42A27DB-BD31-4B8C-83A1-F6EECF244321}">
                <p14:modId xmlns:p14="http://schemas.microsoft.com/office/powerpoint/2010/main" val="3781849753"/>
              </p:ext>
            </p:extLst>
          </p:nvPr>
        </p:nvGraphicFramePr>
        <p:xfrm>
          <a:off x="395536" y="987574"/>
          <a:ext cx="8352928" cy="2675336"/>
        </p:xfrm>
        <a:graphic>
          <a:graphicData uri="http://schemas.openxmlformats.org/drawingml/2006/table">
            <a:tbl>
              <a:tblPr firstRow="1" bandRow="1">
                <a:tableStyleId>{5940675A-B579-460E-94D1-54222C63F5DA}</a:tableStyleId>
              </a:tblPr>
              <a:tblGrid>
                <a:gridCol w="1670585">
                  <a:extLst>
                    <a:ext uri="{9D8B030D-6E8A-4147-A177-3AD203B41FA5}">
                      <a16:colId xmlns:a16="http://schemas.microsoft.com/office/drawing/2014/main" val="20000"/>
                    </a:ext>
                  </a:extLst>
                </a:gridCol>
                <a:gridCol w="6682343">
                  <a:extLst>
                    <a:ext uri="{9D8B030D-6E8A-4147-A177-3AD203B41FA5}">
                      <a16:colId xmlns:a16="http://schemas.microsoft.com/office/drawing/2014/main" val="20001"/>
                    </a:ext>
                  </a:extLst>
                </a:gridCol>
              </a:tblGrid>
              <a:tr h="490206">
                <a:tc>
                  <a:txBody>
                    <a:bodyPr/>
                    <a:lstStyle/>
                    <a:p>
                      <a:pPr algn="ctr"/>
                      <a:r>
                        <a:rPr lang="es-CO" sz="1300" dirty="0" smtClean="0">
                          <a:solidFill>
                            <a:schemeClr val="bg1"/>
                          </a:solidFill>
                          <a:latin typeface="Arial Narrow" panose="020B0606020202030204" pitchFamily="34" charset="0"/>
                          <a:ea typeface="Arial Unicode MS" panose="020B0604020202020204" pitchFamily="34" charset="-128"/>
                          <a:cs typeface="Arial Unicode MS" panose="020B0604020202020204" pitchFamily="34" charset="-128"/>
                        </a:rPr>
                        <a:t>Nombre de la PEF</a:t>
                      </a:r>
                      <a:endParaRPr lang="es-CO" sz="1300" dirty="0">
                        <a:solidFill>
                          <a:schemeClr val="bg1"/>
                        </a:solidFill>
                        <a:latin typeface="Arial Narrow" panose="020B0606020202030204" pitchFamily="34" charset="0"/>
                        <a:ea typeface="Arial Unicode MS" panose="020B0604020202020204" pitchFamily="34" charset="-128"/>
                        <a:cs typeface="Arial Unicode MS" panose="020B0604020202020204" pitchFamily="34" charset="-128"/>
                      </a:endParaRPr>
                    </a:p>
                  </a:txBody>
                  <a:tcPr anchor="ctr">
                    <a:solidFill>
                      <a:srgbClr val="205766"/>
                    </a:solidFill>
                  </a:tcPr>
                </a:tc>
                <a:tc>
                  <a:txBody>
                    <a:bodyPr/>
                    <a:lstStyle/>
                    <a:p>
                      <a:pPr algn="just"/>
                      <a:r>
                        <a:rPr lang="es-CO" sz="1200" dirty="0" smtClean="0">
                          <a:latin typeface="Arial Narrow" panose="020B0606020202030204" pitchFamily="34" charset="0"/>
                          <a:ea typeface="Arial Unicode MS" panose="020B0604020202020204" pitchFamily="34" charset="-128"/>
                          <a:cs typeface="Arial Unicode MS" panose="020B0604020202020204" pitchFamily="34" charset="-128"/>
                        </a:rPr>
                        <a:t>PEF</a:t>
                      </a:r>
                      <a:r>
                        <a:rPr lang="es-CO" sz="1200" baseline="0" dirty="0" smtClean="0">
                          <a:latin typeface="Arial Narrow" panose="020B0606020202030204" pitchFamily="34" charset="0"/>
                          <a:ea typeface="Arial Unicode MS" panose="020B0604020202020204" pitchFamily="34" charset="-128"/>
                          <a:cs typeface="Arial Unicode MS" panose="020B0604020202020204" pitchFamily="34" charset="-128"/>
                        </a:rPr>
                        <a:t> 366 – Desarrollo de material educativo orientado a la cultura Maker para el curso de diseño conceptual.</a:t>
                      </a:r>
                      <a:endParaRPr lang="es-CO" sz="1200" dirty="0">
                        <a:latin typeface="Arial Narrow" panose="020B0606020202030204" pitchFamily="34" charset="0"/>
                        <a:ea typeface="Arial Unicode MS" panose="020B0604020202020204" pitchFamily="34" charset="-128"/>
                        <a:cs typeface="Arial Unicode MS" panose="020B0604020202020204" pitchFamily="34" charset="-128"/>
                      </a:endParaRPr>
                    </a:p>
                  </a:txBody>
                  <a:tcPr marL="72000" marR="36000" marT="36000" marB="36000" anchor="ctr"/>
                </a:tc>
                <a:extLst>
                  <a:ext uri="{0D108BD9-81ED-4DB2-BD59-A6C34878D82A}">
                    <a16:rowId xmlns:a16="http://schemas.microsoft.com/office/drawing/2014/main" val="10000"/>
                  </a:ext>
                </a:extLst>
              </a:tr>
              <a:tr h="733930">
                <a:tc>
                  <a:txBody>
                    <a:bodyPr/>
                    <a:lstStyle/>
                    <a:p>
                      <a:pPr algn="ctr"/>
                      <a:r>
                        <a:rPr lang="es-CO" sz="1300" dirty="0" smtClean="0">
                          <a:solidFill>
                            <a:schemeClr val="bg1"/>
                          </a:solidFill>
                          <a:latin typeface="Arial Narrow" panose="020B0606020202030204" pitchFamily="34" charset="0"/>
                          <a:ea typeface="Arial Unicode MS" panose="020B0604020202020204" pitchFamily="34" charset="-128"/>
                          <a:cs typeface="Arial Unicode MS" panose="020B0604020202020204" pitchFamily="34" charset="-128"/>
                        </a:rPr>
                        <a:t>Propósito formativo</a:t>
                      </a:r>
                      <a:endParaRPr lang="es-CO" sz="1300" dirty="0">
                        <a:solidFill>
                          <a:schemeClr val="bg1"/>
                        </a:solidFill>
                        <a:latin typeface="Arial Narrow" panose="020B0606020202030204" pitchFamily="34" charset="0"/>
                        <a:ea typeface="Arial Unicode MS" panose="020B0604020202020204" pitchFamily="34" charset="-128"/>
                        <a:cs typeface="Arial Unicode MS" panose="020B0604020202020204" pitchFamily="34" charset="-128"/>
                      </a:endParaRPr>
                    </a:p>
                  </a:txBody>
                  <a:tcPr anchor="ctr">
                    <a:solidFill>
                      <a:srgbClr val="205766"/>
                    </a:solidFill>
                  </a:tcPr>
                </a:tc>
                <a:tc>
                  <a:txBody>
                    <a:bodyPr/>
                    <a:lstStyle/>
                    <a:p>
                      <a:pPr algn="just"/>
                      <a:r>
                        <a:rPr lang="es-ES" sz="1200" dirty="0" smtClean="0">
                          <a:latin typeface="Arial Narrow" panose="020B0606020202030204" pitchFamily="34" charset="0"/>
                          <a:ea typeface="Arial Unicode MS" panose="020B0604020202020204" pitchFamily="34" charset="-128"/>
                          <a:cs typeface="Arial Unicode MS" panose="020B0604020202020204" pitchFamily="34" charset="-128"/>
                        </a:rPr>
                        <a:t>Desarrollar recursos educativos para ayudar al entendimiento de las temáticas del curso de diseño conceptual, con base en las características de la cultura Maker.</a:t>
                      </a:r>
                      <a:endParaRPr lang="es-CO" sz="1200" dirty="0">
                        <a:latin typeface="Arial Narrow" panose="020B0606020202030204" pitchFamily="34" charset="0"/>
                        <a:ea typeface="Arial Unicode MS" panose="020B0604020202020204" pitchFamily="34" charset="-128"/>
                        <a:cs typeface="Arial Unicode MS" panose="020B0604020202020204" pitchFamily="34" charset="-128"/>
                      </a:endParaRPr>
                    </a:p>
                  </a:txBody>
                  <a:tcPr marL="72000" marR="36000" marT="36000" marB="36000" anchor="ctr"/>
                </a:tc>
                <a:extLst>
                  <a:ext uri="{0D108BD9-81ED-4DB2-BD59-A6C34878D82A}">
                    <a16:rowId xmlns:a16="http://schemas.microsoft.com/office/drawing/2014/main" val="10001"/>
                  </a:ext>
                </a:extLst>
              </a:tr>
              <a:tr h="50405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s-CO" sz="1300" dirty="0" smtClean="0">
                          <a:solidFill>
                            <a:schemeClr val="bg1"/>
                          </a:solidFill>
                          <a:latin typeface="Arial Narrow" panose="020B0606020202030204" pitchFamily="34" charset="0"/>
                          <a:ea typeface="Arial Unicode MS" panose="020B0604020202020204" pitchFamily="34" charset="-128"/>
                          <a:cs typeface="Arial Unicode MS" panose="020B0604020202020204" pitchFamily="34" charset="-128"/>
                        </a:rPr>
                        <a:t>Mentor(a/es)</a:t>
                      </a:r>
                    </a:p>
                  </a:txBody>
                  <a:tcPr anchor="ctr">
                    <a:solidFill>
                      <a:srgbClr val="205766"/>
                    </a:solidFill>
                  </a:tcPr>
                </a:tc>
                <a:tc>
                  <a:txBody>
                    <a:bodyPr/>
                    <a:lstStyle/>
                    <a:p>
                      <a:pPr marL="0" indent="0" algn="just">
                        <a:lnSpc>
                          <a:spcPct val="200000"/>
                        </a:lnSpc>
                        <a:buFont typeface="Arial" panose="020B0604020202020204" pitchFamily="34" charset="0"/>
                        <a:buNone/>
                      </a:pPr>
                      <a:r>
                        <a:rPr lang="es-CO" sz="1200" dirty="0" smtClean="0">
                          <a:latin typeface="Arial Narrow" panose="020B0606020202030204" pitchFamily="34" charset="0"/>
                          <a:ea typeface="Arial Unicode MS" panose="020B0604020202020204" pitchFamily="34" charset="-128"/>
                          <a:cs typeface="Arial Unicode MS" panose="020B0604020202020204" pitchFamily="34" charset="-128"/>
                        </a:rPr>
                        <a:t>Leonardo Saavedra </a:t>
                      </a:r>
                    </a:p>
                  </a:txBody>
                  <a:tcPr marL="72000" marR="36000" marT="36000" marB="36000" anchor="ctr"/>
                </a:tc>
                <a:extLst>
                  <a:ext uri="{0D108BD9-81ED-4DB2-BD59-A6C34878D82A}">
                    <a16:rowId xmlns:a16="http://schemas.microsoft.com/office/drawing/2014/main" val="10002"/>
                  </a:ext>
                </a:extLst>
              </a:tr>
              <a:tr h="94714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s-CO" sz="1300" dirty="0" smtClean="0">
                          <a:solidFill>
                            <a:schemeClr val="bg1"/>
                          </a:solidFill>
                          <a:latin typeface="Arial Narrow" panose="020B0606020202030204" pitchFamily="34" charset="0"/>
                          <a:ea typeface="Arial Unicode MS" panose="020B0604020202020204" pitchFamily="34" charset="-128"/>
                          <a:cs typeface="Arial Unicode MS" panose="020B0604020202020204" pitchFamily="34" charset="-128"/>
                        </a:rPr>
                        <a:t>Aspectos más relevantes de la Práctica</a:t>
                      </a:r>
                    </a:p>
                  </a:txBody>
                  <a:tcPr anchor="ctr">
                    <a:solidFill>
                      <a:srgbClr val="205766"/>
                    </a:solidFill>
                  </a:tcPr>
                </a:tc>
                <a:tc>
                  <a:txBody>
                    <a:bodyPr/>
                    <a:lstStyle/>
                    <a:p>
                      <a:pPr marL="0" indent="0" algn="just">
                        <a:lnSpc>
                          <a:spcPct val="150000"/>
                        </a:lnSpc>
                        <a:buFont typeface="Arial" panose="020B0604020202020204" pitchFamily="34" charset="0"/>
                        <a:buNone/>
                      </a:pPr>
                      <a:r>
                        <a:rPr lang="es-ES" sz="1200" dirty="0" smtClean="0">
                          <a:latin typeface="Arial Narrow" panose="020B0606020202030204" pitchFamily="34" charset="0"/>
                          <a:ea typeface="Arial Unicode MS" panose="020B0604020202020204" pitchFamily="34" charset="-128"/>
                          <a:cs typeface="Arial Unicode MS" panose="020B0604020202020204" pitchFamily="34" charset="-128"/>
                        </a:rPr>
                        <a:t>La práctica consistía en desarrollar recursos educativos para el curso de diseño conceptual, por lo cual se debían escoger 3 temáticas impartidas en el curso y con base en un estudio previo de las características de la cultura Maker se debían estructurar éstas, una por cada integrante del colectivo.</a:t>
                      </a:r>
                      <a:endParaRPr lang="es-CO" sz="1200" dirty="0">
                        <a:latin typeface="Arial Narrow" panose="020B0606020202030204" pitchFamily="34" charset="0"/>
                        <a:ea typeface="Arial Unicode MS" panose="020B0604020202020204" pitchFamily="34" charset="-128"/>
                        <a:cs typeface="Arial Unicode MS" panose="020B0604020202020204" pitchFamily="34" charset="-128"/>
                      </a:endParaRPr>
                    </a:p>
                  </a:txBody>
                  <a:tcPr marL="72000" marR="36000" marT="36000" marB="3600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02793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876006"/>
            <a:ext cx="9119623" cy="276999"/>
          </a:xfrm>
          <a:prstGeom prst="rect">
            <a:avLst/>
          </a:prstGeom>
          <a:noFill/>
        </p:spPr>
        <p:txBody>
          <a:bodyPr wrap="square" rtlCol="0">
            <a:spAutoFit/>
          </a:bodyPr>
          <a:lstStyle/>
          <a:p>
            <a:pPr algn="ctr"/>
            <a:r>
              <a:rPr lang="es-CO" sz="1200" b="1" dirty="0" smtClean="0">
                <a:solidFill>
                  <a:schemeClr val="accent5">
                    <a:lumMod val="50000"/>
                  </a:schemeClr>
                </a:solidFill>
                <a:latin typeface="Arial Narrow" panose="020B0606020202030204" pitchFamily="34" charset="0"/>
              </a:rPr>
              <a:t>Actividad Complementaria – Jornada de Socialización del Periodo 2018-3</a:t>
            </a:r>
            <a:endParaRPr lang="es-CO" sz="1200" b="1" dirty="0">
              <a:solidFill>
                <a:schemeClr val="accent5">
                  <a:lumMod val="50000"/>
                </a:schemeClr>
              </a:solidFill>
              <a:latin typeface="Arial Narrow" panose="020B0606020202030204" pitchFamily="34" charset="0"/>
            </a:endParaRPr>
          </a:p>
        </p:txBody>
      </p:sp>
      <p:sp>
        <p:nvSpPr>
          <p:cNvPr id="8" name="7 CuadroTexto"/>
          <p:cNvSpPr txBox="1"/>
          <p:nvPr/>
        </p:nvSpPr>
        <p:spPr>
          <a:xfrm>
            <a:off x="395536" y="114186"/>
            <a:ext cx="4032448" cy="369332"/>
          </a:xfrm>
          <a:prstGeom prst="rect">
            <a:avLst/>
          </a:prstGeom>
          <a:noFill/>
        </p:spPr>
        <p:txBody>
          <a:bodyPr wrap="square" rtlCol="0">
            <a:spAutoFit/>
          </a:bodyPr>
          <a:lstStyle/>
          <a:p>
            <a:r>
              <a:rPr lang="es-CO" b="1" dirty="0" smtClean="0">
                <a:solidFill>
                  <a:schemeClr val="bg1"/>
                </a:solidFill>
                <a:latin typeface="Arial Narrow" panose="020B0606020202030204" pitchFamily="34" charset="0"/>
              </a:rPr>
              <a:t>RESUMEN DEL PERFIL DE PROYECTO</a:t>
            </a:r>
            <a:endParaRPr lang="es-CO" b="1" dirty="0">
              <a:solidFill>
                <a:schemeClr val="bg1"/>
              </a:solidFill>
              <a:latin typeface="Arial Narrow" panose="020B0606020202030204" pitchFamily="34" charset="0"/>
            </a:endParaRPr>
          </a:p>
        </p:txBody>
      </p:sp>
      <p:graphicFrame>
        <p:nvGraphicFramePr>
          <p:cNvPr id="5" name="4 Tabla"/>
          <p:cNvGraphicFramePr>
            <a:graphicFrameLocks noGrp="1"/>
          </p:cNvGraphicFramePr>
          <p:nvPr>
            <p:extLst>
              <p:ext uri="{D42A27DB-BD31-4B8C-83A1-F6EECF244321}">
                <p14:modId xmlns:p14="http://schemas.microsoft.com/office/powerpoint/2010/main" val="3033002001"/>
              </p:ext>
            </p:extLst>
          </p:nvPr>
        </p:nvGraphicFramePr>
        <p:xfrm>
          <a:off x="395536" y="699542"/>
          <a:ext cx="8352928" cy="3556545"/>
        </p:xfrm>
        <a:graphic>
          <a:graphicData uri="http://schemas.openxmlformats.org/drawingml/2006/table">
            <a:tbl>
              <a:tblPr firstRow="1" bandRow="1">
                <a:tableStyleId>{5940675A-B579-460E-94D1-54222C63F5DA}</a:tableStyleId>
              </a:tblPr>
              <a:tblGrid>
                <a:gridCol w="1670585">
                  <a:extLst>
                    <a:ext uri="{9D8B030D-6E8A-4147-A177-3AD203B41FA5}">
                      <a16:colId xmlns:a16="http://schemas.microsoft.com/office/drawing/2014/main" val="20000"/>
                    </a:ext>
                  </a:extLst>
                </a:gridCol>
                <a:gridCol w="6682343">
                  <a:extLst>
                    <a:ext uri="{9D8B030D-6E8A-4147-A177-3AD203B41FA5}">
                      <a16:colId xmlns:a16="http://schemas.microsoft.com/office/drawing/2014/main" val="20001"/>
                    </a:ext>
                  </a:extLst>
                </a:gridCol>
              </a:tblGrid>
              <a:tr h="432048">
                <a:tc>
                  <a:txBody>
                    <a:bodyPr/>
                    <a:lstStyle/>
                    <a:p>
                      <a:pPr algn="ctr"/>
                      <a:r>
                        <a:rPr lang="es-CO" sz="1300" dirty="0" smtClean="0">
                          <a:solidFill>
                            <a:schemeClr val="bg1"/>
                          </a:solidFill>
                          <a:latin typeface="Arial Narrow" panose="020B0606020202030204" pitchFamily="34" charset="0"/>
                          <a:ea typeface="Arial Unicode MS" panose="020B0604020202020204" pitchFamily="34" charset="-128"/>
                          <a:cs typeface="Arial Unicode MS" panose="020B0604020202020204" pitchFamily="34" charset="-128"/>
                        </a:rPr>
                        <a:t>Título</a:t>
                      </a:r>
                      <a:endParaRPr lang="es-CO" sz="1300" dirty="0">
                        <a:solidFill>
                          <a:schemeClr val="bg1"/>
                        </a:solidFill>
                        <a:latin typeface="Arial Narrow" panose="020B0606020202030204" pitchFamily="34" charset="0"/>
                        <a:ea typeface="Arial Unicode MS" panose="020B0604020202020204" pitchFamily="34" charset="-128"/>
                        <a:cs typeface="Arial Unicode MS" panose="020B0604020202020204" pitchFamily="34" charset="-128"/>
                      </a:endParaRPr>
                    </a:p>
                  </a:txBody>
                  <a:tcPr anchor="ctr">
                    <a:solidFill>
                      <a:srgbClr val="205766"/>
                    </a:solidFill>
                  </a:tcPr>
                </a:tc>
                <a:tc>
                  <a:txBody>
                    <a:bodyPr/>
                    <a:lstStyle/>
                    <a:p>
                      <a:pPr algn="just"/>
                      <a:r>
                        <a:rPr lang="es-ES" sz="1200" dirty="0" smtClean="0">
                          <a:latin typeface="Arial Narrow" panose="020B0606020202030204" pitchFamily="34" charset="0"/>
                          <a:ea typeface="Arial Unicode MS" panose="020B0604020202020204" pitchFamily="34" charset="-128"/>
                          <a:cs typeface="Arial Unicode MS" panose="020B0604020202020204" pitchFamily="34" charset="-128"/>
                        </a:rPr>
                        <a:t>Desarrollo de material didáctico para el curso Diseño Conceptual de la Universidad Autónoma de Occidente.</a:t>
                      </a:r>
                      <a:endParaRPr lang="es-CO" sz="1200" dirty="0">
                        <a:latin typeface="Arial Narrow" panose="020B0606020202030204" pitchFamily="34" charset="0"/>
                        <a:ea typeface="Arial Unicode MS" panose="020B0604020202020204" pitchFamily="34" charset="-128"/>
                        <a:cs typeface="Arial Unicode MS" panose="020B0604020202020204" pitchFamily="34" charset="-128"/>
                      </a:endParaRPr>
                    </a:p>
                  </a:txBody>
                  <a:tcPr marL="72000" marR="36000" marT="36000" marB="36000" anchor="ctr"/>
                </a:tc>
                <a:extLst>
                  <a:ext uri="{0D108BD9-81ED-4DB2-BD59-A6C34878D82A}">
                    <a16:rowId xmlns:a16="http://schemas.microsoft.com/office/drawing/2014/main" val="10000"/>
                  </a:ext>
                </a:extLst>
              </a:tr>
              <a:tr h="576064">
                <a:tc>
                  <a:txBody>
                    <a:bodyPr/>
                    <a:lstStyle/>
                    <a:p>
                      <a:pPr algn="ctr"/>
                      <a:r>
                        <a:rPr lang="es-CO" sz="1300" dirty="0" smtClean="0">
                          <a:solidFill>
                            <a:schemeClr val="bg1"/>
                          </a:solidFill>
                          <a:latin typeface="Arial Narrow" panose="020B0606020202030204" pitchFamily="34" charset="0"/>
                          <a:ea typeface="Arial Unicode MS" panose="020B0604020202020204" pitchFamily="34" charset="-128"/>
                          <a:cs typeface="Arial Unicode MS" panose="020B0604020202020204" pitchFamily="34" charset="-128"/>
                        </a:rPr>
                        <a:t>Necesidad o problema que origina el proyecto</a:t>
                      </a:r>
                      <a:endParaRPr lang="es-CO" sz="1300" dirty="0">
                        <a:solidFill>
                          <a:schemeClr val="bg1"/>
                        </a:solidFill>
                        <a:latin typeface="Arial Narrow" panose="020B0606020202030204" pitchFamily="34" charset="0"/>
                        <a:ea typeface="Arial Unicode MS" panose="020B0604020202020204" pitchFamily="34" charset="-128"/>
                        <a:cs typeface="Arial Unicode MS" panose="020B0604020202020204" pitchFamily="34" charset="-128"/>
                      </a:endParaRPr>
                    </a:p>
                  </a:txBody>
                  <a:tcPr anchor="ctr">
                    <a:solidFill>
                      <a:srgbClr val="205766"/>
                    </a:solidFill>
                  </a:tcPr>
                </a:tc>
                <a:tc>
                  <a:txBody>
                    <a:bodyPr/>
                    <a:lstStyle/>
                    <a:p>
                      <a:pPr algn="just"/>
                      <a:r>
                        <a:rPr lang="es-ES" sz="1200" dirty="0" smtClean="0">
                          <a:latin typeface="Arial Narrow" panose="020B0606020202030204" pitchFamily="34" charset="0"/>
                          <a:ea typeface="Arial Unicode MS" panose="020B0604020202020204" pitchFamily="34" charset="-128"/>
                          <a:cs typeface="Arial Unicode MS" panose="020B0604020202020204" pitchFamily="34" charset="-128"/>
                        </a:rPr>
                        <a:t>Mejorar el aprendizaje de las temáticas enseñadas a los estudiantes del curso diseño conceptual de la universidad autónoma de occidente con base a las características de la cultura Maker.</a:t>
                      </a:r>
                      <a:endParaRPr lang="es-CO" sz="1200" dirty="0">
                        <a:latin typeface="Arial Narrow" panose="020B0606020202030204" pitchFamily="34" charset="0"/>
                        <a:ea typeface="Arial Unicode MS" panose="020B0604020202020204" pitchFamily="34" charset="-128"/>
                        <a:cs typeface="Arial Unicode MS" panose="020B0604020202020204" pitchFamily="34" charset="-128"/>
                      </a:endParaRPr>
                    </a:p>
                  </a:txBody>
                  <a:tcPr marL="72000" marR="36000" marT="36000" marB="36000" anchor="ctr"/>
                </a:tc>
                <a:extLst>
                  <a:ext uri="{0D108BD9-81ED-4DB2-BD59-A6C34878D82A}">
                    <a16:rowId xmlns:a16="http://schemas.microsoft.com/office/drawing/2014/main" val="10001"/>
                  </a:ext>
                </a:extLst>
              </a:tr>
              <a:tr h="132254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s-CO" sz="1300" dirty="0" smtClean="0">
                          <a:solidFill>
                            <a:schemeClr val="bg1"/>
                          </a:solidFill>
                          <a:latin typeface="Arial Narrow" panose="020B0606020202030204" pitchFamily="34" charset="0"/>
                          <a:ea typeface="Arial Unicode MS" panose="020B0604020202020204" pitchFamily="34" charset="-128"/>
                          <a:cs typeface="Arial Unicode MS" panose="020B0604020202020204" pitchFamily="34" charset="-128"/>
                        </a:rPr>
                        <a:t>Objetivos</a:t>
                      </a:r>
                    </a:p>
                  </a:txBody>
                  <a:tcPr anchor="ctr">
                    <a:solidFill>
                      <a:srgbClr val="205766"/>
                    </a:solidFill>
                  </a:tcPr>
                </a:tc>
                <a:tc>
                  <a:txBody>
                    <a:bodyPr/>
                    <a:lstStyle/>
                    <a:p>
                      <a:pPr marL="285750" indent="-285750" algn="l">
                        <a:lnSpc>
                          <a:spcPct val="100000"/>
                        </a:lnSpc>
                        <a:buFont typeface="Arial" panose="020B0604020202020204" pitchFamily="34" charset="0"/>
                        <a:buChar char="•"/>
                      </a:pPr>
                      <a:r>
                        <a:rPr lang="es-ES" sz="1200" dirty="0" smtClean="0">
                          <a:latin typeface="Arial Narrow" panose="020B0606020202030204" pitchFamily="34" charset="0"/>
                          <a:ea typeface="Arial Unicode MS" panose="020B0604020202020204" pitchFamily="34" charset="-128"/>
                          <a:cs typeface="Arial Unicode MS" panose="020B0604020202020204" pitchFamily="34" charset="-128"/>
                        </a:rPr>
                        <a:t>Identificar aquellos temas en los cuales los estudiantes de Diseño Conceptual presentan mayor dificultad al momento de aprenderlos y aplicarlos.</a:t>
                      </a:r>
                    </a:p>
                    <a:p>
                      <a:pPr marL="285750" indent="-285750" algn="l">
                        <a:lnSpc>
                          <a:spcPct val="100000"/>
                        </a:lnSpc>
                        <a:buFont typeface="Arial" panose="020B0604020202020204" pitchFamily="34" charset="0"/>
                        <a:buChar char="•"/>
                      </a:pPr>
                      <a:r>
                        <a:rPr lang="es-ES" sz="1200" dirty="0" smtClean="0">
                          <a:latin typeface="Arial Narrow" panose="020B0606020202030204" pitchFamily="34" charset="0"/>
                          <a:ea typeface="Arial Unicode MS" panose="020B0604020202020204" pitchFamily="34" charset="-128"/>
                          <a:cs typeface="Arial Unicode MS" panose="020B0604020202020204" pitchFamily="34" charset="-128"/>
                        </a:rPr>
                        <a:t>Desarrollar 3 herramientas con enfoque en la cultura Maker para los temas que se imparten en Diseño Conceptual.</a:t>
                      </a:r>
                    </a:p>
                    <a:p>
                      <a:pPr marL="285750" indent="-285750" algn="l">
                        <a:lnSpc>
                          <a:spcPct val="100000"/>
                        </a:lnSpc>
                        <a:buFont typeface="Arial" panose="020B0604020202020204" pitchFamily="34" charset="0"/>
                        <a:buChar char="•"/>
                      </a:pPr>
                      <a:r>
                        <a:rPr lang="es-ES" sz="1200" dirty="0" smtClean="0">
                          <a:latin typeface="Arial Narrow" panose="020B0606020202030204" pitchFamily="34" charset="0"/>
                          <a:ea typeface="Arial Unicode MS" panose="020B0604020202020204" pitchFamily="34" charset="-128"/>
                          <a:cs typeface="Arial Unicode MS" panose="020B0604020202020204" pitchFamily="34" charset="-128"/>
                        </a:rPr>
                        <a:t>Realizar actividades de prueba con estas herramientas en un grupo de Diseño Conceptual.</a:t>
                      </a:r>
                    </a:p>
                    <a:p>
                      <a:pPr marL="285750" indent="-285750" algn="l">
                        <a:lnSpc>
                          <a:spcPct val="100000"/>
                        </a:lnSpc>
                        <a:buFont typeface="Arial" panose="020B0604020202020204" pitchFamily="34" charset="0"/>
                        <a:buChar char="•"/>
                      </a:pPr>
                      <a:r>
                        <a:rPr lang="es-ES" sz="1200" dirty="0" smtClean="0">
                          <a:latin typeface="Arial Narrow" panose="020B0606020202030204" pitchFamily="34" charset="0"/>
                          <a:ea typeface="Arial Unicode MS" panose="020B0604020202020204" pitchFamily="34" charset="-128"/>
                          <a:cs typeface="Arial Unicode MS" panose="020B0604020202020204" pitchFamily="34" charset="-128"/>
                        </a:rPr>
                        <a:t>Implementar mejoras en las herramientas propuestas mediante el desarrollo del objetivo </a:t>
                      </a:r>
                    </a:p>
                  </a:txBody>
                  <a:tcPr marL="72000" marR="36000" marT="36000" marB="36000"/>
                </a:tc>
                <a:extLst>
                  <a:ext uri="{0D108BD9-81ED-4DB2-BD59-A6C34878D82A}">
                    <a16:rowId xmlns:a16="http://schemas.microsoft.com/office/drawing/2014/main" val="10002"/>
                  </a:ext>
                </a:extLst>
              </a:tr>
              <a:tr h="122588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s-CO" sz="1300" dirty="0" smtClean="0">
                          <a:solidFill>
                            <a:schemeClr val="bg1"/>
                          </a:solidFill>
                          <a:latin typeface="Arial Narrow" panose="020B0606020202030204" pitchFamily="34" charset="0"/>
                          <a:ea typeface="Arial Unicode MS" panose="020B0604020202020204" pitchFamily="34" charset="-128"/>
                          <a:cs typeface="Arial Unicode MS" panose="020B0604020202020204" pitchFamily="34" charset="-128"/>
                        </a:rPr>
                        <a:t>Resultados</a:t>
                      </a:r>
                    </a:p>
                  </a:txBody>
                  <a:tcPr anchor="ctr">
                    <a:solidFill>
                      <a:srgbClr val="205766"/>
                    </a:solidFill>
                  </a:tcPr>
                </a:tc>
                <a:tc>
                  <a:txBody>
                    <a:bodyPr/>
                    <a:lstStyle/>
                    <a:p>
                      <a:pPr marL="285750" indent="-285750" algn="just">
                        <a:lnSpc>
                          <a:spcPct val="150000"/>
                        </a:lnSpc>
                        <a:buFont typeface="Arial" panose="020B0604020202020204" pitchFamily="34" charset="0"/>
                        <a:buChar char="•"/>
                      </a:pPr>
                      <a:r>
                        <a:rPr lang="es-CO" sz="1200" dirty="0" smtClean="0">
                          <a:latin typeface="Arial Narrow" panose="020B0606020202030204" pitchFamily="34" charset="0"/>
                          <a:ea typeface="Arial Unicode MS" panose="020B0604020202020204" pitchFamily="34" charset="-128"/>
                          <a:cs typeface="Arial Unicode MS" panose="020B0604020202020204" pitchFamily="34" charset="-128"/>
                        </a:rPr>
                        <a:t>Artículo</a:t>
                      </a:r>
                      <a:r>
                        <a:rPr lang="es-CO" sz="1200" baseline="0" dirty="0" smtClean="0">
                          <a:latin typeface="Arial Narrow" panose="020B0606020202030204" pitchFamily="34" charset="0"/>
                          <a:ea typeface="Arial Unicode MS" panose="020B0604020202020204" pitchFamily="34" charset="-128"/>
                          <a:cs typeface="Arial Unicode MS" panose="020B0604020202020204" pitchFamily="34" charset="-128"/>
                        </a:rPr>
                        <a:t> “Cultura Maker en la educación superior”. </a:t>
                      </a:r>
                    </a:p>
                    <a:p>
                      <a:pPr marL="285750" indent="-285750" algn="just">
                        <a:lnSpc>
                          <a:spcPct val="150000"/>
                        </a:lnSpc>
                        <a:buFont typeface="Arial" panose="020B0604020202020204" pitchFamily="34" charset="0"/>
                        <a:buChar char="•"/>
                      </a:pPr>
                      <a:r>
                        <a:rPr lang="es-CO" sz="1200" baseline="0" dirty="0" smtClean="0">
                          <a:latin typeface="Arial Narrow" panose="020B0606020202030204" pitchFamily="34" charset="0"/>
                          <a:ea typeface="Arial Unicode MS" panose="020B0604020202020204" pitchFamily="34" charset="-128"/>
                          <a:cs typeface="Arial Unicode MS" panose="020B0604020202020204" pitchFamily="34" charset="-128"/>
                        </a:rPr>
                        <a:t>Actividad 1: identificación y clasificación de los atributos de diseño.</a:t>
                      </a:r>
                    </a:p>
                    <a:p>
                      <a:pPr marL="285750" indent="-285750" algn="just">
                        <a:lnSpc>
                          <a:spcPct val="150000"/>
                        </a:lnSpc>
                        <a:buFont typeface="Arial" panose="020B0604020202020204" pitchFamily="34" charset="0"/>
                        <a:buChar char="•"/>
                      </a:pPr>
                      <a:r>
                        <a:rPr lang="es-CO" sz="1200" baseline="0" dirty="0" smtClean="0">
                          <a:latin typeface="Arial Narrow" panose="020B0606020202030204" pitchFamily="34" charset="0"/>
                          <a:ea typeface="Arial Unicode MS" panose="020B0604020202020204" pitchFamily="34" charset="-128"/>
                          <a:cs typeface="Arial Unicode MS" panose="020B0604020202020204" pitchFamily="34" charset="-128"/>
                        </a:rPr>
                        <a:t>Actividad 2: análisis jerárquico de procesos (AHP).</a:t>
                      </a:r>
                    </a:p>
                    <a:p>
                      <a:pPr marL="285750" indent="-285750" algn="just">
                        <a:lnSpc>
                          <a:spcPct val="150000"/>
                        </a:lnSpc>
                        <a:buFont typeface="Arial" panose="020B0604020202020204" pitchFamily="34" charset="0"/>
                        <a:buChar char="•"/>
                      </a:pPr>
                      <a:r>
                        <a:rPr lang="es-CO" sz="1200" baseline="0" dirty="0" smtClean="0">
                          <a:latin typeface="Arial Narrow" panose="020B0606020202030204" pitchFamily="34" charset="0"/>
                          <a:ea typeface="Arial Unicode MS" panose="020B0604020202020204" pitchFamily="34" charset="-128"/>
                          <a:cs typeface="Arial Unicode MS" panose="020B0604020202020204" pitchFamily="34" charset="-128"/>
                        </a:rPr>
                        <a:t>Actividad 3: análisis morfológico.</a:t>
                      </a:r>
                      <a:endParaRPr lang="es-CO" sz="1200" dirty="0" smtClean="0">
                        <a:latin typeface="Arial Narrow" panose="020B0606020202030204" pitchFamily="34" charset="0"/>
                        <a:ea typeface="Arial Unicode MS" panose="020B0604020202020204" pitchFamily="34" charset="-128"/>
                        <a:cs typeface="Arial Unicode MS" panose="020B0604020202020204" pitchFamily="34" charset="-128"/>
                      </a:endParaRPr>
                    </a:p>
                  </a:txBody>
                  <a:tcPr marL="72000" marR="36000" marT="36000" marB="3600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84524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876006"/>
            <a:ext cx="9119623" cy="276999"/>
          </a:xfrm>
          <a:prstGeom prst="rect">
            <a:avLst/>
          </a:prstGeom>
          <a:noFill/>
        </p:spPr>
        <p:txBody>
          <a:bodyPr wrap="square" rtlCol="0">
            <a:spAutoFit/>
          </a:bodyPr>
          <a:lstStyle/>
          <a:p>
            <a:pPr algn="ctr"/>
            <a:r>
              <a:rPr lang="es-CO" sz="1200" b="1" dirty="0" smtClean="0">
                <a:solidFill>
                  <a:schemeClr val="accent5">
                    <a:lumMod val="50000"/>
                  </a:schemeClr>
                </a:solidFill>
                <a:latin typeface="Arial Narrow" panose="020B0606020202030204" pitchFamily="34" charset="0"/>
              </a:rPr>
              <a:t>Actividad Complementaria – Jornada de Socialización del Periodo 2018-3</a:t>
            </a:r>
            <a:endParaRPr lang="es-CO" sz="1200" b="1" dirty="0">
              <a:solidFill>
                <a:schemeClr val="accent5">
                  <a:lumMod val="50000"/>
                </a:schemeClr>
              </a:solidFill>
              <a:latin typeface="Arial Narrow" panose="020B0606020202030204" pitchFamily="34" charset="0"/>
            </a:endParaRPr>
          </a:p>
        </p:txBody>
      </p:sp>
      <p:sp>
        <p:nvSpPr>
          <p:cNvPr id="5" name="4 CuadroTexto"/>
          <p:cNvSpPr txBox="1"/>
          <p:nvPr/>
        </p:nvSpPr>
        <p:spPr>
          <a:xfrm>
            <a:off x="251520" y="114186"/>
            <a:ext cx="5040560" cy="369332"/>
          </a:xfrm>
          <a:prstGeom prst="rect">
            <a:avLst/>
          </a:prstGeom>
          <a:noFill/>
        </p:spPr>
        <p:txBody>
          <a:bodyPr wrap="square" rtlCol="0">
            <a:spAutoFit/>
          </a:bodyPr>
          <a:lstStyle/>
          <a:p>
            <a:r>
              <a:rPr lang="es-CO" b="1" dirty="0" smtClean="0">
                <a:solidFill>
                  <a:schemeClr val="bg1"/>
                </a:solidFill>
                <a:latin typeface="Arial Narrow" panose="020B0606020202030204" pitchFamily="34" charset="0"/>
              </a:rPr>
              <a:t>DESARROLLO DE LA PRÁCTICA Y RESULTADOS</a:t>
            </a:r>
            <a:endParaRPr lang="es-CO" b="1" dirty="0">
              <a:solidFill>
                <a:schemeClr val="bg1"/>
              </a:solidFill>
              <a:latin typeface="Arial Narrow" panose="020B0606020202030204" pitchFamily="34" charset="0"/>
            </a:endParaRPr>
          </a:p>
        </p:txBody>
      </p:sp>
      <p:grpSp>
        <p:nvGrpSpPr>
          <p:cNvPr id="9" name="Grupo 8"/>
          <p:cNvGrpSpPr/>
          <p:nvPr/>
        </p:nvGrpSpPr>
        <p:grpSpPr>
          <a:xfrm>
            <a:off x="1607483" y="810852"/>
            <a:ext cx="6204876" cy="3758090"/>
            <a:chOff x="1468229" y="667721"/>
            <a:chExt cx="6932544" cy="4191393"/>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9193" y="2455775"/>
              <a:ext cx="1791066" cy="2388088"/>
            </a:xfrm>
            <a:prstGeom prst="rect">
              <a:avLst/>
            </a:prstGeom>
          </p:spPr>
        </p:pic>
        <p:pic>
          <p:nvPicPr>
            <p:cNvPr id="3" name="Imagen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0573" y="667721"/>
              <a:ext cx="1800200" cy="2400266"/>
            </a:xfrm>
            <a:prstGeom prst="rect">
              <a:avLst/>
            </a:prstGeom>
          </p:spPr>
        </p:pic>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0532" y="2471027"/>
              <a:ext cx="1791066" cy="2388087"/>
            </a:xfrm>
            <a:prstGeom prst="rect">
              <a:avLst/>
            </a:prstGeom>
          </p:spPr>
        </p:pic>
        <p:pic>
          <p:nvPicPr>
            <p:cNvPr id="7" name="Imagen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18201" y="3076292"/>
              <a:ext cx="2341215" cy="1755911"/>
            </a:xfrm>
            <a:prstGeom prst="rect">
              <a:avLst/>
            </a:prstGeom>
          </p:spPr>
        </p:pic>
        <p:pic>
          <p:nvPicPr>
            <p:cNvPr id="8" name="Imagen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68229" y="667721"/>
              <a:ext cx="2341215" cy="1755911"/>
            </a:xfrm>
            <a:prstGeom prst="rect">
              <a:avLst/>
            </a:prstGeom>
          </p:spPr>
        </p:pic>
      </p:grpSp>
      <p:pic>
        <p:nvPicPr>
          <p:cNvPr id="10" name="Imagen 9"/>
          <p:cNvPicPr>
            <a:picLocks noChangeAspect="1"/>
          </p:cNvPicPr>
          <p:nvPr/>
        </p:nvPicPr>
        <p:blipFill>
          <a:blip r:embed="rId7"/>
          <a:stretch>
            <a:fillRect/>
          </a:stretch>
        </p:blipFill>
        <p:spPr>
          <a:xfrm>
            <a:off x="3691331" y="810853"/>
            <a:ext cx="2276166" cy="1574386"/>
          </a:xfrm>
          <a:prstGeom prst="rect">
            <a:avLst/>
          </a:prstGeom>
        </p:spPr>
      </p:pic>
    </p:spTree>
    <p:extLst>
      <p:ext uri="{BB962C8B-B14F-4D97-AF65-F5344CB8AC3E}">
        <p14:creationId xmlns:p14="http://schemas.microsoft.com/office/powerpoint/2010/main" val="2358621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323528" y="771550"/>
            <a:ext cx="4040188" cy="479822"/>
          </a:xfrm>
        </p:spPr>
        <p:txBody>
          <a:bodyPr/>
          <a:lstStyle/>
          <a:p>
            <a:r>
              <a:rPr lang="es-CO" sz="2200" dirty="0" smtClean="0">
                <a:solidFill>
                  <a:srgbClr val="215968"/>
                </a:solidFill>
                <a:latin typeface="Arial Narrow" panose="020B0606020202030204" pitchFamily="34" charset="0"/>
              </a:rPr>
              <a:t>Conclusiones</a:t>
            </a:r>
            <a:endParaRPr lang="es-CO" sz="2200" dirty="0">
              <a:solidFill>
                <a:srgbClr val="215968"/>
              </a:solidFill>
              <a:latin typeface="Arial Narrow" panose="020B0606020202030204" pitchFamily="34" charset="0"/>
            </a:endParaRPr>
          </a:p>
        </p:txBody>
      </p:sp>
      <p:sp>
        <p:nvSpPr>
          <p:cNvPr id="4" name="3 Marcador de contenido"/>
          <p:cNvSpPr>
            <a:spLocks noGrp="1"/>
          </p:cNvSpPr>
          <p:nvPr>
            <p:ph sz="half" idx="2"/>
          </p:nvPr>
        </p:nvSpPr>
        <p:spPr>
          <a:xfrm>
            <a:off x="323528" y="1271116"/>
            <a:ext cx="4040188" cy="2963466"/>
          </a:xfrm>
        </p:spPr>
        <p:txBody>
          <a:bodyPr>
            <a:normAutofit/>
          </a:bodyPr>
          <a:lstStyle/>
          <a:p>
            <a:pPr algn="just"/>
            <a:r>
              <a:rPr lang="es-CO" sz="1400" dirty="0" smtClean="0">
                <a:latin typeface="Arial Narrow" panose="020B0606020202030204" pitchFamily="34" charset="0"/>
              </a:rPr>
              <a:t>Durante el desarrollo del proyecto, el colectivo pudo adquirir experiencias significativas para el desarrollo personal de cada uno. Se pudo conocer una innovadora forma de aprendizaje, además de que se logró comprender un poco más sobre los problemas que enfrenta la educación en Colombia. </a:t>
            </a:r>
            <a:endParaRPr lang="es-CO" sz="1400" dirty="0">
              <a:latin typeface="Arial Narrow" panose="020B0606020202030204" pitchFamily="34" charset="0"/>
            </a:endParaRPr>
          </a:p>
        </p:txBody>
      </p:sp>
      <p:sp>
        <p:nvSpPr>
          <p:cNvPr id="5" name="4 Marcador de texto"/>
          <p:cNvSpPr>
            <a:spLocks noGrp="1"/>
          </p:cNvSpPr>
          <p:nvPr>
            <p:ph type="body" sz="quarter" idx="3"/>
          </p:nvPr>
        </p:nvSpPr>
        <p:spPr>
          <a:xfrm>
            <a:off x="4778697" y="771550"/>
            <a:ext cx="4041775" cy="479822"/>
          </a:xfrm>
        </p:spPr>
        <p:txBody>
          <a:bodyPr>
            <a:normAutofit/>
          </a:bodyPr>
          <a:lstStyle/>
          <a:p>
            <a:r>
              <a:rPr lang="es-CO" sz="2200" dirty="0" smtClean="0">
                <a:solidFill>
                  <a:srgbClr val="215968"/>
                </a:solidFill>
                <a:latin typeface="Arial Narrow" panose="020B0606020202030204" pitchFamily="34" charset="0"/>
              </a:rPr>
              <a:t>Aprendizajes logrados</a:t>
            </a:r>
            <a:endParaRPr lang="es-CO" sz="2200" dirty="0">
              <a:solidFill>
                <a:srgbClr val="215968"/>
              </a:solidFill>
              <a:latin typeface="Arial Narrow" panose="020B0606020202030204" pitchFamily="34" charset="0"/>
            </a:endParaRPr>
          </a:p>
        </p:txBody>
      </p:sp>
      <p:sp>
        <p:nvSpPr>
          <p:cNvPr id="6" name="5 Marcador de contenido"/>
          <p:cNvSpPr>
            <a:spLocks noGrp="1"/>
          </p:cNvSpPr>
          <p:nvPr>
            <p:ph sz="quarter" idx="4"/>
          </p:nvPr>
        </p:nvSpPr>
        <p:spPr>
          <a:xfrm>
            <a:off x="4778697" y="1271116"/>
            <a:ext cx="4041775" cy="2963466"/>
          </a:xfrm>
        </p:spPr>
        <p:txBody>
          <a:bodyPr>
            <a:normAutofit/>
          </a:bodyPr>
          <a:lstStyle/>
          <a:p>
            <a:pPr algn="just"/>
            <a:r>
              <a:rPr lang="es-CO" sz="1400" dirty="0" smtClean="0">
                <a:latin typeface="Arial Narrow" panose="020B0606020202030204" pitchFamily="34" charset="0"/>
              </a:rPr>
              <a:t>Concepto, características y aplicación de la cultura Maker en la educación.</a:t>
            </a:r>
          </a:p>
          <a:p>
            <a:pPr algn="just"/>
            <a:r>
              <a:rPr lang="es-CO" sz="1400" dirty="0" smtClean="0">
                <a:latin typeface="Arial Narrow" panose="020B0606020202030204" pitchFamily="34" charset="0"/>
              </a:rPr>
              <a:t>Problemas de deserción en la educación colombiana.</a:t>
            </a:r>
          </a:p>
          <a:p>
            <a:pPr algn="just"/>
            <a:r>
              <a:rPr lang="es-CO" sz="1400" dirty="0" smtClean="0">
                <a:latin typeface="Arial Narrow" panose="020B0606020202030204" pitchFamily="34" charset="0"/>
              </a:rPr>
              <a:t>Estructuración y referenciación de documentos. </a:t>
            </a:r>
          </a:p>
          <a:p>
            <a:pPr algn="just"/>
            <a:r>
              <a:rPr lang="es-CO" sz="1400" dirty="0" smtClean="0">
                <a:latin typeface="Arial Narrow" panose="020B0606020202030204" pitchFamily="34" charset="0"/>
              </a:rPr>
              <a:t>Conocimiento y uso de LittleBits.</a:t>
            </a:r>
          </a:p>
          <a:p>
            <a:pPr algn="just"/>
            <a:r>
              <a:rPr lang="es-CO" sz="1400" dirty="0" smtClean="0">
                <a:latin typeface="Arial Narrow" panose="020B0606020202030204" pitchFamily="34" charset="0"/>
              </a:rPr>
              <a:t>Planeación y estructuración de actividades educativas. </a:t>
            </a:r>
          </a:p>
        </p:txBody>
      </p:sp>
      <p:sp>
        <p:nvSpPr>
          <p:cNvPr id="7" name="6 CuadroTexto"/>
          <p:cNvSpPr txBox="1"/>
          <p:nvPr/>
        </p:nvSpPr>
        <p:spPr>
          <a:xfrm>
            <a:off x="0" y="4876006"/>
            <a:ext cx="9119623" cy="276999"/>
          </a:xfrm>
          <a:prstGeom prst="rect">
            <a:avLst/>
          </a:prstGeom>
          <a:noFill/>
        </p:spPr>
        <p:txBody>
          <a:bodyPr wrap="square" rtlCol="0">
            <a:spAutoFit/>
          </a:bodyPr>
          <a:lstStyle/>
          <a:p>
            <a:pPr algn="ctr"/>
            <a:r>
              <a:rPr lang="es-CO" sz="1200" b="1" dirty="0" smtClean="0">
                <a:solidFill>
                  <a:schemeClr val="accent5">
                    <a:lumMod val="50000"/>
                  </a:schemeClr>
                </a:solidFill>
                <a:latin typeface="Arial Narrow" panose="020B0606020202030204" pitchFamily="34" charset="0"/>
              </a:rPr>
              <a:t>Actividad Complementaria – Jornada de Socialización del Periodo 2018-3</a:t>
            </a:r>
            <a:endParaRPr lang="es-CO" sz="1200" b="1" dirty="0">
              <a:solidFill>
                <a:schemeClr val="accent5">
                  <a:lumMod val="50000"/>
                </a:schemeClr>
              </a:solidFill>
              <a:latin typeface="Arial Narrow" panose="020B0606020202030204" pitchFamily="34" charset="0"/>
            </a:endParaRPr>
          </a:p>
        </p:txBody>
      </p:sp>
      <p:sp>
        <p:nvSpPr>
          <p:cNvPr id="8" name="7 CuadroTexto"/>
          <p:cNvSpPr txBox="1"/>
          <p:nvPr/>
        </p:nvSpPr>
        <p:spPr>
          <a:xfrm>
            <a:off x="251520" y="114186"/>
            <a:ext cx="5040560" cy="369332"/>
          </a:xfrm>
          <a:prstGeom prst="rect">
            <a:avLst/>
          </a:prstGeom>
          <a:noFill/>
        </p:spPr>
        <p:txBody>
          <a:bodyPr wrap="square" rtlCol="0">
            <a:spAutoFit/>
          </a:bodyPr>
          <a:lstStyle/>
          <a:p>
            <a:r>
              <a:rPr lang="es-CO" b="1" dirty="0" smtClean="0">
                <a:solidFill>
                  <a:schemeClr val="bg1"/>
                </a:solidFill>
                <a:latin typeface="Arial Narrow" panose="020B0606020202030204" pitchFamily="34" charset="0"/>
              </a:rPr>
              <a:t>CONCLUSIONES Y APRENDIZAJES LOGRADOS</a:t>
            </a:r>
            <a:endParaRPr lang="es-CO" b="1"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40680290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876006"/>
            <a:ext cx="9119623" cy="276999"/>
          </a:xfrm>
          <a:prstGeom prst="rect">
            <a:avLst/>
          </a:prstGeom>
          <a:noFill/>
        </p:spPr>
        <p:txBody>
          <a:bodyPr wrap="square" rtlCol="0">
            <a:spAutoFit/>
          </a:bodyPr>
          <a:lstStyle/>
          <a:p>
            <a:pPr algn="ctr"/>
            <a:r>
              <a:rPr lang="es-CO" sz="1200" b="1" dirty="0" smtClean="0">
                <a:solidFill>
                  <a:schemeClr val="accent5">
                    <a:lumMod val="50000"/>
                  </a:schemeClr>
                </a:solidFill>
                <a:latin typeface="Arial Narrow" panose="020B0606020202030204" pitchFamily="34" charset="0"/>
              </a:rPr>
              <a:t>Actividad Complementaria – Jornada de Socialización del Periodo 2018-3</a:t>
            </a:r>
            <a:endParaRPr lang="es-CO" sz="1200" b="1" dirty="0">
              <a:solidFill>
                <a:schemeClr val="accent5">
                  <a:lumMod val="50000"/>
                </a:schemeClr>
              </a:solidFill>
              <a:latin typeface="Arial Narrow" panose="020B0606020202030204" pitchFamily="34" charset="0"/>
            </a:endParaRPr>
          </a:p>
        </p:txBody>
      </p:sp>
      <p:sp>
        <p:nvSpPr>
          <p:cNvPr id="5" name="4 CuadroTexto"/>
          <p:cNvSpPr txBox="1"/>
          <p:nvPr/>
        </p:nvSpPr>
        <p:spPr>
          <a:xfrm>
            <a:off x="251520" y="114186"/>
            <a:ext cx="5040560" cy="369332"/>
          </a:xfrm>
          <a:prstGeom prst="rect">
            <a:avLst/>
          </a:prstGeom>
          <a:noFill/>
        </p:spPr>
        <p:txBody>
          <a:bodyPr wrap="square" rtlCol="0">
            <a:spAutoFit/>
          </a:bodyPr>
          <a:lstStyle/>
          <a:p>
            <a:r>
              <a:rPr lang="es-CO" b="1" dirty="0" smtClean="0">
                <a:solidFill>
                  <a:schemeClr val="bg1"/>
                </a:solidFill>
                <a:latin typeface="Arial Narrow" panose="020B0606020202030204" pitchFamily="34" charset="0"/>
              </a:rPr>
              <a:t>VIDEOCLIP RELATANDO LA EXPERIENCIA</a:t>
            </a:r>
            <a:endParaRPr lang="es-CO" b="1" dirty="0">
              <a:solidFill>
                <a:schemeClr val="bg1"/>
              </a:solidFill>
              <a:latin typeface="Arial Narrow" panose="020B0606020202030204" pitchFamily="34" charset="0"/>
            </a:endParaRPr>
          </a:p>
        </p:txBody>
      </p:sp>
      <p:sp>
        <p:nvSpPr>
          <p:cNvPr id="2" name="1 Marco"/>
          <p:cNvSpPr/>
          <p:nvPr/>
        </p:nvSpPr>
        <p:spPr>
          <a:xfrm>
            <a:off x="1979712" y="987574"/>
            <a:ext cx="5184576" cy="3456384"/>
          </a:xfrm>
          <a:prstGeom prst="frame">
            <a:avLst>
              <a:gd name="adj1" fmla="val 3887"/>
            </a:avLst>
          </a:prstGeom>
          <a:solidFill>
            <a:srgbClr val="205766"/>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s-CO">
              <a:solidFill>
                <a:schemeClr val="tx1"/>
              </a:solidFill>
            </a:endParaRPr>
          </a:p>
        </p:txBody>
      </p:sp>
      <p:sp>
        <p:nvSpPr>
          <p:cNvPr id="3" name="2 Rectángulo"/>
          <p:cNvSpPr/>
          <p:nvPr/>
        </p:nvSpPr>
        <p:spPr>
          <a:xfrm>
            <a:off x="2519481" y="2438767"/>
            <a:ext cx="4068743" cy="276999"/>
          </a:xfrm>
          <a:prstGeom prst="rect">
            <a:avLst/>
          </a:prstGeom>
        </p:spPr>
        <p:txBody>
          <a:bodyPr wrap="none">
            <a:spAutoFit/>
          </a:bodyPr>
          <a:lstStyle/>
          <a:p>
            <a:r>
              <a:rPr lang="es-CO" sz="1200" dirty="0" smtClean="0">
                <a:solidFill>
                  <a:schemeClr val="bg1">
                    <a:lumMod val="65000"/>
                  </a:schemeClr>
                </a:solidFill>
                <a:latin typeface="Arial Narrow" panose="020B0606020202030204" pitchFamily="34" charset="0"/>
              </a:rPr>
              <a:t>Inserte el videoclip aquí, procurando que se reproduzca directamente</a:t>
            </a:r>
            <a:endParaRPr lang="es-CO" sz="1200" dirty="0">
              <a:latin typeface="Arial Narrow" panose="020B0606020202030204" pitchFamily="34" charset="0"/>
            </a:endParaRPr>
          </a:p>
        </p:txBody>
      </p:sp>
    </p:spTree>
    <p:extLst>
      <p:ext uri="{BB962C8B-B14F-4D97-AF65-F5344CB8AC3E}">
        <p14:creationId xmlns:p14="http://schemas.microsoft.com/office/powerpoint/2010/main" val="7269551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CO"/>
          </a:p>
        </p:txBody>
      </p:sp>
      <p:sp>
        <p:nvSpPr>
          <p:cNvPr id="3" name="2 Subtítulo"/>
          <p:cNvSpPr>
            <a:spLocks noGrp="1"/>
          </p:cNvSpPr>
          <p:nvPr>
            <p:ph type="subTitle" idx="1"/>
          </p:nvPr>
        </p:nvSpPr>
        <p:spPr/>
        <p:txBody>
          <a:bodyPr/>
          <a:lstStyle/>
          <a:p>
            <a:endParaRPr lang="es-CO"/>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76" y="0"/>
            <a:ext cx="9140299" cy="5143500"/>
          </a:xfrm>
          <a:prstGeom prst="rect">
            <a:avLst/>
          </a:prstGeom>
        </p:spPr>
      </p:pic>
      <p:sp>
        <p:nvSpPr>
          <p:cNvPr id="10" name="Título 1"/>
          <p:cNvSpPr txBox="1">
            <a:spLocks/>
          </p:cNvSpPr>
          <p:nvPr/>
        </p:nvSpPr>
        <p:spPr>
          <a:xfrm>
            <a:off x="0" y="3171075"/>
            <a:ext cx="9143999" cy="1920955"/>
          </a:xfrm>
          <a:prstGeom prst="rect">
            <a:avLst/>
          </a:prstGeom>
          <a:solidFill>
            <a:srgbClr val="000000">
              <a:alpha val="50196"/>
            </a:srgbClr>
          </a:solidFill>
        </p:spPr>
        <p:style>
          <a:lnRef idx="3">
            <a:schemeClr val="lt1"/>
          </a:lnRef>
          <a:fillRef idx="1003">
            <a:schemeClr val="lt1"/>
          </a:fillRef>
          <a:effectRef idx="1">
            <a:schemeClr val="accent2"/>
          </a:effectRef>
          <a:fontRef idx="minor">
            <a:schemeClr val="lt1"/>
          </a:fontRef>
        </p:style>
        <p:txBody>
          <a:bodyP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160000"/>
              </a:lnSpc>
            </a:pPr>
            <a:r>
              <a:rPr lang="es-ES" sz="2800" b="1" dirty="0" smtClean="0">
                <a:solidFill>
                  <a:schemeClr val="bg1"/>
                </a:solidFill>
                <a:effectLst>
                  <a:outerShdw blurRad="38100" dist="38100" dir="2700000" algn="tl">
                    <a:srgbClr val="000000">
                      <a:alpha val="43137"/>
                    </a:srgbClr>
                  </a:outerShdw>
                </a:effectLst>
                <a:latin typeface="Arial"/>
                <a:cs typeface="Arial"/>
              </a:rPr>
              <a:t>Facultad de Ingeniería</a:t>
            </a:r>
          </a:p>
          <a:p>
            <a:pPr>
              <a:lnSpc>
                <a:spcPct val="160000"/>
              </a:lnSpc>
            </a:pPr>
            <a:r>
              <a:rPr lang="es-ES" sz="2200" b="1" dirty="0" smtClean="0">
                <a:solidFill>
                  <a:schemeClr val="bg1"/>
                </a:solidFill>
                <a:latin typeface="Arial"/>
                <a:cs typeface="Arial"/>
              </a:rPr>
              <a:t>Departamento de Innovación en Ingeniería</a:t>
            </a:r>
          </a:p>
          <a:p>
            <a:pPr>
              <a:lnSpc>
                <a:spcPct val="160000"/>
              </a:lnSpc>
            </a:pPr>
            <a:r>
              <a:rPr lang="es-ES" sz="2100" b="1" dirty="0" smtClean="0">
                <a:solidFill>
                  <a:schemeClr val="bg1"/>
                </a:solidFill>
                <a:effectLst>
                  <a:outerShdw blurRad="38100" dist="38100" dir="2700000" algn="tl">
                    <a:srgbClr val="000000">
                      <a:alpha val="43137"/>
                    </a:srgbClr>
                  </a:outerShdw>
                </a:effectLst>
                <a:latin typeface="Arial"/>
                <a:cs typeface="Arial"/>
              </a:rPr>
              <a:t>Espacio formativo: Actividad Complementaria</a:t>
            </a:r>
          </a:p>
          <a:p>
            <a:pPr>
              <a:lnSpc>
                <a:spcPct val="160000"/>
              </a:lnSpc>
            </a:pPr>
            <a:r>
              <a:rPr lang="es-ES" sz="1700" b="1" dirty="0" smtClean="0">
                <a:solidFill>
                  <a:schemeClr val="bg1"/>
                </a:solidFill>
                <a:latin typeface="Arial"/>
                <a:cs typeface="Arial"/>
              </a:rPr>
              <a:t>Jornada de Socialización 2018-3</a:t>
            </a:r>
            <a:endParaRPr lang="es-ES" sz="1700" b="1" dirty="0">
              <a:solidFill>
                <a:schemeClr val="bg1"/>
              </a:solidFill>
              <a:latin typeface="Arial"/>
              <a:cs typeface="Arial"/>
            </a:endParaRPr>
          </a:p>
        </p:txBody>
      </p:sp>
    </p:spTree>
    <p:extLst>
      <p:ext uri="{BB962C8B-B14F-4D97-AF65-F5344CB8AC3E}">
        <p14:creationId xmlns:p14="http://schemas.microsoft.com/office/powerpoint/2010/main" val="148903199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TotalTime>
  <Words>502</Words>
  <Application>Microsoft Office PowerPoint</Application>
  <PresentationFormat>Presentación en pantalla (16:9)</PresentationFormat>
  <Paragraphs>60</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Arial Narrow</vt:lpstr>
      <vt:lpstr>Arial Unicode MS</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Vanessa Montes Mejia</dc:creator>
  <cp:lastModifiedBy>Juan Camilo</cp:lastModifiedBy>
  <cp:revision>22</cp:revision>
  <dcterms:created xsi:type="dcterms:W3CDTF">2017-09-04T21:29:58Z</dcterms:created>
  <dcterms:modified xsi:type="dcterms:W3CDTF">2018-11-07T16:54:08Z</dcterms:modified>
</cp:coreProperties>
</file>