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8"/>
  </p:notesMasterIdLst>
  <p:handoutMasterIdLst>
    <p:handoutMasterId r:id="rId9"/>
  </p:handoutMasterIdLst>
  <p:sldIdLst>
    <p:sldId id="455" r:id="rId2"/>
    <p:sldId id="456" r:id="rId3"/>
    <p:sldId id="457" r:id="rId4"/>
    <p:sldId id="561" r:id="rId5"/>
    <p:sldId id="462" r:id="rId6"/>
    <p:sldId id="261" r:id="rId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33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8896" autoAdjust="0"/>
  </p:normalViewPr>
  <p:slideViewPr>
    <p:cSldViewPr>
      <p:cViewPr varScale="1">
        <p:scale>
          <a:sx n="80" d="100"/>
          <a:sy n="80" d="100"/>
        </p:scale>
        <p:origin x="686" y="62"/>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notesViewPr>
    <p:cSldViewPr>
      <p:cViewPr varScale="1">
        <p:scale>
          <a:sx n="70" d="100"/>
          <a:sy n="70" d="100"/>
        </p:scale>
        <p:origin x="2583"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92DA8BC-0A41-41D4-B977-9A44C3187158}" type="datetimeFigureOut">
              <a:rPr lang="en-US" smtClean="0"/>
              <a:t>5/3/2018</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D2C70D9-57AA-4BC4-A1A7-6673B6EA9EB2}" type="slidenum">
              <a:rPr lang="en-US" smtClean="0"/>
              <a:t>‹#›</a:t>
            </a:fld>
            <a:endParaRPr lang="en-US" dirty="0"/>
          </a:p>
        </p:txBody>
      </p:sp>
    </p:spTree>
    <p:extLst>
      <p:ext uri="{BB962C8B-B14F-4D97-AF65-F5344CB8AC3E}">
        <p14:creationId xmlns:p14="http://schemas.microsoft.com/office/powerpoint/2010/main" val="598241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a:defRPr sz="1200">
                <a:cs typeface="+mn-cs"/>
              </a:defRPr>
            </a:lvl1pPr>
          </a:lstStyle>
          <a:p>
            <a:pPr>
              <a:defRPr/>
            </a:pPr>
            <a:fld id="{D7632894-2F5A-46FE-8A2B-89B309465481}" type="slidenum">
              <a:rPr lang="en-US"/>
              <a:pPr>
                <a:defRPr/>
              </a:pPr>
              <a:t>‹#›</a:t>
            </a:fld>
            <a:endParaRPr lang="en-US" dirty="0"/>
          </a:p>
        </p:txBody>
      </p:sp>
    </p:spTree>
    <p:extLst>
      <p:ext uri="{BB962C8B-B14F-4D97-AF65-F5344CB8AC3E}">
        <p14:creationId xmlns:p14="http://schemas.microsoft.com/office/powerpoint/2010/main" val="939343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598" y="170156"/>
            <a:ext cx="8153400" cy="731520"/>
          </a:xfrm>
        </p:spPr>
        <p:txBody>
          <a:bodyPr/>
          <a:lstStyle>
            <a:lvl1pPr>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477078" y="1277644"/>
            <a:ext cx="8153400" cy="5410200"/>
          </a:xfrm>
        </p:spPr>
        <p:txBody>
          <a:bodyPr/>
          <a:lstStyle>
            <a:lvl1pPr>
              <a:buClr>
                <a:srgbClr val="333399"/>
              </a:buClr>
              <a:buSzPct val="80000"/>
              <a:defRPr sz="24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3429000" y="871639"/>
            <a:ext cx="5421313" cy="365125"/>
          </a:xfrm>
        </p:spPr>
        <p:txBody>
          <a:bodyPr/>
          <a:lstStyle>
            <a:lvl1pPr>
              <a:defRPr/>
            </a:lvl1pPr>
          </a:lstStyle>
          <a:p>
            <a:pPr>
              <a:defRPr/>
            </a:pPr>
            <a:r>
              <a:rPr lang="en-US"/>
              <a:t>C++ Primer</a:t>
            </a:r>
            <a:endParaRPr lang="en-US" dirty="0"/>
          </a:p>
        </p:txBody>
      </p:sp>
      <p:sp>
        <p:nvSpPr>
          <p:cNvPr id="6" name="Slide Number Placeholder 22"/>
          <p:cNvSpPr>
            <a:spLocks noGrp="1"/>
          </p:cNvSpPr>
          <p:nvPr>
            <p:ph type="sldNum" sz="quarter" idx="12"/>
          </p:nvPr>
        </p:nvSpPr>
        <p:spPr>
          <a:xfrm>
            <a:off x="0" y="914400"/>
            <a:ext cx="533400" cy="304800"/>
          </a:xfrm>
        </p:spPr>
        <p:txBody>
          <a:bodyPr/>
          <a:lstStyle>
            <a:lvl1pPr>
              <a:defRPr/>
            </a:lvl1pPr>
          </a:lstStyle>
          <a:p>
            <a:pPr>
              <a:defRPr/>
            </a:pPr>
            <a:fld id="{0D7B5496-982B-480A-8085-B08F2CA91C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457200" y="1261362"/>
            <a:ext cx="4114800" cy="552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724400" y="1261362"/>
            <a:ext cx="4070499" cy="552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C++ Primer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C++ Primer</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C++ Primer</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9717E89-1D92-4CB2-8893-FF8AE25F8B1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pPr>
              <a:defRPr/>
            </a:pP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240863633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594360" y="169342"/>
            <a:ext cx="8153400"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12"/>
          <p:cNvSpPr>
            <a:spLocks noGrp="1"/>
          </p:cNvSpPr>
          <p:nvPr>
            <p:ph type="body" idx="1"/>
          </p:nvPr>
        </p:nvSpPr>
        <p:spPr bwMode="auto">
          <a:xfrm>
            <a:off x="477078" y="1295400"/>
            <a:ext cx="8305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33400"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14400"/>
            <a:ext cx="533400" cy="30480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590550" y="914400"/>
            <a:ext cx="855345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3429000" y="914400"/>
            <a:ext cx="5421313" cy="304800"/>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C++ Primer</a:t>
            </a:r>
            <a:endParaRPr lang="en-US" dirty="0"/>
          </a:p>
        </p:txBody>
      </p:sp>
    </p:spTree>
  </p:cSld>
  <p:clrMap bg1="lt1" tx1="dk1" bg2="lt2" tx2="dk2" accent1="accent1" accent2="accent2" accent3="accent3" accent4="accent4" accent5="accent5" accent6="accent6" hlink="hlink" folHlink="folHlink"/>
  <p:sldLayoutIdLst>
    <p:sldLayoutId id="2147483844" r:id="rId1"/>
    <p:sldLayoutId id="2147483847" r:id="rId2"/>
    <p:sldLayoutId id="2147483848" r:id="rId3"/>
    <p:sldLayoutId id="2147483849" r:id="rId4"/>
    <p:sldLayoutId id="2147483845" r:id="rId5"/>
    <p:sldLayoutId id="2147483846" r:id="rId6"/>
    <p:sldLayoutId id="2147483850" r:id="rId7"/>
    <p:sldLayoutId id="2147483851"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7" name="Content Placeholder 2"/>
          <p:cNvSpPr txBox="1">
            <a:spLocks/>
          </p:cNvSpPr>
          <p:nvPr/>
        </p:nvSpPr>
        <p:spPr bwMode="auto">
          <a:xfrm>
            <a:off x="304800" y="304800"/>
            <a:ext cx="4628322" cy="518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marL="0" indent="0" algn="l" rtl="0" eaLnBrk="1" fontAlgn="base" hangingPunct="1">
              <a:spcBef>
                <a:spcPts val="700"/>
              </a:spcBef>
              <a:spcAft>
                <a:spcPct val="0"/>
              </a:spcAft>
              <a:buClr>
                <a:srgbClr val="333399"/>
              </a:buClr>
              <a:buSzPct val="80000"/>
              <a:buFont typeface="Arial" panose="020B0604020202020204" pitchFamily="34" charset="0"/>
              <a:buNone/>
              <a:defRPr sz="2600" kern="1200">
                <a:solidFill>
                  <a:srgbClr val="FFFFFF"/>
                </a:solidFill>
                <a:latin typeface="+mn-lt"/>
                <a:ea typeface="+mn-ea"/>
                <a:cs typeface="+mn-cs"/>
              </a:defRPr>
            </a:lvl1pPr>
            <a:lvl2pPr marL="457200" indent="0" algn="ctr" rtl="0" eaLnBrk="1" fontAlgn="base" hangingPunct="1">
              <a:spcBef>
                <a:spcPts val="550"/>
              </a:spcBef>
              <a:spcAft>
                <a:spcPct val="0"/>
              </a:spcAft>
              <a:buClr>
                <a:srgbClr val="FF0000"/>
              </a:buClr>
              <a:buSzPct val="80000"/>
              <a:buFont typeface="Arial" panose="020B0604020202020204" pitchFamily="34" charset="0"/>
              <a:buNone/>
              <a:defRPr sz="2000" kern="1200">
                <a:solidFill>
                  <a:schemeClr val="tx1"/>
                </a:solidFill>
                <a:latin typeface="+mn-lt"/>
                <a:ea typeface="+mn-ea"/>
                <a:cs typeface="+mn-cs"/>
              </a:defRPr>
            </a:lvl2pPr>
            <a:lvl3pPr marL="914400" indent="0" algn="ctr" rtl="0" eaLnBrk="1" fontAlgn="base" hangingPunct="1">
              <a:spcBef>
                <a:spcPts val="500"/>
              </a:spcBef>
              <a:spcAft>
                <a:spcPct val="0"/>
              </a:spcAft>
              <a:buClr>
                <a:srgbClr val="333399"/>
              </a:buClr>
              <a:buSzPct val="80000"/>
              <a:buFont typeface="Arial" panose="020B0604020202020204" pitchFamily="34" charset="0"/>
              <a:buNone/>
              <a:defRPr sz="1800" kern="1200">
                <a:solidFill>
                  <a:schemeClr val="tx1"/>
                </a:solidFill>
                <a:latin typeface="+mn-lt"/>
                <a:ea typeface="+mn-ea"/>
                <a:cs typeface="+mn-cs"/>
              </a:defRPr>
            </a:lvl3pPr>
            <a:lvl4pPr marL="1371600" indent="0" algn="ctr" rtl="0" eaLnBrk="1" fontAlgn="base" hangingPunct="1">
              <a:spcBef>
                <a:spcPts val="400"/>
              </a:spcBef>
              <a:spcAft>
                <a:spcPct val="0"/>
              </a:spcAft>
              <a:buClr>
                <a:srgbClr val="333399"/>
              </a:buClr>
              <a:buSzPct val="80000"/>
              <a:buFont typeface="Arial" panose="020B0604020202020204" pitchFamily="34" charset="0"/>
              <a:buNone/>
              <a:defRPr sz="1600" kern="1200">
                <a:solidFill>
                  <a:schemeClr val="tx1"/>
                </a:solidFill>
                <a:latin typeface="+mn-lt"/>
                <a:ea typeface="+mn-ea"/>
                <a:cs typeface="+mn-cs"/>
              </a:defRPr>
            </a:lvl4pPr>
            <a:lvl5pPr marL="1828800" indent="0" algn="ctr" rtl="0" eaLnBrk="1" fontAlgn="base" hangingPunct="1">
              <a:spcBef>
                <a:spcPts val="400"/>
              </a:spcBef>
              <a:spcAft>
                <a:spcPct val="0"/>
              </a:spcAft>
              <a:buClr>
                <a:srgbClr val="333399"/>
              </a:buClr>
              <a:buSzPct val="80000"/>
              <a:buFont typeface="Arial" panose="020B0604020202020204" pitchFamily="34" charset="0"/>
              <a:buNone/>
              <a:defRPr sz="14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US" dirty="0"/>
              <a:t>Lab 01 - Grades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222" y="1363980"/>
            <a:ext cx="3708923" cy="3063240"/>
          </a:xfrm>
          <a:prstGeom prst="rect">
            <a:avLst/>
          </a:prstGeom>
        </p:spPr>
      </p:pic>
      <p:sp>
        <p:nvSpPr>
          <p:cNvPr id="6" name="Slide Number Placeholder 5"/>
          <p:cNvSpPr>
            <a:spLocks noGrp="1"/>
          </p:cNvSpPr>
          <p:nvPr>
            <p:ph type="sldNum" sz="quarter" idx="12"/>
          </p:nvPr>
        </p:nvSpPr>
        <p:spPr/>
        <p:txBody>
          <a:bodyPr/>
          <a:lstStyle/>
          <a:p>
            <a:pPr>
              <a:defRPr/>
            </a:pPr>
            <a:fld id="{A0C1462C-D640-45B3-901B-F425AA5C3674}" type="slidenum">
              <a:rPr lang="en-US" smtClean="0"/>
              <a:pPr>
                <a:defRPr/>
              </a:pPr>
              <a:t>1</a:t>
            </a:fld>
            <a:endParaRPr lang="en-US" dirty="0"/>
          </a:p>
        </p:txBody>
      </p:sp>
    </p:spTree>
    <p:extLst>
      <p:ext uri="{BB962C8B-B14F-4D97-AF65-F5344CB8AC3E}">
        <p14:creationId xmlns:p14="http://schemas.microsoft.com/office/powerpoint/2010/main" val="104385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01 - Grades</a:t>
            </a:r>
          </a:p>
        </p:txBody>
      </p:sp>
      <p:sp>
        <p:nvSpPr>
          <p:cNvPr id="3" name="Content Placeholder 2"/>
          <p:cNvSpPr>
            <a:spLocks noGrp="1"/>
          </p:cNvSpPr>
          <p:nvPr>
            <p:ph sz="quarter" idx="1"/>
          </p:nvPr>
        </p:nvSpPr>
        <p:spPr/>
        <p:txBody>
          <a:bodyPr/>
          <a:lstStyle/>
          <a:p>
            <a:r>
              <a:rPr lang="en-US" b="1" dirty="0"/>
              <a:t>"Write a program that reads from an input file a person's name followed by all their exam scores. Calculate and write the average score for all students on each exam to an output file. Then, write each student's name to the output file followed by the student's score and grade on each exam."</a:t>
            </a:r>
          </a:p>
          <a:p>
            <a:r>
              <a:rPr lang="en-US" b="1" dirty="0"/>
              <a:t>Learning Outcomes</a:t>
            </a:r>
          </a:p>
          <a:p>
            <a:pPr lvl="1"/>
            <a:r>
              <a:rPr lang="en-US" dirty="0"/>
              <a:t>Use the Visual Studio IDE to write and test your program.</a:t>
            </a:r>
          </a:p>
          <a:p>
            <a:pPr lvl="1">
              <a:spcBef>
                <a:spcPts val="0"/>
              </a:spcBef>
            </a:pPr>
            <a:r>
              <a:rPr lang="en-US" dirty="0"/>
              <a:t>Write a complete C++ solution.</a:t>
            </a:r>
          </a:p>
          <a:p>
            <a:pPr lvl="1">
              <a:spcBef>
                <a:spcPts val="0"/>
              </a:spcBef>
            </a:pPr>
            <a:r>
              <a:rPr lang="en-US" dirty="0"/>
              <a:t>Familiarize yourself with breakpoints, single-step, and memory examination. </a:t>
            </a:r>
          </a:p>
          <a:p>
            <a:pPr lvl="1">
              <a:spcBef>
                <a:spcPts val="0"/>
              </a:spcBef>
            </a:pPr>
            <a:r>
              <a:rPr lang="en-US" dirty="0"/>
              <a:t>Use command line arguments to select input and output files.</a:t>
            </a:r>
          </a:p>
          <a:p>
            <a:pPr lvl="1">
              <a:spcBef>
                <a:spcPts val="0"/>
              </a:spcBef>
            </a:pPr>
            <a:r>
              <a:rPr lang="en-US" dirty="0"/>
              <a:t>Use C++ dynamic arrays for run-time data storage.</a:t>
            </a:r>
          </a:p>
          <a:p>
            <a:pPr lvl="1">
              <a:spcBef>
                <a:spcPts val="0"/>
              </a:spcBef>
            </a:pPr>
            <a:r>
              <a:rPr lang="en-US" dirty="0"/>
              <a:t>Use basic I/O manipulators to format output values.</a:t>
            </a:r>
          </a:p>
        </p:txBody>
      </p:sp>
      <p:sp>
        <p:nvSpPr>
          <p:cNvPr id="8" name="Footer Placeholder 7"/>
          <p:cNvSpPr>
            <a:spLocks noGrp="1"/>
          </p:cNvSpPr>
          <p:nvPr>
            <p:ph type="ftr" sz="quarter" idx="11"/>
          </p:nvPr>
        </p:nvSpPr>
        <p:spPr/>
        <p:txBody>
          <a:bodyPr/>
          <a:lstStyle/>
          <a:p>
            <a:pPr>
              <a:defRPr/>
            </a:pPr>
            <a:r>
              <a:rPr lang="en-US"/>
              <a:t>C++ Primer</a:t>
            </a:r>
            <a:endParaRPr lang="en-US" dirty="0"/>
          </a:p>
        </p:txBody>
      </p:sp>
      <p:sp>
        <p:nvSpPr>
          <p:cNvPr id="9" name="Slide Number Placeholder 8"/>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spTree>
    <p:extLst>
      <p:ext uri="{BB962C8B-B14F-4D97-AF65-F5344CB8AC3E}">
        <p14:creationId xmlns:p14="http://schemas.microsoft.com/office/powerpoint/2010/main" val="332025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sp>
        <p:nvSpPr>
          <p:cNvPr id="3" name="Content Placeholder 2"/>
          <p:cNvSpPr>
            <a:spLocks noGrp="1"/>
          </p:cNvSpPr>
          <p:nvPr>
            <p:ph sz="quarter" idx="1"/>
          </p:nvPr>
        </p:nvSpPr>
        <p:spPr/>
        <p:txBody>
          <a:bodyPr/>
          <a:lstStyle/>
          <a:p>
            <a:r>
              <a:rPr lang="en-US" sz="1800" dirty="0"/>
              <a:t>Use command line argument </a:t>
            </a:r>
            <a:r>
              <a:rPr lang="en-US" sz="1800" dirty="0" err="1"/>
              <a:t>argv</a:t>
            </a:r>
            <a:r>
              <a:rPr lang="en-US" sz="1800" dirty="0"/>
              <a:t>[1] and </a:t>
            </a:r>
            <a:r>
              <a:rPr lang="en-US" sz="1800" dirty="0" err="1"/>
              <a:t>argv</a:t>
            </a:r>
            <a:r>
              <a:rPr lang="en-US" sz="1800" dirty="0"/>
              <a:t>[2] for I/O.</a:t>
            </a:r>
          </a:p>
          <a:p>
            <a:r>
              <a:rPr lang="en-US" sz="1800" dirty="0"/>
              <a:t>First line of the input file has # of students and scores followed by a line for each student with scores.</a:t>
            </a:r>
          </a:p>
          <a:p>
            <a:r>
              <a:rPr lang="en-US" sz="1800" dirty="0"/>
              <a:t>Store the exam scores in a two-dimensional array (one row for each student, one column for each exam score.)</a:t>
            </a:r>
          </a:p>
          <a:p>
            <a:pPr lvl="1"/>
            <a:r>
              <a:rPr lang="en-US" sz="1400" dirty="0"/>
              <a:t>Calculate and output the average score for all students on each exam.</a:t>
            </a:r>
          </a:p>
          <a:p>
            <a:pPr lvl="1"/>
            <a:r>
              <a:rPr lang="en-US" sz="1400" dirty="0"/>
              <a:t>Calculate and output each student's name followed by the student's score and grade on each exam.</a:t>
            </a:r>
          </a:p>
          <a:p>
            <a:r>
              <a:rPr lang="en-US" sz="1800" dirty="0"/>
              <a:t>Use the average score for each exam to calculate and display the student's grade for that exam.</a:t>
            </a:r>
          </a:p>
          <a:p>
            <a:pPr marL="709613" lvl="1" indent="-342900">
              <a:buSzPct val="100000"/>
              <a:buFont typeface="+mj-lt"/>
              <a:buAutoNum type="arabicPeriod"/>
            </a:pPr>
            <a:r>
              <a:rPr lang="en-US" sz="1400" dirty="0"/>
              <a:t>If the student's score is within + or - 5 points of the average, give a grade of C.</a:t>
            </a:r>
          </a:p>
          <a:p>
            <a:pPr marL="709613" lvl="1" indent="-342900">
              <a:buSzPct val="100000"/>
              <a:buFont typeface="+mj-lt"/>
              <a:buAutoNum type="arabicPeriod"/>
            </a:pPr>
            <a:r>
              <a:rPr lang="en-US" sz="1400" dirty="0"/>
              <a:t>If the grade is more than 5 points but less than 15 points above (or below) the average, give a grade of B (D).</a:t>
            </a:r>
          </a:p>
          <a:p>
            <a:pPr marL="709613" lvl="1" indent="-342900">
              <a:buSzPct val="100000"/>
              <a:buFont typeface="+mj-lt"/>
              <a:buAutoNum type="arabicPeriod"/>
            </a:pPr>
            <a:r>
              <a:rPr lang="en-US" sz="1400" dirty="0"/>
              <a:t>If the grade is 15 points or more above (or below) the average, give a grade of A (E).</a:t>
            </a:r>
          </a:p>
          <a:p>
            <a:r>
              <a:rPr lang="en-US" sz="1800" dirty="0"/>
              <a:t>Write the following functions to process this data.</a:t>
            </a:r>
          </a:p>
          <a:p>
            <a:pPr marL="709613" lvl="1" indent="-342900">
              <a:buSzPct val="100000"/>
              <a:buFont typeface="+mj-lt"/>
              <a:buAutoNum type="arabicPeriod"/>
            </a:pPr>
            <a:r>
              <a:rPr lang="en-US" sz="1400" dirty="0"/>
              <a:t>Read each data line from a text file.</a:t>
            </a:r>
          </a:p>
          <a:p>
            <a:pPr marL="709613" lvl="1" indent="-342900">
              <a:buSzPct val="100000"/>
              <a:buFont typeface="+mj-lt"/>
              <a:buAutoNum type="arabicPeriod"/>
            </a:pPr>
            <a:r>
              <a:rPr lang="en-US" sz="1400" dirty="0"/>
              <a:t>Write all information stored to an output file.</a:t>
            </a:r>
          </a:p>
          <a:p>
            <a:pPr marL="709613" lvl="1" indent="-342900">
              <a:buSzPct val="100000"/>
              <a:buFont typeface="+mj-lt"/>
              <a:buAutoNum type="arabicPeriod"/>
            </a:pPr>
            <a:r>
              <a:rPr lang="en-US" sz="1400" dirty="0"/>
              <a:t>Write each student's data, average exam score, and letter grade to an output line.</a:t>
            </a:r>
          </a:p>
          <a:p>
            <a:endParaRPr lang="en-US" sz="1800" dirty="0"/>
          </a:p>
          <a:p>
            <a:endParaRPr lang="en-US" sz="1800" dirty="0"/>
          </a:p>
        </p:txBody>
      </p:sp>
      <p:sp>
        <p:nvSpPr>
          <p:cNvPr id="8" name="Footer Placeholder 7"/>
          <p:cNvSpPr>
            <a:spLocks noGrp="1"/>
          </p:cNvSpPr>
          <p:nvPr>
            <p:ph type="ftr" sz="quarter" idx="11"/>
          </p:nvPr>
        </p:nvSpPr>
        <p:spPr/>
        <p:txBody>
          <a:bodyPr/>
          <a:lstStyle/>
          <a:p>
            <a:pPr>
              <a:defRPr/>
            </a:pPr>
            <a:r>
              <a:rPr lang="en-US"/>
              <a:t>C++ Primer</a:t>
            </a:r>
            <a:endParaRPr lang="en-US" dirty="0"/>
          </a:p>
        </p:txBody>
      </p:sp>
      <p:sp>
        <p:nvSpPr>
          <p:cNvPr id="9" name="Slide Number Placeholder 8"/>
          <p:cNvSpPr>
            <a:spLocks noGrp="1"/>
          </p:cNvSpPr>
          <p:nvPr>
            <p:ph type="sldNum" sz="quarter" idx="12"/>
          </p:nvPr>
        </p:nvSpPr>
        <p:spPr/>
        <p:txBody>
          <a:bodyPr/>
          <a:lstStyle/>
          <a:p>
            <a:pPr>
              <a:defRPr/>
            </a:pPr>
            <a:fld id="{0D7B5496-982B-480A-8085-B08F2CA91C21}" type="slidenum">
              <a:rPr lang="en-US" smtClean="0"/>
              <a:pPr>
                <a:defRPr/>
              </a:pPr>
              <a:t>3</a:t>
            </a:fld>
            <a:endParaRPr lang="en-US" dirty="0"/>
          </a:p>
        </p:txBody>
      </p:sp>
    </p:spTree>
    <p:extLst>
      <p:ext uri="{BB962C8B-B14F-4D97-AF65-F5344CB8AC3E}">
        <p14:creationId xmlns:p14="http://schemas.microsoft.com/office/powerpoint/2010/main" val="232136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Multi-dimensional Arrays</a:t>
            </a:r>
          </a:p>
        </p:txBody>
      </p:sp>
      <p:sp>
        <p:nvSpPr>
          <p:cNvPr id="3" name="Content Placeholder 2"/>
          <p:cNvSpPr>
            <a:spLocks noGrp="1"/>
          </p:cNvSpPr>
          <p:nvPr>
            <p:ph sz="quarter" idx="1"/>
          </p:nvPr>
        </p:nvSpPr>
        <p:spPr>
          <a:xfrm>
            <a:off x="477078" y="1277644"/>
            <a:ext cx="8153400" cy="1576652"/>
          </a:xfrm>
        </p:spPr>
        <p:txBody>
          <a:bodyPr/>
          <a:lstStyle/>
          <a:p>
            <a:r>
              <a:rPr lang="en-US" sz="2200" dirty="0"/>
              <a:t>Dynamic multi-dimensional arrays are created as an array of pointers, not as arrays.</a:t>
            </a:r>
          </a:p>
          <a:p>
            <a:pPr lvl="1"/>
            <a:r>
              <a:rPr lang="en-US" dirty="0"/>
              <a:t>Static arrays are contiguous.</a:t>
            </a:r>
          </a:p>
          <a:p>
            <a:pPr lvl="1">
              <a:spcBef>
                <a:spcPts val="0"/>
              </a:spcBef>
            </a:pPr>
            <a:r>
              <a:rPr lang="en-US" dirty="0"/>
              <a:t>Size </a:t>
            </a:r>
            <a:r>
              <a:rPr lang="en-US" b="1" u="sng" dirty="0"/>
              <a:t>MUST</a:t>
            </a:r>
            <a:r>
              <a:rPr lang="en-US" dirty="0"/>
              <a:t> be known at compile time.</a:t>
            </a:r>
          </a:p>
        </p:txBody>
      </p:sp>
      <p:sp>
        <p:nvSpPr>
          <p:cNvPr id="6" name="TextBox 5"/>
          <p:cNvSpPr txBox="1"/>
          <p:nvPr/>
        </p:nvSpPr>
        <p:spPr>
          <a:xfrm>
            <a:off x="838200" y="2743200"/>
            <a:ext cx="6934200" cy="1754326"/>
          </a:xfrm>
          <a:prstGeom prst="rect">
            <a:avLst/>
          </a:prstGeom>
          <a:noFill/>
        </p:spPr>
        <p:txBody>
          <a:bodyPr wrap="square" rtlCol="0">
            <a:spAutoFit/>
          </a:bodyPr>
          <a:lstStyle/>
          <a:p>
            <a:r>
              <a:rPr lang="en-US" b="1" dirty="0">
                <a:solidFill>
                  <a:srgbClr val="0070C0"/>
                </a:solidFill>
                <a:latin typeface="Consolas" panose="020B0609020204030204" pitchFamily="49" charset="0"/>
              </a:rPr>
              <a:t>int rows = 3;</a:t>
            </a:r>
          </a:p>
          <a:p>
            <a:r>
              <a:rPr lang="en-US" b="1" dirty="0">
                <a:solidFill>
                  <a:srgbClr val="0070C0"/>
                </a:solidFill>
                <a:latin typeface="Consolas" panose="020B0609020204030204" pitchFamily="49" charset="0"/>
              </a:rPr>
              <a:t>int cols = 4;</a:t>
            </a:r>
          </a:p>
          <a:p>
            <a:r>
              <a:rPr lang="en-US" b="1" dirty="0">
                <a:solidFill>
                  <a:srgbClr val="0070C0"/>
                </a:solidFill>
                <a:latin typeface="Consolas" panose="020B0609020204030204" pitchFamily="49" charset="0"/>
              </a:rPr>
              <a:t>//int** a = new int[3][4];</a:t>
            </a:r>
          </a:p>
          <a:p>
            <a:r>
              <a:rPr lang="en-US" b="1" dirty="0">
                <a:solidFill>
                  <a:srgbClr val="0070C0"/>
                </a:solidFill>
                <a:latin typeface="Consolas" panose="020B0609020204030204" pitchFamily="49" charset="0"/>
              </a:rPr>
              <a:t>//int (*a)[cols] = new int[rows][cols];</a:t>
            </a:r>
          </a:p>
          <a:p>
            <a:r>
              <a:rPr lang="en-US" b="1" dirty="0">
                <a:solidFill>
                  <a:srgbClr val="0070C0"/>
                </a:solidFill>
                <a:latin typeface="Consolas" panose="020B0609020204030204" pitchFamily="49" charset="0"/>
              </a:rPr>
              <a:t>int (*a)[4] = new int[3][4];</a:t>
            </a:r>
          </a:p>
          <a:p>
            <a:r>
              <a:rPr lang="en-US" b="1" dirty="0">
                <a:solidFill>
                  <a:srgbClr val="0070C0"/>
                </a:solidFill>
                <a:latin typeface="Consolas" panose="020B0609020204030204" pitchFamily="49" charset="0"/>
              </a:rPr>
              <a:t>a[3][4] = 100;</a:t>
            </a:r>
          </a:p>
        </p:txBody>
      </p:sp>
      <p:grpSp>
        <p:nvGrpSpPr>
          <p:cNvPr id="11" name="Group 10"/>
          <p:cNvGrpSpPr/>
          <p:nvPr/>
        </p:nvGrpSpPr>
        <p:grpSpPr>
          <a:xfrm>
            <a:off x="1022878" y="4707522"/>
            <a:ext cx="7595993" cy="1988752"/>
            <a:chOff x="1022878" y="4707522"/>
            <a:chExt cx="7595993" cy="1988752"/>
          </a:xfrm>
        </p:grpSpPr>
        <p:sp>
          <p:nvSpPr>
            <p:cNvPr id="8" name="TextBox 7"/>
            <p:cNvSpPr txBox="1"/>
            <p:nvPr/>
          </p:nvSpPr>
          <p:spPr>
            <a:xfrm>
              <a:off x="1022878" y="5352871"/>
              <a:ext cx="4724400" cy="1200329"/>
            </a:xfrm>
            <a:prstGeom prst="rect">
              <a:avLst/>
            </a:prstGeom>
            <a:noFill/>
          </p:spPr>
          <p:txBody>
            <a:bodyPr wrap="square" rtlCol="0">
              <a:spAutoFit/>
            </a:bodyPr>
            <a:lstStyle/>
            <a:p>
              <a:r>
                <a:rPr lang="en-US" b="1" dirty="0">
                  <a:solidFill>
                    <a:srgbClr val="FF0000"/>
                  </a:solidFill>
                  <a:latin typeface="Consolas" panose="020B0609020204030204" pitchFamily="49" charset="0"/>
                </a:rPr>
                <a:t>int** a = new int*[rows];</a:t>
              </a:r>
            </a:p>
            <a:p>
              <a:r>
                <a:rPr lang="en-US" b="1" dirty="0">
                  <a:solidFill>
                    <a:srgbClr val="FF0000"/>
                  </a:solidFill>
                  <a:latin typeface="Consolas" panose="020B0609020204030204" pitchFamily="49" charset="0"/>
                </a:rPr>
                <a:t>for(int </a:t>
              </a:r>
              <a:r>
                <a:rPr lang="en-US" b="1" dirty="0" err="1">
                  <a:solidFill>
                    <a:srgbClr val="FF0000"/>
                  </a:solidFill>
                  <a:latin typeface="Consolas" panose="020B0609020204030204" pitchFamily="49" charset="0"/>
                </a:rPr>
                <a:t>i</a:t>
              </a:r>
              <a:r>
                <a:rPr lang="en-US" b="1" dirty="0">
                  <a:solidFill>
                    <a:srgbClr val="FF0000"/>
                  </a:solidFill>
                  <a:latin typeface="Consolas" panose="020B0609020204030204" pitchFamily="49" charset="0"/>
                </a:rPr>
                <a:t> = 0; </a:t>
              </a:r>
              <a:r>
                <a:rPr lang="en-US" b="1" dirty="0" err="1">
                  <a:solidFill>
                    <a:srgbClr val="FF0000"/>
                  </a:solidFill>
                  <a:latin typeface="Consolas" panose="020B0609020204030204" pitchFamily="49" charset="0"/>
                </a:rPr>
                <a:t>i</a:t>
              </a:r>
              <a:r>
                <a:rPr lang="en-US" b="1" dirty="0">
                  <a:solidFill>
                    <a:srgbClr val="FF0000"/>
                  </a:solidFill>
                  <a:latin typeface="Consolas" panose="020B0609020204030204" pitchFamily="49" charset="0"/>
                </a:rPr>
                <a:t> &lt; rows; ++</a:t>
              </a:r>
              <a:r>
                <a:rPr lang="en-US" b="1" dirty="0" err="1">
                  <a:solidFill>
                    <a:srgbClr val="FF0000"/>
                  </a:solidFill>
                  <a:latin typeface="Consolas" panose="020B0609020204030204" pitchFamily="49" charset="0"/>
                </a:rPr>
                <a:t>i</a:t>
              </a:r>
              <a:r>
                <a:rPr lang="en-US" b="1" dirty="0">
                  <a:solidFill>
                    <a:srgbClr val="FF0000"/>
                  </a:solidFill>
                  <a:latin typeface="Consolas" panose="020B0609020204030204" pitchFamily="49" charset="0"/>
                </a:rPr>
                <a:t>)</a:t>
              </a:r>
            </a:p>
            <a:p>
              <a:r>
                <a:rPr lang="en-US" b="1" dirty="0">
                  <a:solidFill>
                    <a:srgbClr val="FF0000"/>
                  </a:solidFill>
                  <a:latin typeface="Consolas" panose="020B0609020204030204" pitchFamily="49" charset="0"/>
                </a:rPr>
                <a:t>    a[</a:t>
              </a:r>
              <a:r>
                <a:rPr lang="en-US" b="1" dirty="0" err="1">
                  <a:solidFill>
                    <a:srgbClr val="FF0000"/>
                  </a:solidFill>
                  <a:latin typeface="Consolas" panose="020B0609020204030204" pitchFamily="49" charset="0"/>
                </a:rPr>
                <a:t>i</a:t>
              </a:r>
              <a:r>
                <a:rPr lang="en-US" b="1" dirty="0">
                  <a:solidFill>
                    <a:srgbClr val="FF0000"/>
                  </a:solidFill>
                  <a:latin typeface="Consolas" panose="020B0609020204030204" pitchFamily="49" charset="0"/>
                </a:rPr>
                <a:t>] = new int[cols];</a:t>
              </a:r>
            </a:p>
            <a:p>
              <a:r>
                <a:rPr lang="en-US" b="1" dirty="0">
                  <a:solidFill>
                    <a:srgbClr val="FF0000"/>
                  </a:solidFill>
                  <a:latin typeface="Consolas" panose="020B0609020204030204" pitchFamily="49" charset="0"/>
                </a:rPr>
                <a:t>a[3][4] = 100;</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879" y="4707522"/>
              <a:ext cx="3023992" cy="1988752"/>
            </a:xfrm>
            <a:prstGeom prst="rect">
              <a:avLst/>
            </a:prstGeom>
          </p:spPr>
        </p:pic>
      </p:grpSp>
      <p:graphicFrame>
        <p:nvGraphicFramePr>
          <p:cNvPr id="12" name="Table 11"/>
          <p:cNvGraphicFramePr>
            <a:graphicFrameLocks noGrp="1"/>
          </p:cNvGraphicFramePr>
          <p:nvPr>
            <p:extLst/>
          </p:nvPr>
        </p:nvGraphicFramePr>
        <p:xfrm>
          <a:off x="5594879" y="2063951"/>
          <a:ext cx="3200400" cy="1417320"/>
        </p:xfrm>
        <a:graphic>
          <a:graphicData uri="http://schemas.openxmlformats.org/drawingml/2006/table">
            <a:tbl>
              <a:tblPr bandRow="1">
                <a:tableStyleId>{18603FDC-E32A-4AB5-989C-0864C3EAD2B8}</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0">
                <a:tc>
                  <a:txBody>
                    <a:bodyPr/>
                    <a:lstStyle/>
                    <a:p>
                      <a:pPr algn="ctr"/>
                      <a:r>
                        <a:rPr lang="en-US" sz="1400" b="1" dirty="0">
                          <a:latin typeface="Arial Narrow" panose="020B0606020202030204" pitchFamily="34" charset="0"/>
                        </a:rPr>
                        <a:t>a[0][0]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Narrow" panose="020B0606020202030204" pitchFamily="34" charset="0"/>
                        </a:rPr>
                        <a:t>a[0][2]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Narrow" panose="020B0606020202030204" pitchFamily="34" charset="0"/>
                        </a:rPr>
                        <a:t>a[0][3]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r h="370840">
                <a:tc>
                  <a:txBody>
                    <a:bodyPr/>
                    <a:lstStyle/>
                    <a:p>
                      <a:pPr algn="ctr"/>
                      <a:r>
                        <a:rPr lang="en-US" sz="1400" b="1" dirty="0">
                          <a:latin typeface="Arial Narrow" panose="020B0606020202030204" pitchFamily="34" charset="0"/>
                        </a:rPr>
                        <a:t>a[1][0]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1"/>
                  </a:ext>
                </a:extLst>
              </a:tr>
              <a:tr h="370840">
                <a:tc>
                  <a:txBody>
                    <a:bodyPr/>
                    <a:lstStyle/>
                    <a:p>
                      <a:pPr algn="ctr"/>
                      <a:r>
                        <a:rPr lang="en-US" sz="1400" b="1" dirty="0">
                          <a:latin typeface="Arial Narrow" panose="020B0606020202030204" pitchFamily="34" charset="0"/>
                        </a:rPr>
                        <a:t>a[2][0]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2"/>
                  </a:ext>
                </a:extLst>
              </a:tr>
              <a:tr h="370840">
                <a:tc>
                  <a:txBody>
                    <a:bodyPr/>
                    <a:lstStyle/>
                    <a:p>
                      <a:pPr algn="ctr"/>
                      <a:r>
                        <a:rPr lang="en-US" sz="1400" b="1" dirty="0">
                          <a:latin typeface="Arial Narrow" panose="020B0606020202030204" pitchFamily="34" charset="0"/>
                        </a:rPr>
                        <a:t>a[3][0]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US" sz="1400" b="1" dirty="0">
                          <a:latin typeface="Arial Narrow" panose="020B0606020202030204" pitchFamily="34" charset="0"/>
                        </a:rPr>
                        <a:t>a[3][4]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bwMode="auto">
          <a:xfrm>
            <a:off x="481424" y="4572000"/>
            <a:ext cx="4928776" cy="7808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dirty="0"/>
              <a:t>Dynamic multi-dimensional arrays are arrays of pointers.</a:t>
            </a:r>
          </a:p>
        </p:txBody>
      </p:sp>
      <p:cxnSp>
        <p:nvCxnSpPr>
          <p:cNvPr id="9" name="Straight Arrow Connector 8"/>
          <p:cNvCxnSpPr/>
          <p:nvPr/>
        </p:nvCxnSpPr>
        <p:spPr>
          <a:xfrm flipV="1">
            <a:off x="1905000" y="3352800"/>
            <a:ext cx="6324600" cy="914400"/>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6400800"/>
            <a:ext cx="6019800" cy="705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15"/>
          <p:cNvSpPr>
            <a:spLocks noGrp="1"/>
          </p:cNvSpPr>
          <p:nvPr>
            <p:ph type="ftr" sz="quarter" idx="11"/>
          </p:nvPr>
        </p:nvSpPr>
        <p:spPr/>
        <p:txBody>
          <a:bodyPr/>
          <a:lstStyle/>
          <a:p>
            <a:pPr>
              <a:defRPr/>
            </a:pPr>
            <a:r>
              <a:rPr lang="en-US"/>
              <a:t>Software Design</a:t>
            </a:r>
            <a:endParaRPr lang="en-US" dirty="0"/>
          </a:p>
        </p:txBody>
      </p:sp>
      <p:sp>
        <p:nvSpPr>
          <p:cNvPr id="17" name="Slide Number Placeholder 16"/>
          <p:cNvSpPr>
            <a:spLocks noGrp="1"/>
          </p:cNvSpPr>
          <p:nvPr>
            <p:ph type="sldNum" sz="quarter" idx="12"/>
          </p:nvPr>
        </p:nvSpPr>
        <p:spPr/>
        <p:txBody>
          <a:bodyPr/>
          <a:lstStyle/>
          <a:p>
            <a:pPr>
              <a:defRPr/>
            </a:pPr>
            <a:fld id="{0D7B5496-982B-480A-8085-B08F2CA91C21}" type="slidenum">
              <a:rPr lang="en-US" smtClean="0"/>
              <a:pPr>
                <a:defRPr/>
              </a:pPr>
              <a:t>4</a:t>
            </a:fld>
            <a:endParaRPr lang="en-US" dirty="0"/>
          </a:p>
        </p:txBody>
      </p:sp>
    </p:spTree>
    <p:extLst>
      <p:ext uri="{BB962C8B-B14F-4D97-AF65-F5344CB8AC3E}">
        <p14:creationId xmlns:p14="http://schemas.microsoft.com/office/powerpoint/2010/main" val="24781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Footer Placeholder 2"/>
          <p:cNvSpPr>
            <a:spLocks noGrp="1"/>
          </p:cNvSpPr>
          <p:nvPr>
            <p:ph type="ftr" sz="quarter" idx="11"/>
          </p:nvPr>
        </p:nvSpPr>
        <p:spPr/>
        <p:txBody>
          <a:bodyPr/>
          <a:lstStyle/>
          <a:p>
            <a:pPr>
              <a:defRPr/>
            </a:pPr>
            <a:r>
              <a:rPr lang="en-US"/>
              <a:t>C++ Primer</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5</a:t>
            </a:fld>
            <a:endParaRPr lang="en-US" dirty="0"/>
          </a:p>
        </p:txBody>
      </p:sp>
      <p:sp>
        <p:nvSpPr>
          <p:cNvPr id="5" name="TextBox 4"/>
          <p:cNvSpPr txBox="1"/>
          <p:nvPr/>
        </p:nvSpPr>
        <p:spPr>
          <a:xfrm>
            <a:off x="609600" y="1586805"/>
            <a:ext cx="5562600" cy="1384995"/>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6 8</a:t>
            </a:r>
          </a:p>
          <a:p>
            <a:r>
              <a:rPr lang="en-US" sz="1200" dirty="0">
                <a:latin typeface="Consolas" panose="020B0609020204030204" pitchFamily="49" charset="0"/>
                <a:cs typeface="Consolas" panose="020B0609020204030204" pitchFamily="49" charset="0"/>
              </a:rPr>
              <a:t>Cody Coder  84 100 100 70 100 80 100 65</a:t>
            </a:r>
          </a:p>
          <a:p>
            <a:r>
              <a:rPr lang="en-US" sz="1200" dirty="0">
                <a:latin typeface="Consolas" panose="020B0609020204030204" pitchFamily="49" charset="0"/>
                <a:cs typeface="Consolas" panose="020B0609020204030204" pitchFamily="49" charset="0"/>
              </a:rPr>
              <a:t>Harry Houdini  77 68 65 100 96 100 86 100</a:t>
            </a:r>
          </a:p>
          <a:p>
            <a:r>
              <a:rPr lang="en-US" sz="1200" dirty="0">
                <a:latin typeface="Consolas" panose="020B0609020204030204" pitchFamily="49" charset="0"/>
                <a:cs typeface="Consolas" panose="020B0609020204030204" pitchFamily="49" charset="0"/>
              </a:rPr>
              <a:t>Harry Potter  100 100 95 91 100 70 71 72</a:t>
            </a:r>
          </a:p>
          <a:p>
            <a:r>
              <a:rPr lang="en-US" sz="1200" dirty="0">
                <a:latin typeface="Consolas" panose="020B0609020204030204" pitchFamily="49" charset="0"/>
                <a:cs typeface="Consolas" panose="020B0609020204030204" pitchFamily="49" charset="0"/>
              </a:rPr>
              <a:t>Mad Mulligun  88 96 100 90 93 100 100 100</a:t>
            </a:r>
          </a:p>
          <a:p>
            <a:r>
              <a:rPr lang="en-US" sz="1200" dirty="0">
                <a:latin typeface="Consolas" panose="020B0609020204030204" pitchFamily="49" charset="0"/>
                <a:cs typeface="Consolas" panose="020B0609020204030204" pitchFamily="49" charset="0"/>
              </a:rPr>
              <a:t>George Washington  100 72 100 76 82 71 82 98</a:t>
            </a:r>
          </a:p>
          <a:p>
            <a:r>
              <a:rPr lang="en-US" sz="1200" dirty="0">
                <a:latin typeface="Consolas" panose="020B0609020204030204" pitchFamily="49" charset="0"/>
                <a:cs typeface="Consolas" panose="020B0609020204030204" pitchFamily="49" charset="0"/>
              </a:rPr>
              <a:t>Abraham Lincoln  93 88 100 100 99 77 76 93</a:t>
            </a:r>
          </a:p>
        </p:txBody>
      </p:sp>
      <p:sp>
        <p:nvSpPr>
          <p:cNvPr id="6" name="TextBox 5"/>
          <p:cNvSpPr txBox="1"/>
          <p:nvPr/>
        </p:nvSpPr>
        <p:spPr>
          <a:xfrm>
            <a:off x="609600" y="3505200"/>
            <a:ext cx="8229600" cy="3231654"/>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Exam Averages:</a:t>
            </a:r>
          </a:p>
          <a:p>
            <a:r>
              <a:rPr lang="en-US" sz="1200" dirty="0">
                <a:latin typeface="Consolas" panose="020B0609020204030204" pitchFamily="49" charset="0"/>
                <a:cs typeface="Consolas" panose="020B0609020204030204" pitchFamily="49" charset="0"/>
              </a:rPr>
              <a:t>Exam  1 average = 90.3    0(A)    2(B)    2(C)    2(D)    0(E)</a:t>
            </a:r>
          </a:p>
          <a:p>
            <a:r>
              <a:rPr lang="en-US" sz="1200" dirty="0">
                <a:latin typeface="Consolas" panose="020B0609020204030204" pitchFamily="49" charset="0"/>
                <a:cs typeface="Consolas" panose="020B0609020204030204" pitchFamily="49" charset="0"/>
              </a:rPr>
              <a:t>Exam  2 average = 87.3    0(A)    3(B)    1(C)    0(D)    2(E)</a:t>
            </a:r>
          </a:p>
          <a:p>
            <a:r>
              <a:rPr lang="en-US" sz="1200" dirty="0">
                <a:latin typeface="Consolas" panose="020B0609020204030204" pitchFamily="49" charset="0"/>
                <a:cs typeface="Consolas" panose="020B0609020204030204" pitchFamily="49" charset="0"/>
              </a:rPr>
              <a:t>Exam  3 average = 93.3    0(A)    4(B)    1(C)    0(D)    1(E)</a:t>
            </a:r>
          </a:p>
          <a:p>
            <a:r>
              <a:rPr lang="en-US" sz="1200" dirty="0">
                <a:latin typeface="Consolas" panose="020B0609020204030204" pitchFamily="49" charset="0"/>
                <a:cs typeface="Consolas" panose="020B0609020204030204" pitchFamily="49" charset="0"/>
              </a:rPr>
              <a:t>Exam  4 average = 87.8    0(A)    2(B)    2(C)    1(D)    1(E)</a:t>
            </a:r>
          </a:p>
          <a:p>
            <a:r>
              <a:rPr lang="en-US" sz="1200" dirty="0">
                <a:latin typeface="Consolas" panose="020B0609020204030204" pitchFamily="49" charset="0"/>
                <a:cs typeface="Consolas" panose="020B0609020204030204" pitchFamily="49" charset="0"/>
              </a:rPr>
              <a:t>Exam  5 average = 95.0    0(A)    0(B)    5(C)    1(D)    0(E)</a:t>
            </a:r>
          </a:p>
          <a:p>
            <a:r>
              <a:rPr lang="en-US" sz="1200" dirty="0">
                <a:latin typeface="Consolas" panose="020B0609020204030204" pitchFamily="49" charset="0"/>
                <a:cs typeface="Consolas" panose="020B0609020204030204" pitchFamily="49" charset="0"/>
              </a:rPr>
              <a:t>Exam  6 average = 83.0    2(A)    0(B)    1(C)    3(D)    0(E)</a:t>
            </a:r>
          </a:p>
          <a:p>
            <a:r>
              <a:rPr lang="en-US" sz="1200" dirty="0">
                <a:latin typeface="Consolas" panose="020B0609020204030204" pitchFamily="49" charset="0"/>
                <a:cs typeface="Consolas" panose="020B0609020204030204" pitchFamily="49" charset="0"/>
              </a:rPr>
              <a:t>Exam  7 average = 85.8    0(A)    2(B)    2(C)    2(D)    0(E)</a:t>
            </a:r>
          </a:p>
          <a:p>
            <a:r>
              <a:rPr lang="en-US" sz="1200" dirty="0">
                <a:latin typeface="Consolas" panose="020B0609020204030204" pitchFamily="49" charset="0"/>
                <a:cs typeface="Consolas" panose="020B0609020204030204" pitchFamily="49" charset="0"/>
              </a:rPr>
              <a:t>Exam  8 average = 88.0    0(A)    3(B)    1(C)    0(D)    2(E)</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Student Exam Grades:</a:t>
            </a:r>
          </a:p>
          <a:p>
            <a:r>
              <a:rPr lang="en-US" sz="1200" dirty="0">
                <a:latin typeface="Consolas" panose="020B0609020204030204" pitchFamily="49" charset="0"/>
                <a:cs typeface="Consolas" panose="020B0609020204030204" pitchFamily="49" charset="0"/>
              </a:rPr>
              <a:t>          Cody Coder     84(D)   100(B)   100(B)    70(E)   100(C)    80(C)   100(B)    65(E)</a:t>
            </a:r>
          </a:p>
          <a:p>
            <a:r>
              <a:rPr lang="en-US" sz="1200" dirty="0">
                <a:latin typeface="Consolas" panose="020B0609020204030204" pitchFamily="49" charset="0"/>
                <a:cs typeface="Consolas" panose="020B0609020204030204" pitchFamily="49" charset="0"/>
              </a:rPr>
              <a:t>       Harry Houdini     77(D)    68(E)    65(E)   100(B)    96(C)   100(A)    86(C)   100(B)</a:t>
            </a:r>
          </a:p>
          <a:p>
            <a:r>
              <a:rPr lang="en-US" sz="1200" dirty="0">
                <a:latin typeface="Consolas" panose="020B0609020204030204" pitchFamily="49" charset="0"/>
                <a:cs typeface="Consolas" panose="020B0609020204030204" pitchFamily="49" charset="0"/>
              </a:rPr>
              <a:t>        Harry Potter    100(B)   100(B)    95(C)    91(C)   100(C)    70(D)    71(D)    72(E)</a:t>
            </a:r>
          </a:p>
          <a:p>
            <a:r>
              <a:rPr lang="en-US" sz="1200" dirty="0">
                <a:latin typeface="Consolas" panose="020B0609020204030204" pitchFamily="49" charset="0"/>
                <a:cs typeface="Consolas" panose="020B0609020204030204" pitchFamily="49" charset="0"/>
              </a:rPr>
              <a:t>        Mad </a:t>
            </a:r>
            <a:r>
              <a:rPr lang="en-US" sz="1200" dirty="0" err="1">
                <a:latin typeface="Consolas" panose="020B0609020204030204" pitchFamily="49" charset="0"/>
                <a:cs typeface="Consolas" panose="020B0609020204030204" pitchFamily="49" charset="0"/>
              </a:rPr>
              <a:t>Mulligun</a:t>
            </a:r>
            <a:r>
              <a:rPr lang="en-US" sz="1200" dirty="0">
                <a:latin typeface="Consolas" panose="020B0609020204030204" pitchFamily="49" charset="0"/>
                <a:cs typeface="Consolas" panose="020B0609020204030204" pitchFamily="49" charset="0"/>
              </a:rPr>
              <a:t>     88(C)    96(B)   100(B)    90(C)    93(C)   100(A)   100(B)   100(B)</a:t>
            </a:r>
          </a:p>
          <a:p>
            <a:r>
              <a:rPr lang="en-US" sz="1200" dirty="0">
                <a:latin typeface="Consolas" panose="020B0609020204030204" pitchFamily="49" charset="0"/>
                <a:cs typeface="Consolas" panose="020B0609020204030204" pitchFamily="49" charset="0"/>
              </a:rPr>
              <a:t>   George Washington    100(B)    72(E)   100(B)    76(D)    82(D)    71(D)    82(C)    98(B)</a:t>
            </a:r>
          </a:p>
          <a:p>
            <a:r>
              <a:rPr lang="en-US" sz="1200" dirty="0">
                <a:latin typeface="Consolas" panose="020B0609020204030204" pitchFamily="49" charset="0"/>
                <a:cs typeface="Consolas" panose="020B0609020204030204" pitchFamily="49" charset="0"/>
              </a:rPr>
              <a:t>     Abraham Lincoln     93(C)    88(C)   100(B)   100(B)    99(C)    77(D)    76(D)    93(C)</a:t>
            </a:r>
          </a:p>
        </p:txBody>
      </p:sp>
      <p:sp>
        <p:nvSpPr>
          <p:cNvPr id="7" name="TextBox 6"/>
          <p:cNvSpPr txBox="1"/>
          <p:nvPr/>
        </p:nvSpPr>
        <p:spPr>
          <a:xfrm>
            <a:off x="152400" y="1295400"/>
            <a:ext cx="1295400" cy="369332"/>
          </a:xfrm>
          <a:prstGeom prst="rect">
            <a:avLst/>
          </a:prstGeom>
          <a:noFill/>
        </p:spPr>
        <p:txBody>
          <a:bodyPr wrap="square" rtlCol="0">
            <a:spAutoFit/>
          </a:bodyPr>
          <a:lstStyle/>
          <a:p>
            <a:r>
              <a:rPr lang="en-US" dirty="0"/>
              <a:t>Input:</a:t>
            </a:r>
          </a:p>
        </p:txBody>
      </p:sp>
      <p:sp>
        <p:nvSpPr>
          <p:cNvPr id="8" name="TextBox 7"/>
          <p:cNvSpPr txBox="1"/>
          <p:nvPr/>
        </p:nvSpPr>
        <p:spPr>
          <a:xfrm>
            <a:off x="152400" y="3146754"/>
            <a:ext cx="1295400" cy="369332"/>
          </a:xfrm>
          <a:prstGeom prst="rect">
            <a:avLst/>
          </a:prstGeom>
          <a:noFill/>
        </p:spPr>
        <p:txBody>
          <a:bodyPr wrap="square" rtlCol="0">
            <a:spAutoFit/>
          </a:bodyPr>
          <a:lstStyle/>
          <a:p>
            <a:r>
              <a:rPr lang="en-US" dirty="0"/>
              <a:t>Output:</a:t>
            </a:r>
          </a:p>
        </p:txBody>
      </p:sp>
      <p:grpSp>
        <p:nvGrpSpPr>
          <p:cNvPr id="11" name="Group 10"/>
          <p:cNvGrpSpPr/>
          <p:nvPr/>
        </p:nvGrpSpPr>
        <p:grpSpPr>
          <a:xfrm>
            <a:off x="609600" y="1586805"/>
            <a:ext cx="4724400" cy="1886993"/>
            <a:chOff x="609600" y="1586805"/>
            <a:chExt cx="4724400" cy="1886993"/>
          </a:xfrm>
        </p:grpSpPr>
        <p:sp>
          <p:nvSpPr>
            <p:cNvPr id="9" name="Rounded Rectangle 8"/>
            <p:cNvSpPr/>
            <p:nvPr/>
          </p:nvSpPr>
          <p:spPr>
            <a:xfrm>
              <a:off x="609600" y="1586805"/>
              <a:ext cx="457200" cy="2419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1981200" y="2971800"/>
              <a:ext cx="3352800" cy="501998"/>
            </a:xfrm>
            <a:prstGeom prst="wedgeRoundRectCallout">
              <a:avLst>
                <a:gd name="adj1" fmla="val -77212"/>
                <a:gd name="adj2" fmla="val -280374"/>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of Students, # of Exams</a:t>
              </a:r>
            </a:p>
          </p:txBody>
        </p:sp>
      </p:grpSp>
      <p:grpSp>
        <p:nvGrpSpPr>
          <p:cNvPr id="12" name="Group 11"/>
          <p:cNvGrpSpPr/>
          <p:nvPr/>
        </p:nvGrpSpPr>
        <p:grpSpPr>
          <a:xfrm>
            <a:off x="6041170" y="3886200"/>
            <a:ext cx="2884904" cy="1888299"/>
            <a:chOff x="2612170" y="2900416"/>
            <a:chExt cx="2884904" cy="1888299"/>
          </a:xfrm>
        </p:grpSpPr>
        <p:sp>
          <p:nvSpPr>
            <p:cNvPr id="13" name="Rounded Rectangle 12"/>
            <p:cNvSpPr/>
            <p:nvPr/>
          </p:nvSpPr>
          <p:spPr>
            <a:xfrm>
              <a:off x="3086420" y="4546720"/>
              <a:ext cx="533400" cy="2419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2612170" y="2900416"/>
              <a:ext cx="2884904" cy="573382"/>
            </a:xfrm>
            <a:prstGeom prst="wedgeRoundRectCallout">
              <a:avLst>
                <a:gd name="adj1" fmla="val -26533"/>
                <a:gd name="adj2" fmla="val 238136"/>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Exam #6 Average = 83.0%</a:t>
              </a:r>
            </a:p>
            <a:p>
              <a:pPr algn="ctr"/>
              <a:r>
                <a:rPr lang="en-US" sz="1600" dirty="0">
                  <a:solidFill>
                    <a:schemeClr val="tx1"/>
                  </a:solidFill>
                </a:rPr>
                <a:t>Cody's Score = 80% = C</a:t>
              </a:r>
            </a:p>
          </p:txBody>
        </p:sp>
      </p:grpSp>
      <p:sp>
        <p:nvSpPr>
          <p:cNvPr id="15" name="Rectangle 14"/>
          <p:cNvSpPr/>
          <p:nvPr/>
        </p:nvSpPr>
        <p:spPr>
          <a:xfrm>
            <a:off x="5029200" y="1828800"/>
            <a:ext cx="3877985" cy="369332"/>
          </a:xfrm>
          <a:prstGeom prst="rect">
            <a:avLst/>
          </a:prstGeom>
        </p:spPr>
        <p:txBody>
          <a:bodyPr wrap="none">
            <a:spAutoFit/>
          </a:bodyPr>
          <a:lstStyle/>
          <a:p>
            <a:pPr algn="ctr"/>
            <a:r>
              <a:rPr lang="en-US" dirty="0"/>
              <a:t>…70    75    80    85    90    95    100</a:t>
            </a:r>
          </a:p>
        </p:txBody>
      </p:sp>
      <p:grpSp>
        <p:nvGrpSpPr>
          <p:cNvPr id="42" name="Group 41"/>
          <p:cNvGrpSpPr/>
          <p:nvPr/>
        </p:nvGrpSpPr>
        <p:grpSpPr>
          <a:xfrm>
            <a:off x="6172200" y="1417765"/>
            <a:ext cx="1109008" cy="487234"/>
            <a:chOff x="6172200" y="1417765"/>
            <a:chExt cx="1109008" cy="487234"/>
          </a:xfrm>
        </p:grpSpPr>
        <p:sp>
          <p:nvSpPr>
            <p:cNvPr id="16" name="Left Brace 15"/>
            <p:cNvSpPr/>
            <p:nvPr/>
          </p:nvSpPr>
          <p:spPr>
            <a:xfrm rot="5400000">
              <a:off x="6611149" y="1234941"/>
              <a:ext cx="231109" cy="1109008"/>
            </a:xfrm>
            <a:prstGeom prst="leftBrace">
              <a:avLst>
                <a:gd name="adj1" fmla="val 54927"/>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p:cNvSpPr/>
            <p:nvPr/>
          </p:nvSpPr>
          <p:spPr>
            <a:xfrm>
              <a:off x="6649612" y="1417765"/>
              <a:ext cx="166712" cy="276999"/>
            </a:xfrm>
            <a:prstGeom prst="rect">
              <a:avLst/>
            </a:prstGeom>
          </p:spPr>
          <p:txBody>
            <a:bodyPr wrap="none" lIns="0" tIns="0" rIns="0" bIns="0">
              <a:spAutoFit/>
            </a:bodyPr>
            <a:lstStyle/>
            <a:p>
              <a:r>
                <a:rPr lang="en-US" dirty="0"/>
                <a:t>C</a:t>
              </a:r>
            </a:p>
          </p:txBody>
        </p:sp>
      </p:grpSp>
      <p:grpSp>
        <p:nvGrpSpPr>
          <p:cNvPr id="43" name="Group 42"/>
          <p:cNvGrpSpPr/>
          <p:nvPr/>
        </p:nvGrpSpPr>
        <p:grpSpPr>
          <a:xfrm>
            <a:off x="5234748" y="2118234"/>
            <a:ext cx="2994852" cy="593467"/>
            <a:chOff x="5234748" y="2118234"/>
            <a:chExt cx="2994852" cy="593467"/>
          </a:xfrm>
        </p:grpSpPr>
        <p:sp>
          <p:nvSpPr>
            <p:cNvPr id="18" name="Left Brace 17"/>
            <p:cNvSpPr/>
            <p:nvPr/>
          </p:nvSpPr>
          <p:spPr>
            <a:xfrm rot="16200000" flipV="1">
              <a:off x="5869411" y="1483571"/>
              <a:ext cx="233570" cy="1502896"/>
            </a:xfrm>
            <a:prstGeom prst="leftBrace">
              <a:avLst>
                <a:gd name="adj1" fmla="val 54927"/>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5902840" y="2434702"/>
              <a:ext cx="166712" cy="276999"/>
            </a:xfrm>
            <a:prstGeom prst="rect">
              <a:avLst/>
            </a:prstGeom>
          </p:spPr>
          <p:txBody>
            <a:bodyPr wrap="none" lIns="0" tIns="0" rIns="0" bIns="0">
              <a:spAutoFit/>
            </a:bodyPr>
            <a:lstStyle/>
            <a:p>
              <a:r>
                <a:rPr lang="en-US" dirty="0"/>
                <a:t>D</a:t>
              </a:r>
            </a:p>
          </p:txBody>
        </p:sp>
        <p:sp>
          <p:nvSpPr>
            <p:cNvPr id="20" name="Left Brace 19"/>
            <p:cNvSpPr/>
            <p:nvPr/>
          </p:nvSpPr>
          <p:spPr>
            <a:xfrm rot="16200000" flipV="1">
              <a:off x="7367329" y="1489533"/>
              <a:ext cx="232586" cy="1491956"/>
            </a:xfrm>
            <a:prstGeom prst="leftBrace">
              <a:avLst>
                <a:gd name="adj1" fmla="val 54927"/>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p:cNvSpPr/>
            <p:nvPr/>
          </p:nvSpPr>
          <p:spPr>
            <a:xfrm>
              <a:off x="7412964" y="2434702"/>
              <a:ext cx="153888" cy="276999"/>
            </a:xfrm>
            <a:prstGeom prst="rect">
              <a:avLst/>
            </a:prstGeom>
          </p:spPr>
          <p:txBody>
            <a:bodyPr wrap="none" lIns="0" tIns="0" rIns="0" bIns="0">
              <a:spAutoFit/>
            </a:bodyPr>
            <a:lstStyle/>
            <a:p>
              <a:r>
                <a:rPr lang="en-US" dirty="0"/>
                <a:t>B</a:t>
              </a:r>
            </a:p>
          </p:txBody>
        </p:sp>
      </p:grpSp>
      <p:grpSp>
        <p:nvGrpSpPr>
          <p:cNvPr id="44" name="Group 43"/>
          <p:cNvGrpSpPr/>
          <p:nvPr/>
        </p:nvGrpSpPr>
        <p:grpSpPr>
          <a:xfrm>
            <a:off x="4811296" y="1551801"/>
            <a:ext cx="3864808" cy="279934"/>
            <a:chOff x="4811296" y="1551801"/>
            <a:chExt cx="3864808" cy="279934"/>
          </a:xfrm>
        </p:grpSpPr>
        <p:grpSp>
          <p:nvGrpSpPr>
            <p:cNvPr id="28" name="Group 27"/>
            <p:cNvGrpSpPr/>
            <p:nvPr/>
          </p:nvGrpSpPr>
          <p:grpSpPr>
            <a:xfrm>
              <a:off x="4811296" y="1551801"/>
              <a:ext cx="459328" cy="276999"/>
              <a:chOff x="5333360" y="1551801"/>
              <a:chExt cx="459328" cy="276999"/>
            </a:xfrm>
          </p:grpSpPr>
          <p:sp>
            <p:nvSpPr>
              <p:cNvPr id="22" name="Rectangle 21"/>
              <p:cNvSpPr/>
              <p:nvPr/>
            </p:nvSpPr>
            <p:spPr>
              <a:xfrm>
                <a:off x="5638800" y="1551801"/>
                <a:ext cx="153888" cy="276999"/>
              </a:xfrm>
              <a:prstGeom prst="rect">
                <a:avLst/>
              </a:prstGeom>
            </p:spPr>
            <p:txBody>
              <a:bodyPr wrap="none" lIns="0" tIns="0" rIns="0" bIns="0">
                <a:spAutoFit/>
              </a:bodyPr>
              <a:lstStyle/>
              <a:p>
                <a:r>
                  <a:rPr lang="en-US" dirty="0"/>
                  <a:t>E</a:t>
                </a:r>
              </a:p>
            </p:txBody>
          </p:sp>
          <p:cxnSp>
            <p:nvCxnSpPr>
              <p:cNvPr id="24" name="Straight Arrow Connector 23"/>
              <p:cNvCxnSpPr/>
              <p:nvPr/>
            </p:nvCxnSpPr>
            <p:spPr>
              <a:xfrm flipH="1">
                <a:off x="5333360" y="1687784"/>
                <a:ext cx="26312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flipH="1">
              <a:off x="8229600" y="1554736"/>
              <a:ext cx="446504" cy="276999"/>
              <a:chOff x="5333360" y="1551801"/>
              <a:chExt cx="446504" cy="276999"/>
            </a:xfrm>
          </p:grpSpPr>
          <p:sp>
            <p:nvSpPr>
              <p:cNvPr id="30" name="Rectangle 29"/>
              <p:cNvSpPr/>
              <p:nvPr/>
            </p:nvSpPr>
            <p:spPr>
              <a:xfrm>
                <a:off x="5625976" y="1551801"/>
                <a:ext cx="153888" cy="276999"/>
              </a:xfrm>
              <a:prstGeom prst="rect">
                <a:avLst/>
              </a:prstGeom>
            </p:spPr>
            <p:txBody>
              <a:bodyPr wrap="none" lIns="0" tIns="0" rIns="0" bIns="0">
                <a:spAutoFit/>
              </a:bodyPr>
              <a:lstStyle/>
              <a:p>
                <a:r>
                  <a:rPr lang="en-US" dirty="0"/>
                  <a:t>A</a:t>
                </a:r>
              </a:p>
            </p:txBody>
          </p:sp>
          <p:cxnSp>
            <p:nvCxnSpPr>
              <p:cNvPr id="31" name="Straight Arrow Connector 30"/>
              <p:cNvCxnSpPr/>
              <p:nvPr/>
            </p:nvCxnSpPr>
            <p:spPr>
              <a:xfrm flipH="1">
                <a:off x="5333360" y="1687784"/>
                <a:ext cx="26312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8" name="Group 37"/>
          <p:cNvGrpSpPr/>
          <p:nvPr/>
        </p:nvGrpSpPr>
        <p:grpSpPr>
          <a:xfrm>
            <a:off x="6435265" y="1973580"/>
            <a:ext cx="605935" cy="769400"/>
            <a:chOff x="6466861" y="2034634"/>
            <a:chExt cx="605935" cy="769400"/>
          </a:xfrm>
        </p:grpSpPr>
        <p:sp>
          <p:nvSpPr>
            <p:cNvPr id="32" name="Rectangle 31"/>
            <p:cNvSpPr/>
            <p:nvPr/>
          </p:nvSpPr>
          <p:spPr>
            <a:xfrm>
              <a:off x="6466861" y="2434702"/>
              <a:ext cx="605935" cy="369332"/>
            </a:xfrm>
            <a:prstGeom prst="rect">
              <a:avLst/>
            </a:prstGeom>
          </p:spPr>
          <p:txBody>
            <a:bodyPr wrap="none" lIns="0" tIns="0" rIns="0" bIns="0">
              <a:spAutoFit/>
            </a:bodyPr>
            <a:lstStyle/>
            <a:p>
              <a:pPr algn="ctr"/>
              <a:r>
                <a:rPr lang="en-US" sz="1200" dirty="0"/>
                <a:t>Exam #6</a:t>
              </a:r>
            </a:p>
            <a:p>
              <a:pPr algn="ctr"/>
              <a:r>
                <a:rPr lang="en-US" sz="1200" dirty="0"/>
                <a:t>Average</a:t>
              </a:r>
            </a:p>
          </p:txBody>
        </p:sp>
        <p:cxnSp>
          <p:nvCxnSpPr>
            <p:cNvPr id="35" name="Straight Arrow Connector 34"/>
            <p:cNvCxnSpPr>
              <a:stCxn id="32" idx="0"/>
            </p:cNvCxnSpPr>
            <p:nvPr/>
          </p:nvCxnSpPr>
          <p:spPr>
            <a:xfrm flipV="1">
              <a:off x="6769829" y="2034634"/>
              <a:ext cx="0" cy="400068"/>
            </a:xfrm>
            <a:prstGeom prst="straightConnector1">
              <a:avLst/>
            </a:prstGeom>
            <a:ln w="381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133600" y="4636815"/>
            <a:ext cx="3570704" cy="895689"/>
            <a:chOff x="1926370" y="2429829"/>
            <a:chExt cx="3570704" cy="895689"/>
          </a:xfrm>
        </p:grpSpPr>
        <p:sp>
          <p:nvSpPr>
            <p:cNvPr id="36" name="Rounded Rectangle 35"/>
            <p:cNvSpPr/>
            <p:nvPr/>
          </p:nvSpPr>
          <p:spPr>
            <a:xfrm>
              <a:off x="1926370" y="2429829"/>
              <a:ext cx="533400" cy="2419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ular Callout 36"/>
            <p:cNvSpPr/>
            <p:nvPr/>
          </p:nvSpPr>
          <p:spPr>
            <a:xfrm>
              <a:off x="2612170" y="2900416"/>
              <a:ext cx="2884904" cy="425102"/>
            </a:xfrm>
            <a:prstGeom prst="wedgeRoundRectCallout">
              <a:avLst>
                <a:gd name="adj1" fmla="val -55080"/>
                <a:gd name="adj2" fmla="val -112595"/>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Exam #6 Average = 83.0%</a:t>
              </a:r>
            </a:p>
          </p:txBody>
        </p:sp>
      </p:grpSp>
      <p:grpSp>
        <p:nvGrpSpPr>
          <p:cNvPr id="39" name="Group 38"/>
          <p:cNvGrpSpPr/>
          <p:nvPr/>
        </p:nvGrpSpPr>
        <p:grpSpPr>
          <a:xfrm>
            <a:off x="3716217" y="6074994"/>
            <a:ext cx="4132382" cy="689849"/>
            <a:chOff x="-409846" y="4546720"/>
            <a:chExt cx="4132382" cy="689849"/>
          </a:xfrm>
        </p:grpSpPr>
        <p:sp>
          <p:nvSpPr>
            <p:cNvPr id="40" name="Rounded Rectangle 39"/>
            <p:cNvSpPr/>
            <p:nvPr/>
          </p:nvSpPr>
          <p:spPr>
            <a:xfrm>
              <a:off x="3086419" y="4546720"/>
              <a:ext cx="636117" cy="2419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ular Callout 40"/>
            <p:cNvSpPr/>
            <p:nvPr/>
          </p:nvSpPr>
          <p:spPr>
            <a:xfrm>
              <a:off x="-409846" y="4663187"/>
              <a:ext cx="2884904" cy="573382"/>
            </a:xfrm>
            <a:prstGeom prst="wedgeRoundRectCallout">
              <a:avLst>
                <a:gd name="adj1" fmla="val 71553"/>
                <a:gd name="adj2" fmla="val -39867"/>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Exam #7 Average = 85.8%</a:t>
              </a:r>
            </a:p>
            <a:p>
              <a:pPr algn="ctr"/>
              <a:r>
                <a:rPr lang="en-US" sz="1600" dirty="0" err="1">
                  <a:solidFill>
                    <a:schemeClr val="tx1"/>
                  </a:solidFill>
                </a:rPr>
                <a:t>Mad's</a:t>
              </a:r>
              <a:r>
                <a:rPr lang="en-US" sz="1600" dirty="0">
                  <a:solidFill>
                    <a:schemeClr val="tx1"/>
                  </a:solidFill>
                </a:rPr>
                <a:t> Score = 100% = B</a:t>
              </a:r>
            </a:p>
          </p:txBody>
        </p:sp>
      </p:grpSp>
    </p:spTree>
    <p:extLst>
      <p:ext uri="{BB962C8B-B14F-4D97-AF65-F5344CB8AC3E}">
        <p14:creationId xmlns:p14="http://schemas.microsoft.com/office/powerpoint/2010/main" val="357606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76200"/>
            <a:ext cx="903301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200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CS235 Theme</Template>
  <TotalTime>35140</TotalTime>
  <Words>1180</Words>
  <Application>Microsoft Office PowerPoint</Application>
  <PresentationFormat>On-screen Show (4:3)</PresentationFormat>
  <Paragraphs>109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Narrow</vt:lpstr>
      <vt:lpstr>Consolas</vt:lpstr>
      <vt:lpstr>Tw Cen MT</vt:lpstr>
      <vt:lpstr>Wingdings</vt:lpstr>
      <vt:lpstr>CS235 Theme</vt:lpstr>
      <vt:lpstr>PowerPoint Presentation</vt:lpstr>
      <vt:lpstr>Lab 01 - Grades</vt:lpstr>
      <vt:lpstr>Guidelines</vt:lpstr>
      <vt:lpstr>Dynamic Multi-dimensional Arrays</vt:lpstr>
      <vt:lpstr>Grading</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proper</cp:lastModifiedBy>
  <cp:revision>471</cp:revision>
  <cp:lastPrinted>2017-12-21T00:09:33Z</cp:lastPrinted>
  <dcterms:created xsi:type="dcterms:W3CDTF">2009-08-26T14:55:55Z</dcterms:created>
  <dcterms:modified xsi:type="dcterms:W3CDTF">2018-05-03T23:01:35Z</dcterms:modified>
</cp:coreProperties>
</file>