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8404800" cx="32918400"/>
  <p:notesSz cx="9601200" cy="7315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096">
          <p15:clr>
            <a:srgbClr val="000000"/>
          </p15:clr>
        </p15:guide>
        <p15:guide id="2" pos="1036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096" orient="horz"/>
        <p:guide pos="10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5440362" y="0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7" y="0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624262" y="549275"/>
            <a:ext cx="235267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5440362" y="6948487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7" y="6948487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624262" y="549275"/>
            <a:ext cx="235267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1587" y="6948487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ריק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2470150" y="34990088"/>
            <a:ext cx="6858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1245850" y="34990088"/>
            <a:ext cx="104267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23590250" y="34990088"/>
            <a:ext cx="6858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ותוכן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470150" y="3414712"/>
            <a:ext cx="27978101" cy="6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150" lIns="0" spcFirstLastPara="1" rIns="0" wrap="square" tIns="20115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2470150" y="11093450"/>
            <a:ext cx="27978101" cy="23044149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2470150" y="34990088"/>
            <a:ext cx="6858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11245850" y="34990088"/>
            <a:ext cx="104267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23590250" y="34990088"/>
            <a:ext cx="6858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שקופית כותרת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ctrTitle"/>
          </p:nvPr>
        </p:nvSpPr>
        <p:spPr>
          <a:xfrm>
            <a:off x="2468337" y="11931121"/>
            <a:ext cx="27981729" cy="8230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150" lIns="0" spcFirstLastPara="1" rIns="0" wrap="square" tIns="20115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4938034" y="21761980"/>
            <a:ext cx="23042336" cy="9816042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algn="ctr">
              <a:spcBef>
                <a:spcPts val="2820"/>
              </a:spcBef>
              <a:spcAft>
                <a:spcPts val="0"/>
              </a:spcAft>
              <a:buClr>
                <a:schemeClr val="dk1"/>
              </a:buClr>
              <a:buSzPts val="14100"/>
              <a:buFont typeface="Times"/>
              <a:buNone/>
              <a:defRPr/>
            </a:lvl1pPr>
            <a:lvl2pPr lvl="1" algn="ctr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ts val="12300"/>
              <a:buFont typeface="Times"/>
              <a:buNone/>
              <a:defRPr/>
            </a:lvl2pPr>
            <a:lvl3pPr lvl="2" algn="ctr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Times"/>
              <a:buNone/>
              <a:defRPr/>
            </a:lvl3pPr>
            <a:lvl4pPr lvl="3" algn="ctr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imes"/>
              <a:buNone/>
              <a:defRPr/>
            </a:lvl4pPr>
            <a:lvl5pPr lvl="4" algn="ctr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imes"/>
              <a:buNone/>
              <a:defRPr/>
            </a:lvl5pPr>
            <a:lvl6pPr lvl="5" algn="ctr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imes"/>
              <a:buNone/>
              <a:defRPr/>
            </a:lvl6pPr>
            <a:lvl7pPr lvl="6" algn="ctr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imes"/>
              <a:buNone/>
              <a:defRPr/>
            </a:lvl7pPr>
            <a:lvl8pPr lvl="7" algn="ctr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imes"/>
              <a:buNone/>
              <a:defRPr/>
            </a:lvl8pPr>
            <a:lvl9pPr lvl="8" algn="ctr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imes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2470150" y="34990088"/>
            <a:ext cx="6858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11245850" y="34990088"/>
            <a:ext cx="104267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23590250" y="34990088"/>
            <a:ext cx="6858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אנכית וטקסט" type="vertTitleAndTx">
  <p:cSld name="VERTICAL_TITLE_AND_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 rot="5400000">
            <a:off x="11590492" y="15279385"/>
            <a:ext cx="30722357" cy="6994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150" lIns="0" spcFirstLastPara="1" rIns="0" wrap="square" tIns="20115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 rot="5400000">
            <a:off x="-2464327" y="8349267"/>
            <a:ext cx="30722357" cy="20854307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2470150" y="34990088"/>
            <a:ext cx="6858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11245850" y="34990088"/>
            <a:ext cx="104267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23590250" y="34990088"/>
            <a:ext cx="6858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וטקסט אנכי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2470150" y="3414712"/>
            <a:ext cx="27978101" cy="6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150" lIns="0" spcFirstLastPara="1" rIns="0" wrap="square" tIns="20115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 rot="5400000">
            <a:off x="4937125" y="8626474"/>
            <a:ext cx="23044149" cy="27978101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2470150" y="34990088"/>
            <a:ext cx="6858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11245850" y="34990088"/>
            <a:ext cx="104267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23590250" y="34990088"/>
            <a:ext cx="6858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תמונה עם כיתוב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452509" y="26882991"/>
            <a:ext cx="19750769" cy="3174471"/>
          </a:xfrm>
          <a:prstGeom prst="rect">
            <a:avLst/>
          </a:prstGeom>
          <a:noFill/>
          <a:ln>
            <a:noFill/>
          </a:ln>
        </p:spPr>
        <p:txBody>
          <a:bodyPr anchorCtr="0" anchor="b" bIns="201150" lIns="0" spcFirstLastPara="1" rIns="0" wrap="square" tIns="20115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/>
          <p:nvPr>
            <p:ph idx="2" type="pic"/>
          </p:nvPr>
        </p:nvSpPr>
        <p:spPr>
          <a:xfrm>
            <a:off x="6452509" y="3431913"/>
            <a:ext cx="19750769" cy="23041768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  <a:defRPr b="0" i="0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452509" y="30057463"/>
            <a:ext cx="19750769" cy="4506118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2470150" y="34990088"/>
            <a:ext cx="6858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11245850" y="34990088"/>
            <a:ext cx="104267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23590250" y="34990088"/>
            <a:ext cx="6858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תוכן עם כיתוב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646466" y="1529821"/>
            <a:ext cx="10829925" cy="6506369"/>
          </a:xfrm>
          <a:prstGeom prst="rect">
            <a:avLst/>
          </a:prstGeom>
          <a:noFill/>
          <a:ln>
            <a:noFill/>
          </a:ln>
        </p:spPr>
        <p:txBody>
          <a:bodyPr anchorCtr="0" anchor="b" bIns="201150" lIns="0" spcFirstLastPara="1" rIns="0" wrap="square" tIns="20115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2869636" y="1529821"/>
            <a:ext cx="18402300" cy="32776320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1646466" y="8036190"/>
            <a:ext cx="10829925" cy="26269950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2470150" y="34990088"/>
            <a:ext cx="6858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11245850" y="34990088"/>
            <a:ext cx="104267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23590250" y="34990088"/>
            <a:ext cx="6858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בלבד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2470150" y="3414712"/>
            <a:ext cx="27978101" cy="6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150" lIns="0" spcFirstLastPara="1" rIns="0" wrap="square" tIns="20115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2470150" y="34990088"/>
            <a:ext cx="6858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11245850" y="34990088"/>
            <a:ext cx="104267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23590250" y="34990088"/>
            <a:ext cx="6858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השוואה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646465" y="1537229"/>
            <a:ext cx="29625472" cy="6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150" lIns="0" spcFirstLastPara="1" rIns="0" wrap="square" tIns="20115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1646465" y="8597373"/>
            <a:ext cx="14544675" cy="3581929"/>
          </a:xfrm>
          <a:prstGeom prst="rect">
            <a:avLst/>
          </a:prstGeom>
          <a:noFill/>
          <a:ln>
            <a:noFill/>
          </a:ln>
        </p:spPr>
        <p:txBody>
          <a:bodyPr anchorCtr="0" anchor="b" bIns="201150" lIns="0" spcFirstLastPara="1" rIns="0" wrap="square" tIns="20115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1646465" y="12179302"/>
            <a:ext cx="14544675" cy="22126840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16721820" y="8597373"/>
            <a:ext cx="14550117" cy="3581929"/>
          </a:xfrm>
          <a:prstGeom prst="rect">
            <a:avLst/>
          </a:prstGeom>
          <a:noFill/>
          <a:ln>
            <a:noFill/>
          </a:ln>
        </p:spPr>
        <p:txBody>
          <a:bodyPr anchorCtr="0" anchor="b" bIns="201150" lIns="0" spcFirstLastPara="1" rIns="0" wrap="square" tIns="20115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4" type="body"/>
          </p:nvPr>
        </p:nvSpPr>
        <p:spPr>
          <a:xfrm>
            <a:off x="16721820" y="12179302"/>
            <a:ext cx="14550117" cy="22126840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2470150" y="34990088"/>
            <a:ext cx="6858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11245850" y="34990088"/>
            <a:ext cx="104267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23590250" y="34990088"/>
            <a:ext cx="6858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שני תכנים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2470150" y="3414712"/>
            <a:ext cx="27978101" cy="6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150" lIns="0" spcFirstLastPara="1" rIns="0" wrap="square" tIns="20115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2469698" y="11093981"/>
            <a:ext cx="13924190" cy="23043622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16524514" y="11093981"/>
            <a:ext cx="13924190" cy="23043622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2470150" y="34990088"/>
            <a:ext cx="6858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11245850" y="34990088"/>
            <a:ext cx="104267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23590250" y="34990088"/>
            <a:ext cx="6858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מקטע עליונה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2600327" y="24679013"/>
            <a:ext cx="27980367" cy="7626879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600327" y="16277961"/>
            <a:ext cx="27980367" cy="8401050"/>
          </a:xfrm>
          <a:prstGeom prst="rect">
            <a:avLst/>
          </a:prstGeom>
          <a:noFill/>
          <a:ln>
            <a:noFill/>
          </a:ln>
        </p:spPr>
        <p:txBody>
          <a:bodyPr anchorCtr="0" anchor="b" bIns="201150" lIns="0" spcFirstLastPara="1" rIns="0" wrap="square" tIns="20115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2470150" y="34990088"/>
            <a:ext cx="6858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11245850" y="34990088"/>
            <a:ext cx="104267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23590250" y="34990088"/>
            <a:ext cx="6858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470150" y="3414712"/>
            <a:ext cx="27978101" cy="6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150" lIns="0" spcFirstLastPara="1" rIns="0" wrap="square" tIns="2011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470150" y="11093450"/>
            <a:ext cx="27978101" cy="23044149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indent="-1123950" lvl="0" marL="457200" marR="0" rtl="0" algn="l">
              <a:spcBef>
                <a:spcPts val="2820"/>
              </a:spcBef>
              <a:spcAft>
                <a:spcPts val="0"/>
              </a:spcAft>
              <a:buClr>
                <a:schemeClr val="dk1"/>
              </a:buClr>
              <a:buSzPts val="14100"/>
              <a:buFont typeface="Times"/>
              <a:buChar char="•"/>
              <a:defRPr b="0" i="0" sz="141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1009650" lvl="1" marL="914400" marR="0" rtl="0" algn="l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ts val="12300"/>
              <a:buFont typeface="Times"/>
              <a:buChar char="–"/>
              <a:defRPr b="0" i="0" sz="1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901700" lvl="2" marL="13716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Times"/>
              <a:buChar char="•"/>
              <a:defRPr b="0" i="0" sz="10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787400" lvl="3" marL="1828800" marR="0" rtl="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imes"/>
              <a:buChar char="–"/>
              <a:defRPr b="0" i="0" sz="8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787400" lvl="4" marL="2286000" marR="0" rtl="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imes"/>
              <a:buChar char="»"/>
              <a:defRPr b="0" i="0" sz="8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787400" lvl="5" marL="2743200" marR="0" rtl="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imes"/>
              <a:buChar char="»"/>
              <a:defRPr b="0" i="0" sz="8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787400" lvl="6" marL="3200400" marR="0" rtl="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imes"/>
              <a:buChar char="»"/>
              <a:defRPr b="0" i="0" sz="8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787400" lvl="7" marL="3657600" marR="0" rtl="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imes"/>
              <a:buChar char="»"/>
              <a:defRPr b="0" i="0" sz="8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787400" lvl="8" marL="4114800" marR="0" rtl="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imes"/>
              <a:buChar char="»"/>
              <a:defRPr b="0" i="0" sz="8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470150" y="34990088"/>
            <a:ext cx="6858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1245850" y="34990088"/>
            <a:ext cx="104267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23590250" y="34990088"/>
            <a:ext cx="6858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1150" lIns="0" spcFirstLastPara="1" rIns="0" wrap="square" tIns="2011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b="0" i="0" sz="6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0" y="2667000"/>
            <a:ext cx="3291840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9475" lIns="0" spcFirstLastPara="1" rIns="0" wrap="square" tIns="19947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סטודנטים  שנה''ל </a:t>
            </a:r>
            <a:r>
              <a:rPr b="0" i="0" lang="en-US" sz="6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תשע''</a:t>
            </a:r>
            <a:r>
              <a:rPr lang="en-US" sz="6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ט</a:t>
            </a:r>
            <a:r>
              <a:rPr b="0" i="0" lang="en-US" sz="6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סמסטר</a:t>
            </a: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>
                <a:solidFill>
                  <a:schemeClr val="dk1"/>
                </a:solidFill>
              </a:rPr>
              <a:t>א</a:t>
            </a: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': </a:t>
            </a:r>
            <a:r>
              <a:rPr b="1" lang="en-US" sz="6000">
                <a:latin typeface="Times"/>
                <a:ea typeface="Times"/>
                <a:cs typeface="Times"/>
                <a:sym typeface="Times"/>
              </a:rPr>
              <a:t>מתן ג. ודימה ק.</a:t>
            </a:r>
            <a:endParaRPr b="1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מרצה: </a:t>
            </a:r>
            <a:r>
              <a:rPr b="1" lang="en-US" sz="6000">
                <a:solidFill>
                  <a:schemeClr val="dk1"/>
                </a:solidFill>
              </a:rPr>
              <a:t>גל מור</a:t>
            </a:r>
            <a:endParaRPr/>
          </a:p>
        </p:txBody>
      </p:sp>
      <p:cxnSp>
        <p:nvCxnSpPr>
          <p:cNvPr id="90" name="Google Shape;90;p13"/>
          <p:cNvCxnSpPr/>
          <p:nvPr/>
        </p:nvCxnSpPr>
        <p:spPr>
          <a:xfrm>
            <a:off x="0" y="4770437"/>
            <a:ext cx="32918401" cy="0"/>
          </a:xfrm>
          <a:prstGeom prst="straightConnector1">
            <a:avLst/>
          </a:prstGeom>
          <a:noFill/>
          <a:ln cap="flat" cmpd="sng" w="152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1" name="Google Shape;91;p13"/>
          <p:cNvSpPr txBox="1"/>
          <p:nvPr/>
        </p:nvSpPr>
        <p:spPr>
          <a:xfrm>
            <a:off x="16710025" y="8839200"/>
            <a:ext cx="15393987" cy="127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mes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מטלות בפרויקט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6710025" y="6353175"/>
            <a:ext cx="15393987" cy="2308225"/>
          </a:xfrm>
          <a:prstGeom prst="rect">
            <a:avLst/>
          </a:prstGeom>
          <a:solidFill>
            <a:srgbClr val="EEF9F4"/>
          </a:solidFill>
          <a:ln cap="flat" cmpd="sng" w="95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הסביבה:</a:t>
            </a:r>
            <a:r>
              <a:rPr b="1" lang="en-US" sz="3600"/>
              <a:t> ROS + OpenCV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השפה: </a:t>
            </a:r>
            <a:r>
              <a:rPr lang="en-US" sz="3600"/>
              <a:t> Python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החיישנים:</a:t>
            </a:r>
            <a:r>
              <a:rPr b="1" lang="en-US" sz="3600"/>
              <a:t> Mono Camera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המטרה: </a:t>
            </a:r>
            <a:r>
              <a:rPr lang="en-US" sz="3600"/>
              <a:t> זיהוי ואזהרת הנהג מסטייה נתיב הנסיעה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0" y="0"/>
            <a:ext cx="32918401" cy="26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imes"/>
              <a:buNone/>
            </a:pPr>
            <a:r>
              <a:rPr b="1" lang="en-US" sz="72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Lane Departure Warning System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6687800" y="5029200"/>
            <a:ext cx="15416212" cy="11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mes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תקציר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1017587" y="5029200"/>
            <a:ext cx="15393987" cy="11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mes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תמונת תקריב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6477000" y="36236275"/>
            <a:ext cx="1841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6687800" y="10202862"/>
            <a:ext cx="15416212" cy="3970337"/>
          </a:xfrm>
          <a:prstGeom prst="rect">
            <a:avLst/>
          </a:prstGeom>
          <a:solidFill>
            <a:srgbClr val="EEF9F4"/>
          </a:solidFill>
          <a:ln cap="flat" cmpd="sng" w="95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Noto Sans Symbols"/>
              <a:buChar char="✓"/>
            </a:pPr>
            <a:r>
              <a:rPr lang="en-US" sz="3600"/>
              <a:t>זיהוי של נתיב הנסיעה ע"י Image Processing.</a:t>
            </a:r>
            <a:endParaRPr sz="3600"/>
          </a:p>
          <a:p>
            <a:pPr indent="-43434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✓"/>
            </a:pPr>
            <a:r>
              <a:rPr lang="en-US" sz="3600"/>
              <a:t>הערכת המרחק בין מרכז האוטו לבין שני הנתיבים.</a:t>
            </a:r>
            <a:endParaRPr sz="3600"/>
          </a:p>
          <a:p>
            <a:pPr indent="-43434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✓"/>
            </a:pPr>
            <a:r>
              <a:rPr lang="en-US" sz="3600"/>
              <a:t>כתיבת המרחק והתמונה המעובדת לROS Topics.</a:t>
            </a:r>
            <a:endParaRPr sz="3600"/>
          </a:p>
          <a:p>
            <a:pPr indent="-43434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✓"/>
            </a:pPr>
            <a:r>
              <a:rPr lang="en-US" sz="3600"/>
              <a:t>אזהרת הנהג כאשר המרחק מהמרכז עולה על ערך מסויים</a:t>
            </a:r>
            <a:endParaRPr sz="3600"/>
          </a:p>
        </p:txBody>
      </p:sp>
      <p:sp>
        <p:nvSpPr>
          <p:cNvPr id="98" name="Google Shape;98;p13"/>
          <p:cNvSpPr txBox="1"/>
          <p:nvPr/>
        </p:nvSpPr>
        <p:spPr>
          <a:xfrm>
            <a:off x="2935287" y="36347400"/>
            <a:ext cx="13539787" cy="1655762"/>
          </a:xfrm>
          <a:prstGeom prst="rect">
            <a:avLst/>
          </a:prstGeom>
          <a:solidFill>
            <a:srgbClr val="EEF9F4"/>
          </a:solidFill>
          <a:ln cap="flat" cmpd="sng" w="95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"/>
              <a:buNone/>
            </a:pPr>
            <a:r>
              <a:rPr lang="en-US" sz="32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https://github.com/matang28/ros-lane-detection/raw/master/teaser_video.mp4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16687800" y="35052000"/>
            <a:ext cx="15416212" cy="11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b="1" i="0" lang="en-US" sz="54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קישור לקוד המקור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950912" y="35052000"/>
            <a:ext cx="15514637" cy="11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b="1" i="0" lang="en-US" sz="54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קישור לסרטון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8475325" y="36356925"/>
            <a:ext cx="13590587" cy="1655762"/>
          </a:xfrm>
          <a:prstGeom prst="rect">
            <a:avLst/>
          </a:prstGeom>
          <a:solidFill>
            <a:srgbClr val="EEF9F4"/>
          </a:solidFill>
          <a:ln cap="flat" cmpd="sng" w="95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"/>
              <a:buNone/>
            </a:pPr>
            <a:r>
              <a:rPr lang="en-US" sz="32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https://github.com/matang28/ros-lane-detection</a:t>
            </a:r>
            <a:endParaRPr/>
          </a:p>
        </p:txBody>
      </p:sp>
      <p:pic>
        <p:nvPicPr>
          <p:cNvPr descr="C:\Users\PrinceDM\Desktop\hitwhitelogo.png" id="102" name="Google Shape;1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84600" y="277812"/>
            <a:ext cx="3200400" cy="21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1027112" y="19797713"/>
            <a:ext cx="31077000" cy="11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b="1" lang="en-US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תרשים זרימת התוכנית</a:t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16710025" y="14312900"/>
            <a:ext cx="15393987" cy="11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mes"/>
              <a:buNone/>
            </a:pPr>
            <a:r>
              <a:rPr b="1" lang="en-US" sz="54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עיבוד התמונה</a:t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16687800" y="15598775"/>
            <a:ext cx="15416100" cy="4199100"/>
          </a:xfrm>
          <a:prstGeom prst="rect">
            <a:avLst/>
          </a:prstGeom>
          <a:solidFill>
            <a:srgbClr val="EEF9F4"/>
          </a:solidFill>
          <a:ln cap="flat" cmpd="sng" w="95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Noto Sans Symbols"/>
              <a:buChar char="❖"/>
            </a:pPr>
            <a:r>
              <a:rPr lang="en-US" sz="3600"/>
              <a:t>טשטוש התמונה ע"י אלגוריתם Blur לניקוי רעשים.</a:t>
            </a:r>
            <a:endParaRPr sz="3600"/>
          </a:p>
          <a:p>
            <a:pPr indent="-571500" lvl="0" marL="5715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Noto Sans Symbols"/>
              <a:buChar char="❖"/>
            </a:pPr>
            <a:r>
              <a:rPr lang="en-US" sz="3600"/>
              <a:t>מציאת ערוצי הצבע שבהם קל לראות את הנתיבים</a:t>
            </a:r>
            <a:endParaRPr sz="3600"/>
          </a:p>
          <a:p>
            <a:pPr indent="-571500" lvl="0" marL="5715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Noto Sans Symbols"/>
              <a:buChar char="❖"/>
            </a:pPr>
            <a:r>
              <a:rPr lang="en-US" sz="3600"/>
              <a:t>מציאת נתיב הנסיעה וחיתוך התמונה לפי הנתיב.</a:t>
            </a:r>
            <a:endParaRPr sz="3600"/>
          </a:p>
          <a:p>
            <a:pPr indent="-571500" lvl="0" marL="5715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Noto Sans Symbols"/>
              <a:buChar char="❖"/>
            </a:pPr>
            <a:r>
              <a:rPr lang="en-US" sz="3600"/>
              <a:t>.ביצוע של היפוך הפרספקטיבה של התמונה למבט על.</a:t>
            </a:r>
            <a:endParaRPr sz="3600"/>
          </a:p>
          <a:p>
            <a:pPr indent="-548640" lvl="0" marL="5715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❖"/>
            </a:pPr>
            <a:r>
              <a:rPr lang="en-US" sz="3600"/>
              <a:t>מציאת ההיסטוגרמה של התמונה ע"מ לזהות את הנתיבים ע"י פונקציית חלון.</a:t>
            </a:r>
            <a:endParaRPr sz="3600"/>
          </a:p>
          <a:p>
            <a:pPr indent="-548640" lvl="0" marL="5715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❖"/>
            </a:pPr>
            <a:r>
              <a:rPr lang="en-US" sz="3600"/>
              <a:t>התאמה (הערכה) של עקמומיות הנתיב המוצג לפולינום מסדר שני</a:t>
            </a:r>
            <a:endParaRPr sz="3600"/>
          </a:p>
          <a:p>
            <a:pPr indent="-548640" lvl="0" marL="5715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❖"/>
            </a:pPr>
            <a:r>
              <a:rPr lang="en-US" sz="3600"/>
              <a:t>חישוב המרחק בין מרכז המצלמה למיקום בין שני הנתיבים.</a:t>
            </a:r>
            <a:endParaRPr sz="3600"/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0" l="22694" r="11941" t="0"/>
          <a:stretch/>
        </p:blipFill>
        <p:spPr>
          <a:xfrm>
            <a:off x="1027100" y="6443675"/>
            <a:ext cx="15514650" cy="133540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69974" y="21827612"/>
            <a:ext cx="34058349" cy="12350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27474" y="36360100"/>
            <a:ext cx="1695451" cy="169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0900" y="36240975"/>
            <a:ext cx="1892300" cy="18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