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
      <p:font typeface="Roboto Medium"/>
      <p:regular r:id="rId37"/>
      <p:bold r:id="rId38"/>
      <p:italic r:id="rId39"/>
      <p:boldItalic r:id="rId40"/>
    </p:embeddedFont>
    <p:embeddedFont>
      <p:font typeface="Merriweather Black"/>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20" Type="http://schemas.openxmlformats.org/officeDocument/2006/relationships/slide" Target="slides/slide15.xml"/><Relationship Id="rId42" Type="http://schemas.openxmlformats.org/officeDocument/2006/relationships/font" Target="fonts/MerriweatherBlack-boldItalic.fntdata"/><Relationship Id="rId41" Type="http://schemas.openxmlformats.org/officeDocument/2006/relationships/font" Target="fonts/MerriweatherBlack-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Medium-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Medium-italic.fntdata"/><Relationship Id="rId16" Type="http://schemas.openxmlformats.org/officeDocument/2006/relationships/slide" Target="slides/slide11.xml"/><Relationship Id="rId38" Type="http://schemas.openxmlformats.org/officeDocument/2006/relationships/font" Target="fonts/Roboto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9fb3c47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9fb3c47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c1d4229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c1d4229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9c1d4229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9c1d422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9c1d4229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9c1d4229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9c1d4229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9c1d4229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9fb3c47e7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9fb3c47e7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9fb3c47e7_1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9fb3c47e7_1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9fb3c47e7_1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9fb3c47e7_1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9fb3c47e7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9fb3c47e7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9fb3c47e7_1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9fb3c47e7_1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9fb3c47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9fb3c47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9fb3c47e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9fb3c47e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9fb3c47e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9fb3c47e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9fb3c47e7_1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9fb3c47e7_1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9c1d4229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9c1d4229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9c1d422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9c1d422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9c1d4229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9c1d4229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9fb3c47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9fb3c47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9fb3c47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9fb3c47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9fb3c47e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9fb3c47e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9fb3c47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9fb3c47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www.kaggle.com/datasets/pengcw1/market-1501" TargetMode="External"/><Relationship Id="rId4" Type="http://schemas.openxmlformats.org/officeDocument/2006/relationships/hyperlink" Target="https://www.kaggle.com/datasets/whurobin/dukemtmcre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hyperlink" Target="https://arxiv.org/abs/1610.0298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arxiv.org/pdf/1910.10093.pdf" TargetMode="External"/><Relationship Id="rId4" Type="http://schemas.openxmlformats.org/officeDocument/2006/relationships/hyperlink" Target="https://arxiv.org/abs/1610.02984" TargetMode="External"/><Relationship Id="rId5" Type="http://schemas.openxmlformats.org/officeDocument/2006/relationships/hyperlink" Target="https://www.mdpi.com/2076-3417/12/10/4921" TargetMode="External"/><Relationship Id="rId6" Type="http://schemas.openxmlformats.org/officeDocument/2006/relationships/hyperlink" Target="https://github.com/KaiyangZhou/deep-person-rei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26.jpg"/><Relationship Id="rId5"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www.mdpi.com/2076-3417/12/10/4921/pdf?version=165269945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7.jpg"/><Relationship Id="rId4" Type="http://schemas.openxmlformats.org/officeDocument/2006/relationships/image" Target="../media/image23.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18.png"/><Relationship Id="rId5" Type="http://schemas.openxmlformats.org/officeDocument/2006/relationships/hyperlink" Target="https://www.sciencedirect.com/science/article/pii/S1047320321002765" TargetMode="External"/><Relationship Id="rId6" Type="http://schemas.openxmlformats.org/officeDocument/2006/relationships/hyperlink" Target="https://www.tugraz.at/institute/icg/research/team-bischof/lrs/downloads/prid1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8.jpg"/><Relationship Id="rId13" Type="http://schemas.openxmlformats.org/officeDocument/2006/relationships/image" Target="../media/image1.jpg"/><Relationship Id="rId12" Type="http://schemas.openxmlformats.org/officeDocument/2006/relationships/image" Target="../media/image9.jpg"/><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jpg"/><Relationship Id="rId9" Type="http://schemas.openxmlformats.org/officeDocument/2006/relationships/image" Target="../media/image16.jpg"/><Relationship Id="rId15" Type="http://schemas.openxmlformats.org/officeDocument/2006/relationships/image" Target="../media/image10.jpg"/><Relationship Id="rId14" Type="http://schemas.openxmlformats.org/officeDocument/2006/relationships/image" Target="../media/image14.jpg"/><Relationship Id="rId17" Type="http://schemas.openxmlformats.org/officeDocument/2006/relationships/image" Target="../media/image15.jpg"/><Relationship Id="rId16" Type="http://schemas.openxmlformats.org/officeDocument/2006/relationships/image" Target="../media/image6.jpg"/><Relationship Id="rId5" Type="http://schemas.openxmlformats.org/officeDocument/2006/relationships/image" Target="../media/image11.jpg"/><Relationship Id="rId6" Type="http://schemas.openxmlformats.org/officeDocument/2006/relationships/image" Target="../media/image2.jpg"/><Relationship Id="rId7" Type="http://schemas.openxmlformats.org/officeDocument/2006/relationships/image" Target="../media/image13.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 Reidentification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CS517 Mini-Project</a:t>
            </a:r>
            <a:endParaRPr/>
          </a:p>
        </p:txBody>
      </p:sp>
      <p:sp>
        <p:nvSpPr>
          <p:cNvPr id="65" name="Google Shape;65;p13"/>
          <p:cNvSpPr txBox="1"/>
          <p:nvPr>
            <p:ph idx="1" type="subTitle"/>
          </p:nvPr>
        </p:nvSpPr>
        <p:spPr>
          <a:xfrm>
            <a:off x="-338825" y="4312075"/>
            <a:ext cx="4182900" cy="43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FF9900"/>
                </a:solidFill>
              </a:rPr>
              <a:t>Arnav Kharbanda(2021CSB1072)</a:t>
            </a:r>
            <a:endParaRPr sz="1400">
              <a:solidFill>
                <a:srgbClr val="FF9900"/>
              </a:solidFill>
            </a:endParaRPr>
          </a:p>
          <a:p>
            <a:pPr indent="0" lvl="0" marL="0" rtl="0" algn="ctr">
              <a:spcBef>
                <a:spcPts val="0"/>
              </a:spcBef>
              <a:spcAft>
                <a:spcPts val="0"/>
              </a:spcAft>
              <a:buNone/>
            </a:pPr>
            <a:r>
              <a:rPr lang="en" sz="1400">
                <a:solidFill>
                  <a:srgbClr val="FF9900"/>
                </a:solidFill>
              </a:rPr>
              <a:t>Yashasav Prajapati(2021CSB1143)</a:t>
            </a:r>
            <a:endParaRPr sz="14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2"/>
          <p:cNvPicPr preferRelativeResize="0"/>
          <p:nvPr/>
        </p:nvPicPr>
        <p:blipFill>
          <a:blip r:embed="rId3">
            <a:alphaModFix/>
          </a:blip>
          <a:stretch>
            <a:fillRect/>
          </a:stretch>
        </p:blipFill>
        <p:spPr>
          <a:xfrm>
            <a:off x="0" y="797964"/>
            <a:ext cx="9144000" cy="1464871"/>
          </a:xfrm>
          <a:prstGeom prst="rect">
            <a:avLst/>
          </a:prstGeom>
          <a:noFill/>
          <a:ln>
            <a:noFill/>
          </a:ln>
        </p:spPr>
      </p:pic>
      <p:pic>
        <p:nvPicPr>
          <p:cNvPr id="151" name="Google Shape;151;p22"/>
          <p:cNvPicPr preferRelativeResize="0"/>
          <p:nvPr/>
        </p:nvPicPr>
        <p:blipFill>
          <a:blip r:embed="rId4">
            <a:alphaModFix/>
          </a:blip>
          <a:stretch>
            <a:fillRect/>
          </a:stretch>
        </p:blipFill>
        <p:spPr>
          <a:xfrm>
            <a:off x="88" y="2571750"/>
            <a:ext cx="9143816" cy="1464850"/>
          </a:xfrm>
          <a:prstGeom prst="rect">
            <a:avLst/>
          </a:prstGeom>
          <a:noFill/>
          <a:ln>
            <a:noFill/>
          </a:ln>
        </p:spPr>
      </p:pic>
      <p:sp>
        <p:nvSpPr>
          <p:cNvPr id="152" name="Google Shape;152;p22"/>
          <p:cNvSpPr txBox="1"/>
          <p:nvPr/>
        </p:nvSpPr>
        <p:spPr>
          <a:xfrm>
            <a:off x="75" y="157675"/>
            <a:ext cx="9143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Roboto"/>
                <a:ea typeface="Roboto"/>
                <a:cs typeface="Roboto"/>
                <a:sym typeface="Roboto"/>
              </a:rPr>
              <a:t>Some More Illustrations</a:t>
            </a:r>
            <a:endParaRPr sz="19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2" type="body"/>
          </p:nvPr>
        </p:nvSpPr>
        <p:spPr>
          <a:xfrm>
            <a:off x="4939500" y="724200"/>
            <a:ext cx="3837000" cy="3695100"/>
          </a:xfrm>
          <a:prstGeom prst="rect">
            <a:avLst/>
          </a:prstGeom>
          <a:solidFill>
            <a:schemeClr val="dk2"/>
          </a:soli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 sz="2800" u="sng">
                <a:solidFill>
                  <a:schemeClr val="hlink"/>
                </a:solidFill>
                <a:highlight>
                  <a:schemeClr val="lt1"/>
                </a:highlight>
                <a:hlinkClick r:id="rId3"/>
              </a:rPr>
              <a:t>Market-1501</a:t>
            </a:r>
            <a:endParaRPr sz="2800">
              <a:highlight>
                <a:schemeClr val="lt1"/>
              </a:highlight>
            </a:endParaRPr>
          </a:p>
          <a:p>
            <a:pPr indent="-406400" lvl="0" marL="457200" rtl="0" algn="l">
              <a:spcBef>
                <a:spcPts val="0"/>
              </a:spcBef>
              <a:spcAft>
                <a:spcPts val="0"/>
              </a:spcAft>
              <a:buSzPts val="2800"/>
              <a:buChar char="●"/>
            </a:pPr>
            <a:r>
              <a:rPr lang="en" sz="2800" u="sng">
                <a:solidFill>
                  <a:schemeClr val="hlink"/>
                </a:solidFill>
                <a:highlight>
                  <a:schemeClr val="lt1"/>
                </a:highlight>
                <a:hlinkClick r:id="rId4"/>
              </a:rPr>
              <a:t>Duke MTMC - reid</a:t>
            </a:r>
            <a:endParaRPr sz="2800">
              <a:highlight>
                <a:schemeClr val="lt1"/>
              </a:highlight>
            </a:endParaRPr>
          </a:p>
        </p:txBody>
      </p:sp>
      <p:sp>
        <p:nvSpPr>
          <p:cNvPr id="158" name="Google Shape;158;p2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DataSets Used</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Metrics Used</a:t>
            </a:r>
            <a:endParaRPr/>
          </a:p>
        </p:txBody>
      </p:sp>
      <p:sp>
        <p:nvSpPr>
          <p:cNvPr id="164" name="Google Shape;164;p24"/>
          <p:cNvSpPr txBox="1"/>
          <p:nvPr/>
        </p:nvSpPr>
        <p:spPr>
          <a:xfrm>
            <a:off x="633900" y="1405250"/>
            <a:ext cx="7876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Rank1 = total (most probable == actual true label) </a:t>
            </a: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total number of images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Rank5 = total(top5 most probable label == actual true label) </a:t>
            </a:r>
            <a:r>
              <a:rPr b="1" lang="en">
                <a:solidFill>
                  <a:schemeClr val="dk1"/>
                </a:solidFill>
                <a:latin typeface="Roboto"/>
                <a:ea typeface="Roboto"/>
                <a:cs typeface="Roboto"/>
                <a:sym typeface="Roboto"/>
              </a:rPr>
              <a:t>/</a:t>
            </a:r>
            <a:r>
              <a:rPr lang="en">
                <a:solidFill>
                  <a:schemeClr val="dk1"/>
                </a:solidFill>
                <a:latin typeface="Roboto"/>
                <a:ea typeface="Roboto"/>
                <a:cs typeface="Roboto"/>
                <a:sym typeface="Roboto"/>
              </a:rPr>
              <a:t> total number of images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Rank10 = total(top 10 most probable labels == actual true label) </a:t>
            </a:r>
            <a:r>
              <a:rPr b="1" lang="en">
                <a:solidFill>
                  <a:schemeClr val="dk1"/>
                </a:solidFill>
                <a:latin typeface="Roboto"/>
                <a:ea typeface="Roboto"/>
                <a:cs typeface="Roboto"/>
                <a:sym typeface="Roboto"/>
              </a:rPr>
              <a:t>/</a:t>
            </a:r>
            <a:r>
              <a:rPr lang="en">
                <a:solidFill>
                  <a:schemeClr val="dk1"/>
                </a:solidFill>
                <a:latin typeface="Roboto"/>
                <a:ea typeface="Roboto"/>
                <a:cs typeface="Roboto"/>
                <a:sym typeface="Roboto"/>
              </a:rPr>
              <a:t> total number of images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Rank20 = total(top 20 most probable labels == actual true label) </a:t>
            </a:r>
            <a:r>
              <a:rPr b="1" lang="en">
                <a:solidFill>
                  <a:schemeClr val="dk1"/>
                </a:solidFill>
                <a:latin typeface="Roboto"/>
                <a:ea typeface="Roboto"/>
                <a:cs typeface="Roboto"/>
                <a:sym typeface="Roboto"/>
              </a:rPr>
              <a:t>/</a:t>
            </a:r>
            <a:r>
              <a:rPr lang="en">
                <a:solidFill>
                  <a:schemeClr val="dk1"/>
                </a:solidFill>
                <a:latin typeface="Roboto"/>
                <a:ea typeface="Roboto"/>
                <a:cs typeface="Roboto"/>
                <a:sym typeface="Roboto"/>
              </a:rPr>
              <a:t> total number of images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mAP(Mean Average Precision) : </a:t>
            </a:r>
            <a:endParaRPr>
              <a:solidFill>
                <a:schemeClr val="dk1"/>
              </a:solidFill>
              <a:latin typeface="Roboto"/>
              <a:ea typeface="Roboto"/>
              <a:cs typeface="Roboto"/>
              <a:sym typeface="Roboto"/>
            </a:endParaRPr>
          </a:p>
        </p:txBody>
      </p:sp>
      <p:pic>
        <p:nvPicPr>
          <p:cNvPr id="165" name="Google Shape;165;p24"/>
          <p:cNvPicPr preferRelativeResize="0"/>
          <p:nvPr/>
        </p:nvPicPr>
        <p:blipFill>
          <a:blip r:embed="rId3">
            <a:alphaModFix/>
          </a:blip>
          <a:stretch>
            <a:fillRect/>
          </a:stretch>
        </p:blipFill>
        <p:spPr>
          <a:xfrm>
            <a:off x="1015075" y="3681650"/>
            <a:ext cx="2181225" cy="714375"/>
          </a:xfrm>
          <a:prstGeom prst="rect">
            <a:avLst/>
          </a:prstGeom>
          <a:noFill/>
          <a:ln>
            <a:noFill/>
          </a:ln>
        </p:spPr>
      </p:pic>
      <p:cxnSp>
        <p:nvCxnSpPr>
          <p:cNvPr id="166" name="Google Shape;166;p24"/>
          <p:cNvCxnSpPr/>
          <p:nvPr/>
        </p:nvCxnSpPr>
        <p:spPr>
          <a:xfrm>
            <a:off x="3307375" y="4038838"/>
            <a:ext cx="2559000" cy="0"/>
          </a:xfrm>
          <a:prstGeom prst="straightConnector1">
            <a:avLst/>
          </a:prstGeom>
          <a:noFill/>
          <a:ln cap="flat" cmpd="sng" w="38100">
            <a:solidFill>
              <a:srgbClr val="00FF00"/>
            </a:solidFill>
            <a:prstDash val="solid"/>
            <a:round/>
            <a:headEnd len="med" w="med" type="none"/>
            <a:tailEnd len="med" w="med" type="triangle"/>
          </a:ln>
        </p:spPr>
      </p:cxnSp>
      <p:sp>
        <p:nvSpPr>
          <p:cNvPr id="167" name="Google Shape;167;p24"/>
          <p:cNvSpPr txBox="1"/>
          <p:nvPr/>
        </p:nvSpPr>
        <p:spPr>
          <a:xfrm>
            <a:off x="5977450" y="3731050"/>
            <a:ext cx="255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Mean of this over m queries gives mAP</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2" type="body"/>
          </p:nvPr>
        </p:nvSpPr>
        <p:spPr>
          <a:xfrm>
            <a:off x="4939500" y="1029000"/>
            <a:ext cx="3837000" cy="568500"/>
          </a:xfrm>
          <a:prstGeom prst="rect">
            <a:avLst/>
          </a:prstGeom>
          <a:solidFill>
            <a:schemeClr val="dk2"/>
          </a:solidFill>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sz="1500">
                <a:highlight>
                  <a:schemeClr val="dk2"/>
                </a:highlight>
              </a:rPr>
              <a:t>The general solution is a 2 step process.</a:t>
            </a:r>
            <a:endParaRPr sz="1500">
              <a:highlight>
                <a:schemeClr val="dk2"/>
              </a:highlight>
            </a:endParaRPr>
          </a:p>
        </p:txBody>
      </p:sp>
      <p:sp>
        <p:nvSpPr>
          <p:cNvPr id="173" name="Google Shape;173;p2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What was the solution approach?</a:t>
            </a:r>
            <a:endParaRPr sz="2800"/>
          </a:p>
        </p:txBody>
      </p:sp>
      <p:sp>
        <p:nvSpPr>
          <p:cNvPr id="174" name="Google Shape;174;p25"/>
          <p:cNvSpPr txBox="1"/>
          <p:nvPr/>
        </p:nvSpPr>
        <p:spPr>
          <a:xfrm>
            <a:off x="4987625" y="1729350"/>
            <a:ext cx="3808800" cy="1046700"/>
          </a:xfrm>
          <a:prstGeom prst="rect">
            <a:avLst/>
          </a:prstGeom>
          <a:solidFill>
            <a:schemeClr val="dk2"/>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AutoNum type="arabicPeriod"/>
            </a:pPr>
            <a:r>
              <a:rPr b="1" lang="en" u="sng">
                <a:solidFill>
                  <a:schemeClr val="dk1"/>
                </a:solidFill>
                <a:latin typeface="Roboto"/>
                <a:ea typeface="Roboto"/>
                <a:cs typeface="Roboto"/>
                <a:sym typeface="Roboto"/>
              </a:rPr>
              <a:t>Feature Extraction</a:t>
            </a:r>
            <a:r>
              <a:rPr lang="en">
                <a:solidFill>
                  <a:schemeClr val="dk1"/>
                </a:solidFill>
                <a:latin typeface="Roboto"/>
                <a:ea typeface="Roboto"/>
                <a:cs typeface="Roboto"/>
                <a:sym typeface="Roboto"/>
              </a:rPr>
              <a:t> - Extracting features for every person images.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b="1" lang="en" u="sng">
                <a:solidFill>
                  <a:schemeClr val="dk1"/>
                </a:solidFill>
                <a:latin typeface="Roboto"/>
                <a:ea typeface="Roboto"/>
                <a:cs typeface="Roboto"/>
                <a:sym typeface="Roboto"/>
              </a:rPr>
              <a:t>Feature Matching</a:t>
            </a:r>
            <a:r>
              <a:rPr lang="en">
                <a:solidFill>
                  <a:schemeClr val="dk1"/>
                </a:solidFill>
                <a:latin typeface="Roboto"/>
                <a:ea typeface="Roboto"/>
                <a:cs typeface="Roboto"/>
                <a:sym typeface="Roboto"/>
              </a:rPr>
              <a:t> - Matching features to get a similarity score.</a:t>
            </a:r>
            <a:endParaRPr>
              <a:solidFill>
                <a:schemeClr val="dk1"/>
              </a:solidFill>
              <a:latin typeface="Roboto"/>
              <a:ea typeface="Roboto"/>
              <a:cs typeface="Roboto"/>
              <a:sym typeface="Roboto"/>
            </a:endParaRPr>
          </a:p>
        </p:txBody>
      </p:sp>
      <p:sp>
        <p:nvSpPr>
          <p:cNvPr id="175" name="Google Shape;175;p25"/>
          <p:cNvSpPr txBox="1"/>
          <p:nvPr>
            <p:ph idx="2" type="body"/>
          </p:nvPr>
        </p:nvSpPr>
        <p:spPr>
          <a:xfrm>
            <a:off x="5015700" y="3162600"/>
            <a:ext cx="3837000" cy="568500"/>
          </a:xfrm>
          <a:prstGeom prst="rect">
            <a:avLst/>
          </a:prstGeom>
          <a:solidFill>
            <a:schemeClr val="dk2"/>
          </a:solidFill>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sz="1500">
                <a:highlight>
                  <a:schemeClr val="dk2"/>
                </a:highlight>
              </a:rPr>
              <a:t>We use deep learning to improve upon this technique.</a:t>
            </a:r>
            <a:endParaRPr sz="1500">
              <a:highlight>
                <a:schemeClr val="dk2"/>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nvPicPr>
        <p:blipFill>
          <a:blip r:embed="rId3">
            <a:alphaModFix/>
          </a:blip>
          <a:stretch>
            <a:fillRect/>
          </a:stretch>
        </p:blipFill>
        <p:spPr>
          <a:xfrm>
            <a:off x="152400" y="1659200"/>
            <a:ext cx="8839199" cy="1825098"/>
          </a:xfrm>
          <a:prstGeom prst="rect">
            <a:avLst/>
          </a:prstGeom>
          <a:noFill/>
          <a:ln cap="flat" cmpd="sng" w="28575">
            <a:solidFill>
              <a:srgbClr val="00FFFF"/>
            </a:solidFill>
            <a:prstDash val="solid"/>
            <a:round/>
            <a:headEnd len="sm" w="sm" type="none"/>
            <a:tailEnd len="sm" w="sm" type="none"/>
          </a:ln>
        </p:spPr>
      </p:pic>
      <p:sp>
        <p:nvSpPr>
          <p:cNvPr id="181" name="Google Shape;181;p26"/>
          <p:cNvSpPr txBox="1"/>
          <p:nvPr/>
        </p:nvSpPr>
        <p:spPr>
          <a:xfrm>
            <a:off x="939800" y="184150"/>
            <a:ext cx="6974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Roboto"/>
                <a:ea typeface="Roboto"/>
                <a:cs typeface="Roboto"/>
                <a:sym typeface="Roboto"/>
              </a:rPr>
              <a:t>Progress in person Reidentification</a:t>
            </a:r>
            <a:endParaRPr b="1" sz="2300">
              <a:solidFill>
                <a:schemeClr val="dk1"/>
              </a:solidFill>
              <a:latin typeface="Roboto"/>
              <a:ea typeface="Roboto"/>
              <a:cs typeface="Roboto"/>
              <a:sym typeface="Roboto"/>
            </a:endParaRPr>
          </a:p>
        </p:txBody>
      </p:sp>
      <p:sp>
        <p:nvSpPr>
          <p:cNvPr id="182" name="Google Shape;182;p26"/>
          <p:cNvSpPr txBox="1"/>
          <p:nvPr/>
        </p:nvSpPr>
        <p:spPr>
          <a:xfrm>
            <a:off x="99475" y="4578350"/>
            <a:ext cx="60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Source: </a:t>
            </a:r>
            <a:r>
              <a:rPr lang="en" u="sng">
                <a:solidFill>
                  <a:schemeClr val="hlink"/>
                </a:solidFill>
                <a:latin typeface="Roboto"/>
                <a:ea typeface="Roboto"/>
                <a:cs typeface="Roboto"/>
                <a:sym typeface="Roboto"/>
                <a:hlinkClick r:id="rId4"/>
              </a:rPr>
              <a:t>Person Reidentification Past, Present and Future</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nvSpPr>
        <p:spPr>
          <a:xfrm>
            <a:off x="647700" y="112825"/>
            <a:ext cx="7874100" cy="50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Roboto Medium"/>
                <a:ea typeface="Roboto Medium"/>
                <a:cs typeface="Roboto Medium"/>
                <a:sym typeface="Roboto Medium"/>
              </a:rPr>
              <a:t>State of the art solutions - Metric Learning(uses deep learning)</a:t>
            </a:r>
            <a:endParaRPr sz="2100">
              <a:solidFill>
                <a:schemeClr val="dk1"/>
              </a:solidFill>
              <a:latin typeface="Roboto Medium"/>
              <a:ea typeface="Roboto Medium"/>
              <a:cs typeface="Roboto Medium"/>
              <a:sym typeface="Roboto Medium"/>
            </a:endParaRPr>
          </a:p>
        </p:txBody>
      </p:sp>
      <p:sp>
        <p:nvSpPr>
          <p:cNvPr id="188" name="Google Shape;188;p27"/>
          <p:cNvSpPr txBox="1"/>
          <p:nvPr/>
        </p:nvSpPr>
        <p:spPr>
          <a:xfrm>
            <a:off x="1019800" y="733300"/>
            <a:ext cx="705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Our current solution uses </a:t>
            </a:r>
            <a:r>
              <a:rPr b="1" lang="en">
                <a:solidFill>
                  <a:schemeClr val="dk1"/>
                </a:solidFill>
                <a:latin typeface="Roboto"/>
                <a:ea typeface="Roboto"/>
                <a:cs typeface="Roboto"/>
                <a:sym typeface="Roboto"/>
              </a:rPr>
              <a:t>softmax loss</a:t>
            </a:r>
            <a:r>
              <a:rPr lang="en">
                <a:solidFill>
                  <a:schemeClr val="dk1"/>
                </a:solidFill>
                <a:latin typeface="Roboto"/>
                <a:ea typeface="Roboto"/>
                <a:cs typeface="Roboto"/>
                <a:sym typeface="Roboto"/>
              </a:rPr>
              <a:t> or </a:t>
            </a:r>
            <a:r>
              <a:rPr b="1" lang="en">
                <a:solidFill>
                  <a:schemeClr val="dk1"/>
                </a:solidFill>
                <a:latin typeface="Roboto"/>
                <a:ea typeface="Roboto"/>
                <a:cs typeface="Roboto"/>
                <a:sym typeface="Roboto"/>
              </a:rPr>
              <a:t>metric learning with triplet loss. </a:t>
            </a:r>
            <a:endParaRPr b="1">
              <a:solidFill>
                <a:schemeClr val="dk1"/>
              </a:solidFill>
              <a:latin typeface="Roboto"/>
              <a:ea typeface="Roboto"/>
              <a:cs typeface="Roboto"/>
              <a:sym typeface="Roboto"/>
            </a:endParaRPr>
          </a:p>
        </p:txBody>
      </p:sp>
      <p:sp>
        <p:nvSpPr>
          <p:cNvPr id="189" name="Google Shape;189;p27"/>
          <p:cNvSpPr txBox="1"/>
          <p:nvPr/>
        </p:nvSpPr>
        <p:spPr>
          <a:xfrm>
            <a:off x="1630750" y="1084375"/>
            <a:ext cx="135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SoftMax Loss</a:t>
            </a:r>
            <a:endParaRPr b="1">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t/>
            </a:r>
            <a:endParaRPr b="1">
              <a:solidFill>
                <a:schemeClr val="dk1"/>
              </a:solidFill>
              <a:latin typeface="Roboto"/>
              <a:ea typeface="Roboto"/>
              <a:cs typeface="Roboto"/>
              <a:sym typeface="Roboto"/>
            </a:endParaRPr>
          </a:p>
        </p:txBody>
      </p:sp>
      <p:pic>
        <p:nvPicPr>
          <p:cNvPr id="190" name="Google Shape;190;p27"/>
          <p:cNvPicPr preferRelativeResize="0"/>
          <p:nvPr/>
        </p:nvPicPr>
        <p:blipFill>
          <a:blip r:embed="rId3">
            <a:alphaModFix/>
          </a:blip>
          <a:stretch>
            <a:fillRect/>
          </a:stretch>
        </p:blipFill>
        <p:spPr>
          <a:xfrm>
            <a:off x="421225" y="1487525"/>
            <a:ext cx="3817425" cy="1012250"/>
          </a:xfrm>
          <a:prstGeom prst="rect">
            <a:avLst/>
          </a:prstGeom>
          <a:noFill/>
          <a:ln cap="flat" cmpd="sng" w="19050">
            <a:solidFill>
              <a:srgbClr val="FF9900"/>
            </a:solidFill>
            <a:prstDash val="solid"/>
            <a:round/>
            <a:headEnd len="sm" w="sm" type="none"/>
            <a:tailEnd len="sm" w="sm" type="none"/>
          </a:ln>
        </p:spPr>
      </p:pic>
      <p:pic>
        <p:nvPicPr>
          <p:cNvPr id="191" name="Google Shape;191;p27"/>
          <p:cNvPicPr preferRelativeResize="0"/>
          <p:nvPr/>
        </p:nvPicPr>
        <p:blipFill>
          <a:blip r:embed="rId4">
            <a:alphaModFix/>
          </a:blip>
          <a:stretch>
            <a:fillRect/>
          </a:stretch>
        </p:blipFill>
        <p:spPr>
          <a:xfrm>
            <a:off x="4645984" y="1581150"/>
            <a:ext cx="4435117" cy="704550"/>
          </a:xfrm>
          <a:prstGeom prst="rect">
            <a:avLst/>
          </a:prstGeom>
          <a:noFill/>
          <a:ln cap="flat" cmpd="sng" w="19050">
            <a:solidFill>
              <a:srgbClr val="FF9900"/>
            </a:solidFill>
            <a:prstDash val="solid"/>
            <a:round/>
            <a:headEnd len="sm" w="sm" type="none"/>
            <a:tailEnd len="sm" w="sm" type="none"/>
          </a:ln>
        </p:spPr>
      </p:pic>
      <p:sp>
        <p:nvSpPr>
          <p:cNvPr id="192" name="Google Shape;192;p27"/>
          <p:cNvSpPr txBox="1"/>
          <p:nvPr/>
        </p:nvSpPr>
        <p:spPr>
          <a:xfrm>
            <a:off x="6278950" y="1008175"/>
            <a:ext cx="1351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Roboto"/>
                <a:ea typeface="Roboto"/>
                <a:cs typeface="Roboto"/>
                <a:sym typeface="Roboto"/>
              </a:rPr>
              <a:t>Triplet Loss</a:t>
            </a:r>
            <a:endParaRPr b="1">
              <a:solidFill>
                <a:schemeClr val="dk1"/>
              </a:solidFill>
              <a:latin typeface="Roboto"/>
              <a:ea typeface="Roboto"/>
              <a:cs typeface="Roboto"/>
              <a:sym typeface="Roboto"/>
            </a:endParaRPr>
          </a:p>
        </p:txBody>
      </p:sp>
      <p:sp>
        <p:nvSpPr>
          <p:cNvPr id="193" name="Google Shape;193;p27"/>
          <p:cNvSpPr txBox="1"/>
          <p:nvPr/>
        </p:nvSpPr>
        <p:spPr>
          <a:xfrm>
            <a:off x="4814650" y="2458475"/>
            <a:ext cx="3260400" cy="100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a = anchor image </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p = positive image</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n = negative image</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m= margin.</a:t>
            </a:r>
            <a:endParaRPr b="1" sz="1200">
              <a:solidFill>
                <a:schemeClr val="dk1"/>
              </a:solidFill>
              <a:latin typeface="Roboto"/>
              <a:ea typeface="Roboto"/>
              <a:cs typeface="Roboto"/>
              <a:sym typeface="Roboto"/>
            </a:endParaRPr>
          </a:p>
        </p:txBody>
      </p:sp>
      <p:sp>
        <p:nvSpPr>
          <p:cNvPr id="194" name="Google Shape;194;p27"/>
          <p:cNvSpPr txBox="1"/>
          <p:nvPr/>
        </p:nvSpPr>
        <p:spPr>
          <a:xfrm>
            <a:off x="90250" y="2687075"/>
            <a:ext cx="4329300" cy="2301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C is the total number of classes,</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aⱼ denotes the output of the jᵗʰ neuron of the last fully connected layer before softmax activation,</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pⱼ denotes the softmax activation of the jᵗʰ neuron,</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xᵢ denotes the iᵗʰ image in a training batch of size M,</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tᵢ denotes the target one-hot encoded vector of image i,</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fᵢ be an encoding of xᵢ and it is also the input of the last fully connected layer,</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W is the weight of the last fully connected layer, (bias = 0 (let)),</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Lᵢ is the cross-entropy loss for image i, we have:</a:t>
            </a:r>
            <a:endParaRPr b="1" sz="1100">
              <a:solidFill>
                <a:schemeClr val="dk1"/>
              </a:solidFill>
              <a:latin typeface="Roboto"/>
              <a:ea typeface="Roboto"/>
              <a:cs typeface="Roboto"/>
              <a:sym typeface="Roboto"/>
            </a:endParaRPr>
          </a:p>
        </p:txBody>
      </p:sp>
      <p:sp>
        <p:nvSpPr>
          <p:cNvPr id="195" name="Google Shape;195;p27"/>
          <p:cNvSpPr txBox="1"/>
          <p:nvPr/>
        </p:nvSpPr>
        <p:spPr>
          <a:xfrm>
            <a:off x="4806950" y="3570825"/>
            <a:ext cx="4064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Works on the fact that if two images are similar, we bring them closer and if they’re not similar, we take them far apart</a:t>
            </a:r>
            <a:endParaRPr>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these losses in code to train a model</a:t>
            </a:r>
            <a:endParaRPr/>
          </a:p>
        </p:txBody>
      </p:sp>
      <p:pic>
        <p:nvPicPr>
          <p:cNvPr id="201" name="Google Shape;201;p28"/>
          <p:cNvPicPr preferRelativeResize="0"/>
          <p:nvPr/>
        </p:nvPicPr>
        <p:blipFill>
          <a:blip r:embed="rId3">
            <a:alphaModFix/>
          </a:blip>
          <a:stretch>
            <a:fillRect/>
          </a:stretch>
        </p:blipFill>
        <p:spPr>
          <a:xfrm>
            <a:off x="235500" y="2077575"/>
            <a:ext cx="4981575" cy="1609725"/>
          </a:xfrm>
          <a:prstGeom prst="rect">
            <a:avLst/>
          </a:prstGeom>
          <a:noFill/>
          <a:ln cap="flat" cmpd="sng" w="9525">
            <a:solidFill>
              <a:srgbClr val="00FF00"/>
            </a:solidFill>
            <a:prstDash val="solid"/>
            <a:round/>
            <a:headEnd len="sm" w="sm" type="none"/>
            <a:tailEnd len="sm" w="sm" type="none"/>
          </a:ln>
        </p:spPr>
      </p:pic>
      <p:sp>
        <p:nvSpPr>
          <p:cNvPr id="202" name="Google Shape;202;p28"/>
          <p:cNvSpPr txBox="1"/>
          <p:nvPr/>
        </p:nvSpPr>
        <p:spPr>
          <a:xfrm>
            <a:off x="5050375" y="2190750"/>
            <a:ext cx="43752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Default model we used: </a:t>
            </a:r>
            <a:r>
              <a:rPr b="1" lang="en" sz="1200">
                <a:solidFill>
                  <a:schemeClr val="dk1"/>
                </a:solidFill>
                <a:latin typeface="Roboto"/>
                <a:ea typeface="Roboto"/>
                <a:cs typeface="Roboto"/>
                <a:sym typeface="Roboto"/>
              </a:rPr>
              <a:t>Resnet50(pretrained)</a:t>
            </a:r>
            <a:endParaRPr b="1" sz="1200">
              <a:solidFill>
                <a:schemeClr val="dk1"/>
              </a:solidFill>
              <a:latin typeface="Roboto"/>
              <a:ea typeface="Roboto"/>
              <a:cs typeface="Roboto"/>
              <a:sym typeface="Roboto"/>
            </a:endParaRPr>
          </a:p>
        </p:txBody>
      </p:sp>
      <p:sp>
        <p:nvSpPr>
          <p:cNvPr id="203" name="Google Shape;203;p28"/>
          <p:cNvSpPr txBox="1"/>
          <p:nvPr/>
        </p:nvSpPr>
        <p:spPr>
          <a:xfrm>
            <a:off x="5050375" y="2419350"/>
            <a:ext cx="39411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Total classes configured</a:t>
            </a:r>
            <a:endParaRPr b="1" sz="1200">
              <a:solidFill>
                <a:schemeClr val="dk1"/>
              </a:solidFill>
              <a:latin typeface="Roboto"/>
              <a:ea typeface="Roboto"/>
              <a:cs typeface="Roboto"/>
              <a:sym typeface="Roboto"/>
            </a:endParaRPr>
          </a:p>
        </p:txBody>
      </p:sp>
      <p:sp>
        <p:nvSpPr>
          <p:cNvPr id="204" name="Google Shape;204;p28"/>
          <p:cNvSpPr txBox="1"/>
          <p:nvPr/>
        </p:nvSpPr>
        <p:spPr>
          <a:xfrm>
            <a:off x="5050375" y="2647950"/>
            <a:ext cx="43752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Loss(default -&gt; </a:t>
            </a:r>
            <a:r>
              <a:rPr b="1" lang="en" sz="1200">
                <a:solidFill>
                  <a:schemeClr val="dk1"/>
                </a:solidFill>
                <a:latin typeface="Roboto"/>
                <a:ea typeface="Roboto"/>
                <a:cs typeface="Roboto"/>
                <a:sym typeface="Roboto"/>
              </a:rPr>
              <a:t>softmax)</a:t>
            </a:r>
            <a:endParaRPr b="1" sz="1200">
              <a:solidFill>
                <a:schemeClr val="dk1"/>
              </a:solidFill>
              <a:latin typeface="Roboto"/>
              <a:ea typeface="Roboto"/>
              <a:cs typeface="Roboto"/>
              <a:sym typeface="Roboto"/>
            </a:endParaRPr>
          </a:p>
        </p:txBody>
      </p:sp>
      <p:sp>
        <p:nvSpPr>
          <p:cNvPr id="205" name="Google Shape;205;p28"/>
          <p:cNvSpPr txBox="1"/>
          <p:nvPr/>
        </p:nvSpPr>
        <p:spPr>
          <a:xfrm>
            <a:off x="5050375" y="2876550"/>
            <a:ext cx="39411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 Pre-trained model</a:t>
            </a:r>
            <a:endParaRPr b="1" sz="1200">
              <a:solidFill>
                <a:schemeClr val="dk1"/>
              </a:solidFill>
              <a:latin typeface="Roboto"/>
              <a:ea typeface="Roboto"/>
              <a:cs typeface="Roboto"/>
              <a:sym typeface="Roboto"/>
            </a:endParaRPr>
          </a:p>
        </p:txBody>
      </p:sp>
      <p:sp>
        <p:nvSpPr>
          <p:cNvPr id="206" name="Google Shape;206;p28"/>
          <p:cNvSpPr txBox="1"/>
          <p:nvPr/>
        </p:nvSpPr>
        <p:spPr>
          <a:xfrm>
            <a:off x="5050375" y="3105150"/>
            <a:ext cx="39411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 GPU</a:t>
            </a:r>
            <a:endParaRPr b="1" sz="1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these losses in code to build the engine</a:t>
            </a:r>
            <a:endParaRPr/>
          </a:p>
        </p:txBody>
      </p:sp>
      <p:pic>
        <p:nvPicPr>
          <p:cNvPr id="212" name="Google Shape;212;p29"/>
          <p:cNvPicPr preferRelativeResize="0"/>
          <p:nvPr/>
        </p:nvPicPr>
        <p:blipFill>
          <a:blip r:embed="rId3">
            <a:alphaModFix/>
          </a:blip>
          <a:stretch>
            <a:fillRect/>
          </a:stretch>
        </p:blipFill>
        <p:spPr>
          <a:xfrm>
            <a:off x="328075" y="1524563"/>
            <a:ext cx="7896225" cy="285750"/>
          </a:xfrm>
          <a:prstGeom prst="rect">
            <a:avLst/>
          </a:prstGeom>
          <a:noFill/>
          <a:ln cap="flat" cmpd="sng" w="9525">
            <a:solidFill>
              <a:srgbClr val="00FF00"/>
            </a:solidFill>
            <a:prstDash val="solid"/>
            <a:round/>
            <a:headEnd len="sm" w="sm" type="none"/>
            <a:tailEnd len="sm" w="sm" type="none"/>
          </a:ln>
        </p:spPr>
      </p:pic>
      <p:pic>
        <p:nvPicPr>
          <p:cNvPr id="213" name="Google Shape;213;p29"/>
          <p:cNvPicPr preferRelativeResize="0"/>
          <p:nvPr/>
        </p:nvPicPr>
        <p:blipFill>
          <a:blip r:embed="rId4">
            <a:alphaModFix/>
          </a:blip>
          <a:stretch>
            <a:fillRect/>
          </a:stretch>
        </p:blipFill>
        <p:spPr>
          <a:xfrm>
            <a:off x="99500" y="2375761"/>
            <a:ext cx="4688250" cy="1576350"/>
          </a:xfrm>
          <a:prstGeom prst="rect">
            <a:avLst/>
          </a:prstGeom>
          <a:noFill/>
          <a:ln cap="flat" cmpd="sng" w="9525">
            <a:solidFill>
              <a:srgbClr val="00FF00"/>
            </a:solidFill>
            <a:prstDash val="solid"/>
            <a:round/>
            <a:headEnd len="sm" w="sm" type="none"/>
            <a:tailEnd len="sm" w="sm" type="none"/>
          </a:ln>
        </p:spPr>
      </p:pic>
      <p:pic>
        <p:nvPicPr>
          <p:cNvPr id="214" name="Google Shape;214;p29"/>
          <p:cNvPicPr preferRelativeResize="0"/>
          <p:nvPr/>
        </p:nvPicPr>
        <p:blipFill>
          <a:blip r:embed="rId5">
            <a:alphaModFix/>
          </a:blip>
          <a:stretch>
            <a:fillRect/>
          </a:stretch>
        </p:blipFill>
        <p:spPr>
          <a:xfrm>
            <a:off x="4881025" y="1962175"/>
            <a:ext cx="3996275" cy="1946325"/>
          </a:xfrm>
          <a:prstGeom prst="rect">
            <a:avLst/>
          </a:prstGeom>
          <a:noFill/>
          <a:ln cap="flat" cmpd="sng" w="9525">
            <a:solidFill>
              <a:srgbClr val="00FF00"/>
            </a:solidFill>
            <a:prstDash val="solid"/>
            <a:round/>
            <a:headEnd len="sm" w="sm" type="none"/>
            <a:tailEnd len="sm" w="sm" type="none"/>
          </a:ln>
        </p:spPr>
      </p:pic>
      <p:sp>
        <p:nvSpPr>
          <p:cNvPr id="215" name="Google Shape;215;p29"/>
          <p:cNvSpPr/>
          <p:nvPr/>
        </p:nvSpPr>
        <p:spPr>
          <a:xfrm flipH="1" rot="10800000">
            <a:off x="624550" y="1811825"/>
            <a:ext cx="330000" cy="298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nvSpPr>
        <p:spPr>
          <a:xfrm>
            <a:off x="929225" y="1843625"/>
            <a:ext cx="139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Building Engine </a:t>
            </a:r>
            <a:endParaRPr b="1" sz="1200">
              <a:solidFill>
                <a:schemeClr val="dk1"/>
              </a:solidFill>
              <a:latin typeface="Roboto"/>
              <a:ea typeface="Roboto"/>
              <a:cs typeface="Roboto"/>
              <a:sym typeface="Roboto"/>
            </a:endParaRPr>
          </a:p>
        </p:txBody>
      </p:sp>
      <p:sp>
        <p:nvSpPr>
          <p:cNvPr id="217" name="Google Shape;217;p29"/>
          <p:cNvSpPr/>
          <p:nvPr/>
        </p:nvSpPr>
        <p:spPr>
          <a:xfrm>
            <a:off x="1949450" y="4036475"/>
            <a:ext cx="190500" cy="369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6826250" y="4036475"/>
            <a:ext cx="190500" cy="369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txBox="1"/>
          <p:nvPr/>
        </p:nvSpPr>
        <p:spPr>
          <a:xfrm>
            <a:off x="1100675" y="4358225"/>
            <a:ext cx="234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Engine using SoftMax loss</a:t>
            </a:r>
            <a:endParaRPr b="1" sz="1200">
              <a:solidFill>
                <a:schemeClr val="dk1"/>
              </a:solidFill>
              <a:latin typeface="Roboto"/>
              <a:ea typeface="Roboto"/>
              <a:cs typeface="Roboto"/>
              <a:sym typeface="Roboto"/>
            </a:endParaRPr>
          </a:p>
        </p:txBody>
      </p:sp>
      <p:sp>
        <p:nvSpPr>
          <p:cNvPr id="220" name="Google Shape;220;p29"/>
          <p:cNvSpPr txBox="1"/>
          <p:nvPr/>
        </p:nvSpPr>
        <p:spPr>
          <a:xfrm>
            <a:off x="5958425" y="4358225"/>
            <a:ext cx="212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Engine using Triplet Loss</a:t>
            </a:r>
            <a:endParaRPr b="1"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Resnet50</a:t>
            </a:r>
            <a:endParaRPr/>
          </a:p>
        </p:txBody>
      </p:sp>
      <p:pic>
        <p:nvPicPr>
          <p:cNvPr id="226" name="Google Shape;226;p30"/>
          <p:cNvPicPr preferRelativeResize="0"/>
          <p:nvPr/>
        </p:nvPicPr>
        <p:blipFill>
          <a:blip r:embed="rId3">
            <a:alphaModFix/>
          </a:blip>
          <a:stretch>
            <a:fillRect/>
          </a:stretch>
        </p:blipFill>
        <p:spPr>
          <a:xfrm>
            <a:off x="2183826" y="2042275"/>
            <a:ext cx="4776350" cy="2764675"/>
          </a:xfrm>
          <a:prstGeom prst="rect">
            <a:avLst/>
          </a:prstGeom>
          <a:noFill/>
          <a:ln cap="flat" cmpd="sng" w="38100">
            <a:solidFill>
              <a:srgbClr val="9900FF"/>
            </a:solidFill>
            <a:prstDash val="solid"/>
            <a:round/>
            <a:headEnd len="sm" w="sm" type="none"/>
            <a:tailEnd len="sm" w="sm" type="none"/>
          </a:ln>
        </p:spPr>
      </p:pic>
      <p:sp>
        <p:nvSpPr>
          <p:cNvPr id="227" name="Google Shape;227;p30"/>
          <p:cNvSpPr txBox="1"/>
          <p:nvPr/>
        </p:nvSpPr>
        <p:spPr>
          <a:xfrm>
            <a:off x="478375" y="1284825"/>
            <a:ext cx="836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Residual Network - A very powerful type of convolution neural network. It’s pretrained model is used in training of the person re-identification model using the losses discussed.</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827625" y="134650"/>
            <a:ext cx="74931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Result Evaluation Metrics Obtained from our training and testing</a:t>
            </a:r>
            <a:endParaRPr sz="2800"/>
          </a:p>
        </p:txBody>
      </p:sp>
      <p:pic>
        <p:nvPicPr>
          <p:cNvPr id="233" name="Google Shape;233;p31"/>
          <p:cNvPicPr preferRelativeResize="0"/>
          <p:nvPr/>
        </p:nvPicPr>
        <p:blipFill>
          <a:blip r:embed="rId3">
            <a:alphaModFix/>
          </a:blip>
          <a:stretch>
            <a:fillRect/>
          </a:stretch>
        </p:blipFill>
        <p:spPr>
          <a:xfrm>
            <a:off x="1905000" y="1343575"/>
            <a:ext cx="5334000" cy="3050750"/>
          </a:xfrm>
          <a:prstGeom prst="rect">
            <a:avLst/>
          </a:prstGeom>
          <a:noFill/>
          <a:ln cap="flat" cmpd="sng" w="19050">
            <a:solidFill>
              <a:srgbClr val="00FFF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648200" y="724200"/>
            <a:ext cx="4392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K. Zhou &amp; T. Xiang, 2019</a:t>
            </a:r>
            <a:r>
              <a:rPr lang="en"/>
              <a:t> </a:t>
            </a:r>
            <a:endParaRPr/>
          </a:p>
          <a:p>
            <a:pPr indent="-342900" lvl="0" marL="457200" rtl="0" algn="l">
              <a:spcBef>
                <a:spcPts val="0"/>
              </a:spcBef>
              <a:spcAft>
                <a:spcPts val="0"/>
              </a:spcAft>
              <a:buSzPts val="1800"/>
              <a:buChar char="●"/>
            </a:pPr>
            <a:r>
              <a:rPr lang="en" u="sng">
                <a:solidFill>
                  <a:schemeClr val="hlink"/>
                </a:solidFill>
                <a:hlinkClick r:id="rId4"/>
              </a:rPr>
              <a:t>L. Zheng, Y. Yang, &amp; A. G. Hauptmann, 2016</a:t>
            </a:r>
            <a:endParaRPr/>
          </a:p>
          <a:p>
            <a:pPr indent="-342900" lvl="0" marL="457200" rtl="0" algn="l">
              <a:spcBef>
                <a:spcPts val="0"/>
              </a:spcBef>
              <a:spcAft>
                <a:spcPts val="0"/>
              </a:spcAft>
              <a:buSzPts val="1800"/>
              <a:buChar char="●"/>
            </a:pPr>
            <a:r>
              <a:rPr lang="en" u="sng">
                <a:solidFill>
                  <a:schemeClr val="hlink"/>
                </a:solidFill>
                <a:hlinkClick r:id="rId5"/>
              </a:rPr>
              <a:t>M. Xiong &amp; Z. Gao, 2022</a:t>
            </a:r>
            <a:endParaRPr/>
          </a:p>
          <a:p>
            <a:pPr indent="-342900" lvl="0" marL="457200" rtl="0" algn="l">
              <a:spcBef>
                <a:spcPts val="0"/>
              </a:spcBef>
              <a:spcAft>
                <a:spcPts val="0"/>
              </a:spcAft>
              <a:buSzPts val="1800"/>
              <a:buChar char="●"/>
            </a:pPr>
            <a:r>
              <a:rPr lang="en" u="sng">
                <a:solidFill>
                  <a:schemeClr val="hlink"/>
                </a:solidFill>
                <a:hlinkClick r:id="rId6"/>
              </a:rPr>
              <a:t>Github</a:t>
            </a:r>
            <a:r>
              <a:rPr lang="en"/>
              <a:t> - Code Implementation</a:t>
            </a:r>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with NVIDIA Labs  </a:t>
            </a:r>
            <a:endParaRPr/>
          </a:p>
        </p:txBody>
      </p:sp>
      <p:pic>
        <p:nvPicPr>
          <p:cNvPr id="239" name="Google Shape;239;p32"/>
          <p:cNvPicPr preferRelativeResize="0"/>
          <p:nvPr/>
        </p:nvPicPr>
        <p:blipFill>
          <a:blip r:embed="rId3">
            <a:alphaModFix/>
          </a:blip>
          <a:stretch>
            <a:fillRect/>
          </a:stretch>
        </p:blipFill>
        <p:spPr>
          <a:xfrm>
            <a:off x="5553325" y="2068113"/>
            <a:ext cx="2995900" cy="2246925"/>
          </a:xfrm>
          <a:prstGeom prst="rect">
            <a:avLst/>
          </a:prstGeom>
          <a:noFill/>
          <a:ln cap="flat" cmpd="sng" w="19050">
            <a:solidFill>
              <a:srgbClr val="00FFFF"/>
            </a:solidFill>
            <a:prstDash val="solid"/>
            <a:round/>
            <a:headEnd len="sm" w="sm" type="none"/>
            <a:tailEnd len="sm" w="sm" type="none"/>
          </a:ln>
        </p:spPr>
      </p:pic>
      <p:pic>
        <p:nvPicPr>
          <p:cNvPr id="240" name="Google Shape;240;p32"/>
          <p:cNvPicPr preferRelativeResize="0"/>
          <p:nvPr/>
        </p:nvPicPr>
        <p:blipFill>
          <a:blip r:embed="rId4">
            <a:alphaModFix/>
          </a:blip>
          <a:stretch>
            <a:fillRect/>
          </a:stretch>
        </p:blipFill>
        <p:spPr>
          <a:xfrm>
            <a:off x="765431" y="2103000"/>
            <a:ext cx="3806569" cy="2177150"/>
          </a:xfrm>
          <a:prstGeom prst="rect">
            <a:avLst/>
          </a:prstGeom>
          <a:noFill/>
          <a:ln cap="flat" cmpd="sng" w="19050">
            <a:solidFill>
              <a:srgbClr val="00FFFF"/>
            </a:solidFill>
            <a:prstDash val="solid"/>
            <a:round/>
            <a:headEnd len="sm" w="sm" type="none"/>
            <a:tailEnd len="sm" w="sm" type="none"/>
          </a:ln>
        </p:spPr>
      </p:pic>
      <p:sp>
        <p:nvSpPr>
          <p:cNvPr id="241" name="Google Shape;241;p32"/>
          <p:cNvSpPr txBox="1"/>
          <p:nvPr/>
        </p:nvSpPr>
        <p:spPr>
          <a:xfrm>
            <a:off x="2055275" y="1598075"/>
            <a:ext cx="11895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Our Results</a:t>
            </a:r>
            <a:endParaRPr b="1">
              <a:solidFill>
                <a:schemeClr val="dk1"/>
              </a:solidFill>
              <a:latin typeface="Roboto"/>
              <a:ea typeface="Roboto"/>
              <a:cs typeface="Roboto"/>
              <a:sym typeface="Roboto"/>
            </a:endParaRPr>
          </a:p>
        </p:txBody>
      </p:sp>
      <p:sp>
        <p:nvSpPr>
          <p:cNvPr id="242" name="Google Shape;242;p32"/>
          <p:cNvSpPr txBox="1"/>
          <p:nvPr/>
        </p:nvSpPr>
        <p:spPr>
          <a:xfrm>
            <a:off x="5177375" y="1598075"/>
            <a:ext cx="37359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NVIDIA Labs Results(DG-Net NVIDIA’s own)</a:t>
            </a:r>
            <a:endParaRPr b="1">
              <a:solidFill>
                <a:schemeClr val="dk1"/>
              </a:solidFill>
              <a:latin typeface="Roboto"/>
              <a:ea typeface="Roboto"/>
              <a:cs typeface="Roboto"/>
              <a:sym typeface="Roboto"/>
            </a:endParaRPr>
          </a:p>
        </p:txBody>
      </p:sp>
      <p:sp>
        <p:nvSpPr>
          <p:cNvPr id="243" name="Google Shape;243;p32"/>
          <p:cNvSpPr txBox="1"/>
          <p:nvPr/>
        </p:nvSpPr>
        <p:spPr>
          <a:xfrm>
            <a:off x="2549800" y="4478850"/>
            <a:ext cx="41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Almost similar results on Market-1501 dataset</a:t>
            </a:r>
            <a:endParaRPr b="1">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a:blip r:embed="rId3">
            <a:alphaModFix/>
          </a:blip>
          <a:stretch>
            <a:fillRect/>
          </a:stretch>
        </p:blipFill>
        <p:spPr>
          <a:xfrm>
            <a:off x="74075" y="800875"/>
            <a:ext cx="8993724" cy="1440775"/>
          </a:xfrm>
          <a:prstGeom prst="rect">
            <a:avLst/>
          </a:prstGeom>
          <a:noFill/>
          <a:ln cap="flat" cmpd="sng" w="28575">
            <a:solidFill>
              <a:srgbClr val="FF9900"/>
            </a:solidFill>
            <a:prstDash val="solid"/>
            <a:round/>
            <a:headEnd len="sm" w="sm" type="none"/>
            <a:tailEnd len="sm" w="sm" type="none"/>
          </a:ln>
        </p:spPr>
      </p:pic>
      <p:pic>
        <p:nvPicPr>
          <p:cNvPr id="249" name="Google Shape;249;p33"/>
          <p:cNvPicPr preferRelativeResize="0"/>
          <p:nvPr/>
        </p:nvPicPr>
        <p:blipFill>
          <a:blip r:embed="rId4">
            <a:alphaModFix/>
          </a:blip>
          <a:stretch>
            <a:fillRect/>
          </a:stretch>
        </p:blipFill>
        <p:spPr>
          <a:xfrm>
            <a:off x="590550" y="2485500"/>
            <a:ext cx="3500000" cy="2217825"/>
          </a:xfrm>
          <a:prstGeom prst="rect">
            <a:avLst/>
          </a:prstGeom>
          <a:noFill/>
          <a:ln cap="flat" cmpd="sng" w="28575">
            <a:solidFill>
              <a:srgbClr val="FF9900"/>
            </a:solidFill>
            <a:prstDash val="solid"/>
            <a:round/>
            <a:headEnd len="sm" w="sm" type="none"/>
            <a:tailEnd len="sm" w="sm" type="none"/>
          </a:ln>
        </p:spPr>
      </p:pic>
      <p:pic>
        <p:nvPicPr>
          <p:cNvPr id="250" name="Google Shape;250;p33"/>
          <p:cNvPicPr preferRelativeResize="0"/>
          <p:nvPr/>
        </p:nvPicPr>
        <p:blipFill>
          <a:blip r:embed="rId5">
            <a:alphaModFix/>
          </a:blip>
          <a:stretch>
            <a:fillRect/>
          </a:stretch>
        </p:blipFill>
        <p:spPr>
          <a:xfrm>
            <a:off x="5140250" y="2485503"/>
            <a:ext cx="3500000" cy="2217822"/>
          </a:xfrm>
          <a:prstGeom prst="rect">
            <a:avLst/>
          </a:prstGeom>
          <a:noFill/>
          <a:ln cap="flat" cmpd="sng" w="28575">
            <a:solidFill>
              <a:srgbClr val="FF9900"/>
            </a:solidFill>
            <a:prstDash val="solid"/>
            <a:round/>
            <a:headEnd len="sm" w="sm" type="none"/>
            <a:tailEnd len="sm" w="sm" type="none"/>
          </a:ln>
        </p:spPr>
      </p:pic>
      <p:sp>
        <p:nvSpPr>
          <p:cNvPr id="251" name="Google Shape;251;p33"/>
          <p:cNvSpPr txBox="1"/>
          <p:nvPr/>
        </p:nvSpPr>
        <p:spPr>
          <a:xfrm>
            <a:off x="488950" y="139700"/>
            <a:ext cx="824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ONE OF OUR RESULTS</a:t>
            </a:r>
            <a:endParaRPr b="1" sz="24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265500" y="21234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Method Based</a:t>
            </a:r>
            <a:endParaRPr sz="3200"/>
          </a:p>
          <a:p>
            <a:pPr indent="0" lvl="0" marL="0" rtl="0" algn="ctr">
              <a:spcBef>
                <a:spcPts val="0"/>
              </a:spcBef>
              <a:spcAft>
                <a:spcPts val="0"/>
              </a:spcAft>
              <a:buNone/>
            </a:pPr>
            <a:r>
              <a:rPr lang="en" sz="3200"/>
              <a:t>on Multi-Attribute Feature Generation</a:t>
            </a:r>
            <a:endParaRPr sz="3200"/>
          </a:p>
        </p:txBody>
      </p:sp>
      <p:sp>
        <p:nvSpPr>
          <p:cNvPr id="257" name="Google Shape;257;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The proposed method consists of two main steps: multi-attribute feature generation and similarity score calculation. In the multi-attribute feature generation step, the input image is processed by multiple attribute classifiers, which generate features related to the color, texture, and shape of the person. Then, the features are combined into a single representation using a feature fusion method. In the similarity score calculation step, the Euclidean distance between the feature representations of the query and gallery images is calculated to obtain the similarity scores.</a:t>
            </a:r>
            <a:endParaRPr sz="1300"/>
          </a:p>
        </p:txBody>
      </p:sp>
      <p:sp>
        <p:nvSpPr>
          <p:cNvPr id="258" name="Google Shape;258;p34"/>
          <p:cNvSpPr txBox="1"/>
          <p:nvPr/>
        </p:nvSpPr>
        <p:spPr>
          <a:xfrm>
            <a:off x="1366375" y="1346275"/>
            <a:ext cx="1874700" cy="44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Alternate method</a:t>
            </a:r>
            <a:endParaRPr sz="1700">
              <a:solidFill>
                <a:schemeClr val="dk1"/>
              </a:solidFill>
              <a:latin typeface="Roboto"/>
              <a:ea typeface="Roboto"/>
              <a:cs typeface="Roboto"/>
              <a:sym typeface="Roboto"/>
            </a:endParaRPr>
          </a:p>
        </p:txBody>
      </p:sp>
      <p:sp>
        <p:nvSpPr>
          <p:cNvPr id="259" name="Google Shape;259;p34"/>
          <p:cNvSpPr txBox="1"/>
          <p:nvPr/>
        </p:nvSpPr>
        <p:spPr>
          <a:xfrm>
            <a:off x="0" y="4666375"/>
            <a:ext cx="52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Source: </a:t>
            </a:r>
            <a:r>
              <a:rPr lang="en" sz="1200" u="sng">
                <a:solidFill>
                  <a:schemeClr val="hlink"/>
                </a:solidFill>
                <a:latin typeface="Roboto"/>
                <a:ea typeface="Roboto"/>
                <a:cs typeface="Roboto"/>
                <a:sym typeface="Roboto"/>
                <a:hlinkClick r:id="rId3"/>
              </a:rPr>
              <a:t>A Lightweight Efficient Person Re-Identification Method</a:t>
            </a:r>
            <a:endParaRPr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5"/>
          <p:cNvPicPr preferRelativeResize="0"/>
          <p:nvPr/>
        </p:nvPicPr>
        <p:blipFill>
          <a:blip r:embed="rId3">
            <a:alphaModFix/>
          </a:blip>
          <a:stretch>
            <a:fillRect/>
          </a:stretch>
        </p:blipFill>
        <p:spPr>
          <a:xfrm>
            <a:off x="160350" y="1729100"/>
            <a:ext cx="4230032" cy="2419350"/>
          </a:xfrm>
          <a:prstGeom prst="rect">
            <a:avLst/>
          </a:prstGeom>
          <a:noFill/>
          <a:ln cap="flat" cmpd="sng" w="19050">
            <a:solidFill>
              <a:srgbClr val="00FFFF"/>
            </a:solidFill>
            <a:prstDash val="solid"/>
            <a:round/>
            <a:headEnd len="sm" w="sm" type="none"/>
            <a:tailEnd len="sm" w="sm" type="none"/>
          </a:ln>
        </p:spPr>
      </p:pic>
      <p:sp>
        <p:nvSpPr>
          <p:cNvPr id="265" name="Google Shape;265;p35"/>
          <p:cNvSpPr txBox="1"/>
          <p:nvPr/>
        </p:nvSpPr>
        <p:spPr>
          <a:xfrm>
            <a:off x="0" y="0"/>
            <a:ext cx="9144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Comparison with </a:t>
            </a:r>
            <a:r>
              <a:rPr lang="en" sz="3000">
                <a:solidFill>
                  <a:schemeClr val="dk1"/>
                </a:solidFill>
                <a:latin typeface="Roboto Slab"/>
                <a:ea typeface="Roboto Slab"/>
                <a:cs typeface="Roboto Slab"/>
                <a:sym typeface="Roboto Slab"/>
              </a:rPr>
              <a:t>Multi-Attribute Feature Generation Method</a:t>
            </a:r>
            <a:r>
              <a:rPr lang="en" sz="3000">
                <a:solidFill>
                  <a:schemeClr val="dk1"/>
                </a:solidFill>
                <a:latin typeface="Roboto Slab"/>
                <a:ea typeface="Roboto Slab"/>
                <a:cs typeface="Roboto Slab"/>
                <a:sym typeface="Roboto Slab"/>
              </a:rPr>
              <a:t>  </a:t>
            </a:r>
            <a:endParaRPr sz="3000">
              <a:solidFill>
                <a:schemeClr val="dk1"/>
              </a:solidFill>
              <a:latin typeface="Roboto Slab"/>
              <a:ea typeface="Roboto Slab"/>
              <a:cs typeface="Roboto Slab"/>
              <a:sym typeface="Roboto Slab"/>
            </a:endParaRPr>
          </a:p>
        </p:txBody>
      </p:sp>
      <p:sp>
        <p:nvSpPr>
          <p:cNvPr id="266" name="Google Shape;266;p35"/>
          <p:cNvSpPr txBox="1"/>
          <p:nvPr/>
        </p:nvSpPr>
        <p:spPr>
          <a:xfrm>
            <a:off x="1776475" y="1108200"/>
            <a:ext cx="11895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Our Results</a:t>
            </a:r>
            <a:endParaRPr b="1">
              <a:solidFill>
                <a:schemeClr val="dk1"/>
              </a:solidFill>
              <a:latin typeface="Roboto"/>
              <a:ea typeface="Roboto"/>
              <a:cs typeface="Roboto"/>
              <a:sym typeface="Roboto"/>
            </a:endParaRPr>
          </a:p>
        </p:txBody>
      </p:sp>
      <p:sp>
        <p:nvSpPr>
          <p:cNvPr id="267" name="Google Shape;267;p35"/>
          <p:cNvSpPr txBox="1"/>
          <p:nvPr/>
        </p:nvSpPr>
        <p:spPr>
          <a:xfrm>
            <a:off x="6279875" y="1108200"/>
            <a:ext cx="13941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MAFG Result</a:t>
            </a:r>
            <a:endParaRPr b="1">
              <a:solidFill>
                <a:schemeClr val="dk1"/>
              </a:solidFill>
              <a:latin typeface="Roboto"/>
              <a:ea typeface="Roboto"/>
              <a:cs typeface="Roboto"/>
              <a:sym typeface="Roboto"/>
            </a:endParaRPr>
          </a:p>
        </p:txBody>
      </p:sp>
      <p:pic>
        <p:nvPicPr>
          <p:cNvPr id="268" name="Google Shape;268;p35"/>
          <p:cNvPicPr preferRelativeResize="0"/>
          <p:nvPr/>
        </p:nvPicPr>
        <p:blipFill>
          <a:blip r:embed="rId4">
            <a:alphaModFix/>
          </a:blip>
          <a:stretch>
            <a:fillRect/>
          </a:stretch>
        </p:blipFill>
        <p:spPr>
          <a:xfrm>
            <a:off x="4712800" y="2397725"/>
            <a:ext cx="4318125" cy="353747"/>
          </a:xfrm>
          <a:prstGeom prst="rect">
            <a:avLst/>
          </a:prstGeom>
          <a:noFill/>
          <a:ln>
            <a:noFill/>
          </a:ln>
        </p:spPr>
      </p:pic>
      <p:pic>
        <p:nvPicPr>
          <p:cNvPr id="269" name="Google Shape;269;p35"/>
          <p:cNvPicPr preferRelativeResize="0"/>
          <p:nvPr/>
        </p:nvPicPr>
        <p:blipFill>
          <a:blip r:embed="rId5">
            <a:alphaModFix/>
          </a:blip>
          <a:stretch>
            <a:fillRect/>
          </a:stretch>
        </p:blipFill>
        <p:spPr>
          <a:xfrm>
            <a:off x="4778445" y="2751456"/>
            <a:ext cx="4186854" cy="3781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Learnings</a:t>
            </a:r>
            <a:endParaRPr/>
          </a:p>
        </p:txBody>
      </p:sp>
      <p:sp>
        <p:nvSpPr>
          <p:cNvPr id="275" name="Google Shape;275;p36"/>
          <p:cNvSpPr txBox="1"/>
          <p:nvPr>
            <p:ph idx="1" type="body"/>
          </p:nvPr>
        </p:nvSpPr>
        <p:spPr>
          <a:xfrm>
            <a:off x="387900" y="1489825"/>
            <a:ext cx="8368200" cy="26763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79400" lvl="0" marL="457200" rtl="0" algn="l">
              <a:spcBef>
                <a:spcPts val="1200"/>
              </a:spcBef>
              <a:spcAft>
                <a:spcPts val="0"/>
              </a:spcAft>
              <a:buClr>
                <a:srgbClr val="000000"/>
              </a:buClr>
              <a:buSzPts val="800"/>
              <a:buFont typeface="Roboto"/>
              <a:buChar char="●"/>
            </a:pPr>
            <a:r>
              <a:rPr lang="en" sz="1500"/>
              <a:t>Importance of choosing appropriate distance metrics</a:t>
            </a:r>
            <a:endParaRPr sz="1500"/>
          </a:p>
          <a:p>
            <a:pPr indent="-279400" lvl="1" marL="914400" rtl="0" algn="l">
              <a:spcBef>
                <a:spcPts val="0"/>
              </a:spcBef>
              <a:spcAft>
                <a:spcPts val="0"/>
              </a:spcAft>
              <a:buClr>
                <a:srgbClr val="000000"/>
              </a:buClr>
              <a:buSzPts val="800"/>
              <a:buFont typeface="Roboto"/>
              <a:buChar char="○"/>
            </a:pPr>
            <a:r>
              <a:rPr lang="en" sz="1100"/>
              <a:t>Metric learning can learn distance metrics that effectively measure similarity between images</a:t>
            </a:r>
            <a:endParaRPr sz="1100"/>
          </a:p>
          <a:p>
            <a:pPr indent="-279400" lvl="1" marL="914400" rtl="0" algn="l">
              <a:spcBef>
                <a:spcPts val="0"/>
              </a:spcBef>
              <a:spcAft>
                <a:spcPts val="0"/>
              </a:spcAft>
              <a:buClr>
                <a:srgbClr val="000000"/>
              </a:buClr>
              <a:buSzPts val="800"/>
              <a:buFont typeface="Roboto"/>
              <a:buChar char="○"/>
            </a:pPr>
            <a:r>
              <a:rPr lang="en" sz="1100"/>
              <a:t>Choosing appropriate distance metrics can improve model performance</a:t>
            </a:r>
            <a:endParaRPr sz="1100"/>
          </a:p>
          <a:p>
            <a:pPr indent="-279400" lvl="0" marL="457200" rtl="0" algn="l">
              <a:spcBef>
                <a:spcPts val="0"/>
              </a:spcBef>
              <a:spcAft>
                <a:spcPts val="0"/>
              </a:spcAft>
              <a:buClr>
                <a:srgbClr val="000000"/>
              </a:buClr>
              <a:buSzPts val="800"/>
              <a:buFont typeface="Roboto"/>
              <a:buChar char="●"/>
            </a:pPr>
            <a:r>
              <a:rPr lang="en" sz="1500"/>
              <a:t>Need for careful selection and annotation of training data</a:t>
            </a:r>
            <a:endParaRPr sz="1500"/>
          </a:p>
          <a:p>
            <a:pPr indent="-279400" lvl="1" marL="914400" rtl="0" algn="l">
              <a:spcBef>
                <a:spcPts val="0"/>
              </a:spcBef>
              <a:spcAft>
                <a:spcPts val="0"/>
              </a:spcAft>
              <a:buClr>
                <a:srgbClr val="000000"/>
              </a:buClr>
              <a:buSzPts val="800"/>
              <a:buFont typeface="Roboto"/>
              <a:buChar char="○"/>
            </a:pPr>
            <a:r>
              <a:rPr lang="en" sz="1100"/>
              <a:t>Quality and diversity of training data impact effectiveness of metric learning</a:t>
            </a:r>
            <a:endParaRPr sz="1100"/>
          </a:p>
          <a:p>
            <a:pPr indent="-279400" lvl="1" marL="914400" rtl="0" algn="l">
              <a:spcBef>
                <a:spcPts val="0"/>
              </a:spcBef>
              <a:spcAft>
                <a:spcPts val="0"/>
              </a:spcAft>
              <a:buClr>
                <a:srgbClr val="000000"/>
              </a:buClr>
              <a:buSzPts val="800"/>
              <a:buFont typeface="Roboto"/>
              <a:buChar char="○"/>
            </a:pPr>
            <a:r>
              <a:rPr lang="en" sz="1100"/>
              <a:t>Careful selection and annotation of training data can ensure the model learns useful and relevant distance metrics</a:t>
            </a:r>
            <a:endParaRPr sz="1500"/>
          </a:p>
          <a:p>
            <a:pPr indent="-279400" lvl="0" marL="457200" rtl="0" algn="l">
              <a:spcBef>
                <a:spcPts val="0"/>
              </a:spcBef>
              <a:spcAft>
                <a:spcPts val="0"/>
              </a:spcAft>
              <a:buClr>
                <a:srgbClr val="000000"/>
              </a:buClr>
              <a:buSzPts val="800"/>
              <a:buFont typeface="Roboto"/>
              <a:buChar char="●"/>
            </a:pPr>
            <a:r>
              <a:rPr lang="en" sz="1500"/>
              <a:t>Potential for transfer learning</a:t>
            </a:r>
            <a:endParaRPr sz="1500"/>
          </a:p>
          <a:p>
            <a:pPr indent="-279400" lvl="1" marL="914400" rtl="0" algn="l">
              <a:spcBef>
                <a:spcPts val="0"/>
              </a:spcBef>
              <a:spcAft>
                <a:spcPts val="0"/>
              </a:spcAft>
              <a:buClr>
                <a:srgbClr val="000000"/>
              </a:buClr>
              <a:buSzPts val="800"/>
              <a:buFont typeface="Roboto"/>
              <a:buChar char="○"/>
            </a:pPr>
            <a:r>
              <a:rPr lang="en" sz="1100"/>
              <a:t>Metric learning can be used to learn distance metrics for person re-identification across different domains and datasets</a:t>
            </a:r>
            <a:endParaRPr sz="1100"/>
          </a:p>
          <a:p>
            <a:pPr indent="-279400" lvl="1" marL="914400" rtl="0" algn="l">
              <a:spcBef>
                <a:spcPts val="0"/>
              </a:spcBef>
              <a:spcAft>
                <a:spcPts val="0"/>
              </a:spcAft>
              <a:buClr>
                <a:srgbClr val="000000"/>
              </a:buClr>
              <a:buSzPts val="800"/>
              <a:buFont typeface="Roboto"/>
              <a:buChar char="○"/>
            </a:pPr>
            <a:r>
              <a:rPr lang="en" sz="1100"/>
              <a:t>Transfer learning can leverage knowledge learned from one domain to improve performance in another domain</a:t>
            </a:r>
            <a:endParaRPr sz="1100"/>
          </a:p>
          <a:p>
            <a:pPr indent="0" lvl="0" marL="0" rtl="0" algn="l">
              <a:spcBef>
                <a:spcPts val="1200"/>
              </a:spcBef>
              <a:spcAft>
                <a:spcPts val="1200"/>
              </a:spcAft>
              <a:buNone/>
            </a:pPr>
            <a:r>
              <a:t/>
            </a:r>
            <a:endParaRPr sz="1500"/>
          </a:p>
        </p:txBody>
      </p:sp>
      <p:pic>
        <p:nvPicPr>
          <p:cNvPr id="276" name="Google Shape;276;p36"/>
          <p:cNvPicPr preferRelativeResize="0"/>
          <p:nvPr/>
        </p:nvPicPr>
        <p:blipFill>
          <a:blip r:embed="rId3">
            <a:alphaModFix/>
          </a:blip>
          <a:stretch>
            <a:fillRect/>
          </a:stretch>
        </p:blipFill>
        <p:spPr>
          <a:xfrm>
            <a:off x="7590250" y="3887900"/>
            <a:ext cx="1325150" cy="102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nvSpPr>
        <p:spPr>
          <a:xfrm>
            <a:off x="2889300" y="2017650"/>
            <a:ext cx="3365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dk1"/>
                </a:solidFill>
                <a:latin typeface="Merriweather Black"/>
                <a:ea typeface="Merriweather Black"/>
                <a:cs typeface="Merriweather Black"/>
                <a:sym typeface="Merriweather Black"/>
              </a:rPr>
              <a:t>Thanks</a:t>
            </a:r>
            <a:endParaRPr sz="6000">
              <a:solidFill>
                <a:schemeClr val="dk1"/>
              </a:solidFill>
              <a:latin typeface="Merriweather Black"/>
              <a:ea typeface="Merriweather Black"/>
              <a:cs typeface="Merriweather Black"/>
              <a:sym typeface="Merriweather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90250" y="450150"/>
            <a:ext cx="8195700" cy="72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Boston Marathon Bombing on April 15, 2013</a:t>
            </a:r>
            <a:endParaRPr sz="3000"/>
          </a:p>
        </p:txBody>
      </p:sp>
      <p:sp>
        <p:nvSpPr>
          <p:cNvPr id="77" name="Google Shape;77;p15"/>
          <p:cNvSpPr txBox="1"/>
          <p:nvPr/>
        </p:nvSpPr>
        <p:spPr>
          <a:xfrm>
            <a:off x="615650" y="1725250"/>
            <a:ext cx="77154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Two terrorists, brothers Dzhokhar Tsarnaev and Tamerlan Tsarnaev, planted two homemade pressure cooker bombs which injured hundreds of people and killed three.</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The investigators had to sit through </a:t>
            </a:r>
            <a:r>
              <a:rPr b="1" lang="en" sz="1500">
                <a:solidFill>
                  <a:schemeClr val="dk1"/>
                </a:solidFill>
                <a:highlight>
                  <a:schemeClr val="lt1"/>
                </a:highlight>
              </a:rPr>
              <a:t>hundreds of hours of CCTV footage</a:t>
            </a:r>
            <a:r>
              <a:rPr lang="en" sz="1500">
                <a:solidFill>
                  <a:schemeClr val="dk1"/>
                </a:solidFill>
                <a:highlight>
                  <a:schemeClr val="lt1"/>
                </a:highlight>
              </a:rPr>
              <a:t> and one of them had to watch the same </a:t>
            </a:r>
            <a:r>
              <a:rPr lang="en" sz="1500">
                <a:solidFill>
                  <a:schemeClr val="dk1"/>
                </a:solidFill>
                <a:highlight>
                  <a:schemeClr val="lt1"/>
                </a:highlight>
              </a:rPr>
              <a:t>segment</a:t>
            </a:r>
            <a:r>
              <a:rPr lang="en" sz="1500">
                <a:solidFill>
                  <a:schemeClr val="dk1"/>
                </a:solidFill>
                <a:highlight>
                  <a:schemeClr val="lt1"/>
                </a:highlight>
              </a:rPr>
              <a:t> of the footage more than </a:t>
            </a:r>
            <a:r>
              <a:rPr b="1" lang="en" sz="1500">
                <a:solidFill>
                  <a:schemeClr val="dk1"/>
                </a:solidFill>
                <a:highlight>
                  <a:schemeClr val="lt1"/>
                </a:highlight>
              </a:rPr>
              <a:t>400 times</a:t>
            </a:r>
            <a:r>
              <a:rPr lang="en" sz="1500">
                <a:solidFill>
                  <a:schemeClr val="dk1"/>
                </a:solidFill>
                <a:highlight>
                  <a:schemeClr val="lt1"/>
                </a:highlight>
              </a:rPr>
              <a:t>.</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Later found, the suspects were already on the police records for under age drinking and other activities and were also enrolled in a University in Boston.</a:t>
            </a:r>
            <a:endParaRPr sz="1500">
              <a:solidFill>
                <a:schemeClr val="dk1"/>
              </a:solidFill>
              <a:highlight>
                <a:schemeClr val="lt1"/>
              </a:highlight>
            </a:endParaRPr>
          </a:p>
        </p:txBody>
      </p:sp>
      <p:sp>
        <p:nvSpPr>
          <p:cNvPr id="78" name="Google Shape;78;p15"/>
          <p:cNvSpPr txBox="1"/>
          <p:nvPr/>
        </p:nvSpPr>
        <p:spPr>
          <a:xfrm>
            <a:off x="921825" y="3677875"/>
            <a:ext cx="7249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highlight>
                  <a:schemeClr val="lt1"/>
                </a:highlight>
              </a:rPr>
              <a:t>This investigation could’ve been faster, if they had the right technology.</a:t>
            </a:r>
            <a:endParaRPr b="1" sz="1500">
              <a:latin typeface="Roboto"/>
              <a:ea typeface="Roboto"/>
              <a:cs typeface="Roboto"/>
              <a:sym typeface="Roboto"/>
            </a:endParaRPr>
          </a:p>
        </p:txBody>
      </p:sp>
      <p:sp>
        <p:nvSpPr>
          <p:cNvPr id="79" name="Google Shape;79;p15"/>
          <p:cNvSpPr txBox="1"/>
          <p:nvPr/>
        </p:nvSpPr>
        <p:spPr>
          <a:xfrm>
            <a:off x="921825" y="4135075"/>
            <a:ext cx="7249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dk1"/>
                </a:solidFill>
                <a:highlight>
                  <a:schemeClr val="lt1"/>
                </a:highlight>
              </a:rPr>
              <a:t>This clearly shows the reason we need Person Re-identification</a:t>
            </a:r>
            <a:endParaRPr b="1" sz="1500" u="sng">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2" type="body"/>
          </p:nvPr>
        </p:nvSpPr>
        <p:spPr>
          <a:xfrm>
            <a:off x="4939500" y="724200"/>
            <a:ext cx="3837000" cy="3695100"/>
          </a:xfrm>
          <a:prstGeom prst="rect">
            <a:avLst/>
          </a:prstGeom>
          <a:solidFill>
            <a:schemeClr val="dk2"/>
          </a:solidFill>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sz="1500">
                <a:highlight>
                  <a:schemeClr val="dk2"/>
                </a:highlight>
              </a:rPr>
              <a:t>Person re-identification is a computer vision task that involves identifying an individual in a series of images or video frames captured from one or more cameras. The goal is to match images of a person captured in different camera views or at different times, even if their appearance may have changed due to variations in lighting, pose, or occlusion. </a:t>
            </a:r>
            <a:endParaRPr sz="1500">
              <a:highlight>
                <a:schemeClr val="dk2"/>
              </a:highlight>
            </a:endParaRPr>
          </a:p>
        </p:txBody>
      </p:sp>
      <p:sp>
        <p:nvSpPr>
          <p:cNvPr id="85" name="Google Shape;85;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Problem Statement</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56150" y="0"/>
            <a:ext cx="2831700" cy="76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Sample</a:t>
            </a:r>
            <a:endParaRPr sz="3200"/>
          </a:p>
        </p:txBody>
      </p:sp>
      <p:pic>
        <p:nvPicPr>
          <p:cNvPr id="91" name="Google Shape;91;p17"/>
          <p:cNvPicPr preferRelativeResize="0"/>
          <p:nvPr/>
        </p:nvPicPr>
        <p:blipFill>
          <a:blip r:embed="rId3">
            <a:alphaModFix/>
          </a:blip>
          <a:stretch>
            <a:fillRect/>
          </a:stretch>
        </p:blipFill>
        <p:spPr>
          <a:xfrm>
            <a:off x="4791700" y="1225176"/>
            <a:ext cx="3961725" cy="2693150"/>
          </a:xfrm>
          <a:prstGeom prst="rect">
            <a:avLst/>
          </a:prstGeom>
          <a:noFill/>
          <a:ln cap="flat" cmpd="sng" w="28575">
            <a:solidFill>
              <a:srgbClr val="FF9900"/>
            </a:solidFill>
            <a:prstDash val="solid"/>
            <a:round/>
            <a:headEnd len="sm" w="sm" type="none"/>
            <a:tailEnd len="sm" w="sm" type="none"/>
          </a:ln>
        </p:spPr>
      </p:pic>
      <p:pic>
        <p:nvPicPr>
          <p:cNvPr id="92" name="Google Shape;92;p17"/>
          <p:cNvPicPr preferRelativeResize="0"/>
          <p:nvPr/>
        </p:nvPicPr>
        <p:blipFill>
          <a:blip r:embed="rId4">
            <a:alphaModFix/>
          </a:blip>
          <a:stretch>
            <a:fillRect/>
          </a:stretch>
        </p:blipFill>
        <p:spPr>
          <a:xfrm>
            <a:off x="285025" y="1153300"/>
            <a:ext cx="3790950" cy="2836900"/>
          </a:xfrm>
          <a:prstGeom prst="rect">
            <a:avLst/>
          </a:prstGeom>
          <a:noFill/>
          <a:ln cap="flat" cmpd="sng" w="28575">
            <a:solidFill>
              <a:srgbClr val="00FFFF"/>
            </a:solidFill>
            <a:prstDash val="solid"/>
            <a:round/>
            <a:headEnd len="sm" w="sm" type="none"/>
            <a:tailEnd len="sm" w="sm" type="none"/>
          </a:ln>
        </p:spPr>
      </p:pic>
      <p:sp>
        <p:nvSpPr>
          <p:cNvPr id="93" name="Google Shape;93;p17"/>
          <p:cNvSpPr txBox="1"/>
          <p:nvPr/>
        </p:nvSpPr>
        <p:spPr>
          <a:xfrm>
            <a:off x="5893875" y="39902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Source: </a:t>
            </a:r>
            <a:r>
              <a:rPr lang="en" u="sng">
                <a:solidFill>
                  <a:schemeClr val="hlink"/>
                </a:solidFill>
                <a:latin typeface="Roboto"/>
                <a:ea typeface="Roboto"/>
                <a:cs typeface="Roboto"/>
                <a:sym typeface="Roboto"/>
                <a:hlinkClick r:id="rId5"/>
              </a:rPr>
              <a:t>Science Direct</a:t>
            </a:r>
            <a:endParaRPr>
              <a:solidFill>
                <a:schemeClr val="dk1"/>
              </a:solidFill>
              <a:latin typeface="Roboto"/>
              <a:ea typeface="Roboto"/>
              <a:cs typeface="Roboto"/>
              <a:sym typeface="Roboto"/>
            </a:endParaRPr>
          </a:p>
        </p:txBody>
      </p:sp>
      <p:sp>
        <p:nvSpPr>
          <p:cNvPr id="94" name="Google Shape;94;p17"/>
          <p:cNvSpPr txBox="1"/>
          <p:nvPr/>
        </p:nvSpPr>
        <p:spPr>
          <a:xfrm>
            <a:off x="1245675" y="40664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Source: </a:t>
            </a:r>
            <a:r>
              <a:rPr lang="en" u="sng">
                <a:solidFill>
                  <a:schemeClr val="hlink"/>
                </a:solidFill>
                <a:latin typeface="Roboto"/>
                <a:ea typeface="Roboto"/>
                <a:cs typeface="Roboto"/>
                <a:sym typeface="Roboto"/>
                <a:hlinkClick r:id="rId6"/>
              </a:rPr>
              <a:t>Prid Webpage</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INPUTS</a:t>
            </a:r>
            <a:endParaRPr/>
          </a:p>
        </p:txBody>
      </p:sp>
      <p:sp>
        <p:nvSpPr>
          <p:cNvPr id="100" name="Google Shape;100;p1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Query Image</a:t>
            </a:r>
            <a:endParaRPr/>
          </a:p>
        </p:txBody>
      </p:sp>
      <p:sp>
        <p:nvSpPr>
          <p:cNvPr id="101" name="Google Shape;101;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400"/>
              <a:t>The person re-identification engine takes a single image as input and utilizes the dataset's gallery of images to identify all possible sets of images that may correspond to the same person.</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ILLUSTRATION</a:t>
            </a:r>
            <a:endParaRPr/>
          </a:p>
        </p:txBody>
      </p:sp>
      <p:sp>
        <p:nvSpPr>
          <p:cNvPr id="107" name="Google Shape;107;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INPUTS</a:t>
            </a:r>
            <a:endParaRPr/>
          </a:p>
        </p:txBody>
      </p:sp>
      <p:pic>
        <p:nvPicPr>
          <p:cNvPr id="108" name="Google Shape;108;p19"/>
          <p:cNvPicPr preferRelativeResize="0"/>
          <p:nvPr/>
        </p:nvPicPr>
        <p:blipFill>
          <a:blip r:embed="rId3">
            <a:alphaModFix/>
          </a:blip>
          <a:stretch>
            <a:fillRect/>
          </a:stretch>
        </p:blipFill>
        <p:spPr>
          <a:xfrm>
            <a:off x="4847650" y="171650"/>
            <a:ext cx="609600" cy="1219200"/>
          </a:xfrm>
          <a:prstGeom prst="rect">
            <a:avLst/>
          </a:prstGeom>
          <a:noFill/>
          <a:ln>
            <a:noFill/>
          </a:ln>
        </p:spPr>
      </p:pic>
      <p:pic>
        <p:nvPicPr>
          <p:cNvPr id="109" name="Google Shape;109;p19"/>
          <p:cNvPicPr preferRelativeResize="0"/>
          <p:nvPr/>
        </p:nvPicPr>
        <p:blipFill>
          <a:blip r:embed="rId4">
            <a:alphaModFix/>
          </a:blip>
          <a:stretch>
            <a:fillRect/>
          </a:stretch>
        </p:blipFill>
        <p:spPr>
          <a:xfrm>
            <a:off x="4847650" y="1549800"/>
            <a:ext cx="609600" cy="1219200"/>
          </a:xfrm>
          <a:prstGeom prst="rect">
            <a:avLst/>
          </a:prstGeom>
          <a:noFill/>
          <a:ln>
            <a:noFill/>
          </a:ln>
        </p:spPr>
      </p:pic>
      <p:pic>
        <p:nvPicPr>
          <p:cNvPr id="110" name="Google Shape;110;p19"/>
          <p:cNvPicPr preferRelativeResize="0"/>
          <p:nvPr/>
        </p:nvPicPr>
        <p:blipFill>
          <a:blip r:embed="rId5">
            <a:alphaModFix/>
          </a:blip>
          <a:stretch>
            <a:fillRect/>
          </a:stretch>
        </p:blipFill>
        <p:spPr>
          <a:xfrm>
            <a:off x="4847650" y="2927950"/>
            <a:ext cx="609600" cy="1219200"/>
          </a:xfrm>
          <a:prstGeom prst="rect">
            <a:avLst/>
          </a:prstGeom>
          <a:noFill/>
          <a:ln>
            <a:noFill/>
          </a:ln>
        </p:spPr>
      </p:pic>
      <p:cxnSp>
        <p:nvCxnSpPr>
          <p:cNvPr id="111" name="Google Shape;111;p19"/>
          <p:cNvCxnSpPr>
            <a:stCxn id="108" idx="3"/>
          </p:cNvCxnSpPr>
          <p:nvPr/>
        </p:nvCxnSpPr>
        <p:spPr>
          <a:xfrm>
            <a:off x="5457250" y="781250"/>
            <a:ext cx="1053300" cy="11838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p:nvPr/>
        </p:nvSpPr>
        <p:spPr>
          <a:xfrm>
            <a:off x="6510546" y="1920900"/>
            <a:ext cx="1407600" cy="477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Engine</a:t>
            </a:r>
            <a:endParaRPr b="1">
              <a:solidFill>
                <a:schemeClr val="dk1"/>
              </a:solidFill>
            </a:endParaRPr>
          </a:p>
        </p:txBody>
      </p:sp>
      <p:sp>
        <p:nvSpPr>
          <p:cNvPr id="113" name="Google Shape;113;p19"/>
          <p:cNvSpPr txBox="1"/>
          <p:nvPr/>
        </p:nvSpPr>
        <p:spPr>
          <a:xfrm>
            <a:off x="9846675" y="2647700"/>
            <a:ext cx="55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114" name="Google Shape;114;p19"/>
          <p:cNvCxnSpPr>
            <a:stCxn id="108" idx="3"/>
          </p:cNvCxnSpPr>
          <p:nvPr/>
        </p:nvCxnSpPr>
        <p:spPr>
          <a:xfrm>
            <a:off x="5457250" y="781250"/>
            <a:ext cx="1072500" cy="1251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9"/>
          <p:cNvCxnSpPr>
            <a:stCxn id="108" idx="3"/>
          </p:cNvCxnSpPr>
          <p:nvPr/>
        </p:nvCxnSpPr>
        <p:spPr>
          <a:xfrm>
            <a:off x="5457250" y="781250"/>
            <a:ext cx="1014900" cy="1135800"/>
          </a:xfrm>
          <a:prstGeom prst="straightConnector1">
            <a:avLst/>
          </a:prstGeom>
          <a:noFill/>
          <a:ln cap="flat" cmpd="sng" w="38100">
            <a:solidFill>
              <a:srgbClr val="FF00FF"/>
            </a:solidFill>
            <a:prstDash val="solid"/>
            <a:round/>
            <a:headEnd len="med" w="med" type="none"/>
            <a:tailEnd len="med" w="med" type="triangle"/>
          </a:ln>
        </p:spPr>
      </p:cxnSp>
      <p:cxnSp>
        <p:nvCxnSpPr>
          <p:cNvPr id="116" name="Google Shape;116;p19"/>
          <p:cNvCxnSpPr>
            <a:stCxn id="110" idx="3"/>
          </p:cNvCxnSpPr>
          <p:nvPr/>
        </p:nvCxnSpPr>
        <p:spPr>
          <a:xfrm flipH="1" rot="10800000">
            <a:off x="5457250" y="2407450"/>
            <a:ext cx="1043700" cy="1130100"/>
          </a:xfrm>
          <a:prstGeom prst="straightConnector1">
            <a:avLst/>
          </a:prstGeom>
          <a:noFill/>
          <a:ln cap="flat" cmpd="sng" w="38100">
            <a:solidFill>
              <a:srgbClr val="FF00FF"/>
            </a:solidFill>
            <a:prstDash val="solid"/>
            <a:round/>
            <a:headEnd len="med" w="med" type="none"/>
            <a:tailEnd len="med" w="med" type="triangle"/>
          </a:ln>
        </p:spPr>
      </p:cxnSp>
      <p:cxnSp>
        <p:nvCxnSpPr>
          <p:cNvPr id="117" name="Google Shape;117;p19"/>
          <p:cNvCxnSpPr>
            <a:stCxn id="109" idx="3"/>
            <a:endCxn id="112" idx="1"/>
          </p:cNvCxnSpPr>
          <p:nvPr/>
        </p:nvCxnSpPr>
        <p:spPr>
          <a:xfrm>
            <a:off x="5457250" y="2159400"/>
            <a:ext cx="1053300" cy="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OUTPUTS</a:t>
            </a:r>
            <a:endParaRPr/>
          </a:p>
        </p:txBody>
      </p:sp>
      <p:sp>
        <p:nvSpPr>
          <p:cNvPr id="123" name="Google Shape;123;p2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of Images</a:t>
            </a:r>
            <a:endParaRPr/>
          </a:p>
        </p:txBody>
      </p:sp>
      <p:sp>
        <p:nvSpPr>
          <p:cNvPr id="124" name="Google Shape;124;p20"/>
          <p:cNvSpPr txBox="1"/>
          <p:nvPr>
            <p:ph idx="2" type="body"/>
          </p:nvPr>
        </p:nvSpPr>
        <p:spPr>
          <a:xfrm>
            <a:off x="4379725" y="724200"/>
            <a:ext cx="4340100" cy="3695100"/>
          </a:xfrm>
          <a:prstGeom prst="rect">
            <a:avLst/>
          </a:prstGeom>
        </p:spPr>
        <p:txBody>
          <a:bodyPr anchorCtr="0" anchor="ctr" bIns="91425" lIns="91425" spcFirstLastPara="1" rIns="91425" wrap="square" tIns="91425">
            <a:noAutofit/>
          </a:bodyPr>
          <a:lstStyle/>
          <a:p>
            <a:pPr indent="-317500" lvl="1" marL="914400" rtl="0" algn="l">
              <a:spcBef>
                <a:spcPts val="1200"/>
              </a:spcBef>
              <a:spcAft>
                <a:spcPts val="0"/>
              </a:spcAft>
              <a:buSzPts val="1400"/>
              <a:buChar char="○"/>
            </a:pPr>
            <a:r>
              <a:rPr lang="en" sz="1400"/>
              <a:t>The output of the system is a set of true positive and false negative images.</a:t>
            </a:r>
            <a:endParaRPr sz="1400"/>
          </a:p>
          <a:p>
            <a:pPr indent="-317500" lvl="1" marL="914400" rtl="0" algn="l">
              <a:spcBef>
                <a:spcPts val="0"/>
              </a:spcBef>
              <a:spcAft>
                <a:spcPts val="0"/>
              </a:spcAft>
              <a:buSzPts val="1400"/>
              <a:buChar char="○"/>
            </a:pPr>
            <a:r>
              <a:rPr lang="en" sz="1400"/>
              <a:t>True positive images are those where the system correctly matches the image of an individual from the gallery with another image of the same individual from a different camera view.</a:t>
            </a:r>
            <a:endParaRPr sz="1400"/>
          </a:p>
          <a:p>
            <a:pPr indent="-317500" lvl="1" marL="914400" rtl="0" algn="l">
              <a:spcBef>
                <a:spcPts val="0"/>
              </a:spcBef>
              <a:spcAft>
                <a:spcPts val="0"/>
              </a:spcAft>
              <a:buSzPts val="1400"/>
              <a:buChar char="○"/>
            </a:pPr>
            <a:r>
              <a:rPr lang="en" sz="1400"/>
              <a:t>False negative images are those where the system fails to correctly match the image of an individual from the gallery with another image of the same individual from a different camera view.</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ILLUSTRATION</a:t>
            </a:r>
            <a:endParaRPr/>
          </a:p>
        </p:txBody>
      </p:sp>
      <p:sp>
        <p:nvSpPr>
          <p:cNvPr id="130" name="Google Shape;130;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OUTPUTS</a:t>
            </a:r>
            <a:endParaRPr/>
          </a:p>
        </p:txBody>
      </p:sp>
      <p:pic>
        <p:nvPicPr>
          <p:cNvPr id="131" name="Google Shape;131;p21"/>
          <p:cNvPicPr preferRelativeResize="0"/>
          <p:nvPr/>
        </p:nvPicPr>
        <p:blipFill>
          <a:blip r:embed="rId3">
            <a:alphaModFix/>
          </a:blip>
          <a:stretch>
            <a:fillRect/>
          </a:stretch>
        </p:blipFill>
        <p:spPr>
          <a:xfrm>
            <a:off x="4847650" y="171650"/>
            <a:ext cx="609600" cy="1219200"/>
          </a:xfrm>
          <a:prstGeom prst="rect">
            <a:avLst/>
          </a:prstGeom>
          <a:noFill/>
          <a:ln>
            <a:noFill/>
          </a:ln>
        </p:spPr>
      </p:pic>
      <p:pic>
        <p:nvPicPr>
          <p:cNvPr id="132" name="Google Shape;132;p21"/>
          <p:cNvPicPr preferRelativeResize="0"/>
          <p:nvPr/>
        </p:nvPicPr>
        <p:blipFill>
          <a:blip r:embed="rId4">
            <a:alphaModFix/>
          </a:blip>
          <a:stretch>
            <a:fillRect/>
          </a:stretch>
        </p:blipFill>
        <p:spPr>
          <a:xfrm>
            <a:off x="5609650" y="171650"/>
            <a:ext cx="609600" cy="1219200"/>
          </a:xfrm>
          <a:prstGeom prst="rect">
            <a:avLst/>
          </a:prstGeom>
          <a:noFill/>
          <a:ln>
            <a:noFill/>
          </a:ln>
        </p:spPr>
      </p:pic>
      <p:pic>
        <p:nvPicPr>
          <p:cNvPr id="133" name="Google Shape;133;p21"/>
          <p:cNvPicPr preferRelativeResize="0"/>
          <p:nvPr/>
        </p:nvPicPr>
        <p:blipFill>
          <a:blip r:embed="rId5">
            <a:alphaModFix/>
          </a:blip>
          <a:stretch>
            <a:fillRect/>
          </a:stretch>
        </p:blipFill>
        <p:spPr>
          <a:xfrm>
            <a:off x="7174225" y="171650"/>
            <a:ext cx="609600" cy="1219200"/>
          </a:xfrm>
          <a:prstGeom prst="rect">
            <a:avLst/>
          </a:prstGeom>
          <a:noFill/>
          <a:ln>
            <a:noFill/>
          </a:ln>
        </p:spPr>
      </p:pic>
      <p:pic>
        <p:nvPicPr>
          <p:cNvPr id="134" name="Google Shape;134;p21"/>
          <p:cNvPicPr preferRelativeResize="0"/>
          <p:nvPr/>
        </p:nvPicPr>
        <p:blipFill>
          <a:blip r:embed="rId6">
            <a:alphaModFix/>
          </a:blip>
          <a:stretch>
            <a:fillRect/>
          </a:stretch>
        </p:blipFill>
        <p:spPr>
          <a:xfrm>
            <a:off x="6371650" y="171650"/>
            <a:ext cx="609600" cy="1219200"/>
          </a:xfrm>
          <a:prstGeom prst="rect">
            <a:avLst/>
          </a:prstGeom>
          <a:noFill/>
          <a:ln>
            <a:noFill/>
          </a:ln>
        </p:spPr>
      </p:pic>
      <p:pic>
        <p:nvPicPr>
          <p:cNvPr id="135" name="Google Shape;135;p21"/>
          <p:cNvPicPr preferRelativeResize="0"/>
          <p:nvPr/>
        </p:nvPicPr>
        <p:blipFill>
          <a:blip r:embed="rId7">
            <a:alphaModFix/>
          </a:blip>
          <a:stretch>
            <a:fillRect/>
          </a:stretch>
        </p:blipFill>
        <p:spPr>
          <a:xfrm>
            <a:off x="7976800" y="171650"/>
            <a:ext cx="609600" cy="1219200"/>
          </a:xfrm>
          <a:prstGeom prst="rect">
            <a:avLst/>
          </a:prstGeom>
          <a:noFill/>
          <a:ln>
            <a:noFill/>
          </a:ln>
        </p:spPr>
      </p:pic>
      <p:pic>
        <p:nvPicPr>
          <p:cNvPr id="136" name="Google Shape;136;p21"/>
          <p:cNvPicPr preferRelativeResize="0"/>
          <p:nvPr/>
        </p:nvPicPr>
        <p:blipFill>
          <a:blip r:embed="rId8">
            <a:alphaModFix/>
          </a:blip>
          <a:stretch>
            <a:fillRect/>
          </a:stretch>
        </p:blipFill>
        <p:spPr>
          <a:xfrm>
            <a:off x="4847650" y="1549800"/>
            <a:ext cx="609600" cy="1219200"/>
          </a:xfrm>
          <a:prstGeom prst="rect">
            <a:avLst/>
          </a:prstGeom>
          <a:noFill/>
          <a:ln>
            <a:noFill/>
          </a:ln>
        </p:spPr>
      </p:pic>
      <p:pic>
        <p:nvPicPr>
          <p:cNvPr id="137" name="Google Shape;137;p21"/>
          <p:cNvPicPr preferRelativeResize="0"/>
          <p:nvPr/>
        </p:nvPicPr>
        <p:blipFill>
          <a:blip r:embed="rId9">
            <a:alphaModFix/>
          </a:blip>
          <a:stretch>
            <a:fillRect/>
          </a:stretch>
        </p:blipFill>
        <p:spPr>
          <a:xfrm>
            <a:off x="5609650" y="1549800"/>
            <a:ext cx="609600" cy="1219200"/>
          </a:xfrm>
          <a:prstGeom prst="rect">
            <a:avLst/>
          </a:prstGeom>
          <a:noFill/>
          <a:ln>
            <a:noFill/>
          </a:ln>
        </p:spPr>
      </p:pic>
      <p:pic>
        <p:nvPicPr>
          <p:cNvPr id="138" name="Google Shape;138;p21"/>
          <p:cNvPicPr preferRelativeResize="0"/>
          <p:nvPr/>
        </p:nvPicPr>
        <p:blipFill>
          <a:blip r:embed="rId10">
            <a:alphaModFix/>
          </a:blip>
          <a:stretch>
            <a:fillRect/>
          </a:stretch>
        </p:blipFill>
        <p:spPr>
          <a:xfrm>
            <a:off x="6371650" y="1549800"/>
            <a:ext cx="609600" cy="1219200"/>
          </a:xfrm>
          <a:prstGeom prst="rect">
            <a:avLst/>
          </a:prstGeom>
          <a:noFill/>
          <a:ln>
            <a:noFill/>
          </a:ln>
        </p:spPr>
      </p:pic>
      <p:pic>
        <p:nvPicPr>
          <p:cNvPr id="139" name="Google Shape;139;p21"/>
          <p:cNvPicPr preferRelativeResize="0"/>
          <p:nvPr/>
        </p:nvPicPr>
        <p:blipFill>
          <a:blip r:embed="rId11">
            <a:alphaModFix/>
          </a:blip>
          <a:stretch>
            <a:fillRect/>
          </a:stretch>
        </p:blipFill>
        <p:spPr>
          <a:xfrm>
            <a:off x="7133650" y="1549800"/>
            <a:ext cx="609600" cy="1219200"/>
          </a:xfrm>
          <a:prstGeom prst="rect">
            <a:avLst/>
          </a:prstGeom>
          <a:noFill/>
          <a:ln>
            <a:noFill/>
          </a:ln>
        </p:spPr>
      </p:pic>
      <p:pic>
        <p:nvPicPr>
          <p:cNvPr id="140" name="Google Shape;140;p21"/>
          <p:cNvPicPr preferRelativeResize="0"/>
          <p:nvPr/>
        </p:nvPicPr>
        <p:blipFill>
          <a:blip r:embed="rId12">
            <a:alphaModFix/>
          </a:blip>
          <a:stretch>
            <a:fillRect/>
          </a:stretch>
        </p:blipFill>
        <p:spPr>
          <a:xfrm>
            <a:off x="7895650" y="1549800"/>
            <a:ext cx="609600" cy="1219200"/>
          </a:xfrm>
          <a:prstGeom prst="rect">
            <a:avLst/>
          </a:prstGeom>
          <a:noFill/>
          <a:ln>
            <a:noFill/>
          </a:ln>
        </p:spPr>
      </p:pic>
      <p:pic>
        <p:nvPicPr>
          <p:cNvPr id="141" name="Google Shape;141;p21"/>
          <p:cNvPicPr preferRelativeResize="0"/>
          <p:nvPr/>
        </p:nvPicPr>
        <p:blipFill>
          <a:blip r:embed="rId13">
            <a:alphaModFix/>
          </a:blip>
          <a:stretch>
            <a:fillRect/>
          </a:stretch>
        </p:blipFill>
        <p:spPr>
          <a:xfrm>
            <a:off x="4847650" y="2927950"/>
            <a:ext cx="609600" cy="1219200"/>
          </a:xfrm>
          <a:prstGeom prst="rect">
            <a:avLst/>
          </a:prstGeom>
          <a:noFill/>
          <a:ln>
            <a:noFill/>
          </a:ln>
        </p:spPr>
      </p:pic>
      <p:pic>
        <p:nvPicPr>
          <p:cNvPr id="142" name="Google Shape;142;p21"/>
          <p:cNvPicPr preferRelativeResize="0"/>
          <p:nvPr/>
        </p:nvPicPr>
        <p:blipFill>
          <a:blip r:embed="rId14">
            <a:alphaModFix/>
          </a:blip>
          <a:stretch>
            <a:fillRect/>
          </a:stretch>
        </p:blipFill>
        <p:spPr>
          <a:xfrm>
            <a:off x="5609650" y="2927950"/>
            <a:ext cx="609600" cy="1219200"/>
          </a:xfrm>
          <a:prstGeom prst="rect">
            <a:avLst/>
          </a:prstGeom>
          <a:noFill/>
          <a:ln>
            <a:noFill/>
          </a:ln>
        </p:spPr>
      </p:pic>
      <p:pic>
        <p:nvPicPr>
          <p:cNvPr id="143" name="Google Shape;143;p21"/>
          <p:cNvPicPr preferRelativeResize="0"/>
          <p:nvPr/>
        </p:nvPicPr>
        <p:blipFill>
          <a:blip r:embed="rId15">
            <a:alphaModFix/>
          </a:blip>
          <a:stretch>
            <a:fillRect/>
          </a:stretch>
        </p:blipFill>
        <p:spPr>
          <a:xfrm>
            <a:off x="6371650" y="2927950"/>
            <a:ext cx="609600" cy="1219200"/>
          </a:xfrm>
          <a:prstGeom prst="rect">
            <a:avLst/>
          </a:prstGeom>
          <a:noFill/>
          <a:ln>
            <a:noFill/>
          </a:ln>
        </p:spPr>
      </p:pic>
      <p:pic>
        <p:nvPicPr>
          <p:cNvPr id="144" name="Google Shape;144;p21"/>
          <p:cNvPicPr preferRelativeResize="0"/>
          <p:nvPr/>
        </p:nvPicPr>
        <p:blipFill>
          <a:blip r:embed="rId16">
            <a:alphaModFix/>
          </a:blip>
          <a:stretch>
            <a:fillRect/>
          </a:stretch>
        </p:blipFill>
        <p:spPr>
          <a:xfrm>
            <a:off x="7133650" y="2927950"/>
            <a:ext cx="609600" cy="1219200"/>
          </a:xfrm>
          <a:prstGeom prst="rect">
            <a:avLst/>
          </a:prstGeom>
          <a:noFill/>
          <a:ln>
            <a:noFill/>
          </a:ln>
        </p:spPr>
      </p:pic>
      <p:pic>
        <p:nvPicPr>
          <p:cNvPr id="145" name="Google Shape;145;p21"/>
          <p:cNvPicPr preferRelativeResize="0"/>
          <p:nvPr/>
        </p:nvPicPr>
        <p:blipFill>
          <a:blip r:embed="rId17">
            <a:alphaModFix/>
          </a:blip>
          <a:stretch>
            <a:fillRect/>
          </a:stretch>
        </p:blipFill>
        <p:spPr>
          <a:xfrm>
            <a:off x="7895650" y="2927950"/>
            <a:ext cx="6096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