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58" r:id="rId6"/>
    <p:sldId id="272" r:id="rId7"/>
    <p:sldId id="273" r:id="rId8"/>
    <p:sldId id="274" r:id="rId9"/>
    <p:sldId id="275" r:id="rId10"/>
    <p:sldId id="276" r:id="rId11"/>
    <p:sldId id="277" r:id="rId12"/>
    <p:sldId id="280" r:id="rId13"/>
    <p:sldId id="278" r:id="rId14"/>
    <p:sldId id="279" r:id="rId15"/>
    <p:sldId id="281" r:id="rId16"/>
    <p:sldId id="260" r:id="rId17"/>
    <p:sldId id="261" r:id="rId18"/>
    <p:sldId id="267" r:id="rId19"/>
    <p:sldId id="268" r:id="rId20"/>
    <p:sldId id="269" r:id="rId21"/>
    <p:sldId id="263" r:id="rId22"/>
    <p:sldId id="282" r:id="rId23"/>
    <p:sldId id="283" r:id="rId24"/>
    <p:sldId id="284" r:id="rId25"/>
    <p:sldId id="285" r:id="rId26"/>
    <p:sldId id="286" r:id="rId27"/>
    <p:sldId id="288" r:id="rId28"/>
    <p:sldId id="289" r:id="rId29"/>
    <p:sldId id="264" r:id="rId30"/>
    <p:sldId id="266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45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74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21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79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3044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26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23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65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163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42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470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Timelon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X2 Squad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5134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Подсказки</a:t>
            </a:r>
          </a:p>
        </p:txBody>
      </p:sp>
    </p:spTree>
    <p:extLst>
      <p:ext uri="{BB962C8B-B14F-4D97-AF65-F5344CB8AC3E}">
        <p14:creationId xmlns:p14="http://schemas.microsoft.com/office/powerpoint/2010/main" val="2686018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</a:t>
            </a:r>
          </a:p>
        </p:txBody>
      </p:sp>
    </p:spTree>
    <p:extLst>
      <p:ext uri="{BB962C8B-B14F-4D97-AF65-F5344CB8AC3E}">
        <p14:creationId xmlns:p14="http://schemas.microsoft.com/office/powerpoint/2010/main" val="462159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 проектирования </a:t>
            </a:r>
            <a:r>
              <a:rPr lang="en-US" dirty="0"/>
              <a:t>MVVM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3855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WPF </a:t>
            </a:r>
            <a:r>
              <a:rPr lang="ru-RU" dirty="0"/>
              <a:t>и </a:t>
            </a:r>
            <a:r>
              <a:rPr lang="en-US" dirty="0"/>
              <a:t>XAML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1991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Стили</a:t>
            </a:r>
          </a:p>
        </p:txBody>
      </p:sp>
    </p:spTree>
    <p:extLst>
      <p:ext uri="{BB962C8B-B14F-4D97-AF65-F5344CB8AC3E}">
        <p14:creationId xmlns:p14="http://schemas.microsoft.com/office/powerpoint/2010/main" val="3996808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Библиотека классов</a:t>
            </a:r>
          </a:p>
        </p:txBody>
      </p:sp>
    </p:spTree>
    <p:extLst>
      <p:ext uri="{BB962C8B-B14F-4D97-AF65-F5344CB8AC3E}">
        <p14:creationId xmlns:p14="http://schemas.microsoft.com/office/powerpoint/2010/main" val="308100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Пространство имен </a:t>
            </a:r>
            <a:r>
              <a:rPr lang="en-US" dirty="0" err="1"/>
              <a:t>TimelonCL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2021614"/>
            <a:ext cx="998655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Класс Менеджер содержит в себе сортированный список всех объектов </a:t>
            </a:r>
            <a:r>
              <a:rPr lang="ru-RU" dirty="0" err="1"/>
              <a:t>CardList</a:t>
            </a:r>
            <a:r>
              <a:rPr lang="ru-RU" dirty="0"/>
              <a:t> и базовые методы работы с ним, такие как: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/>
              <a:t>GetList</a:t>
            </a:r>
            <a:r>
              <a:rPr lang="ru-RU" dirty="0"/>
              <a:t> (Получение списка)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/>
              <a:t>SetList</a:t>
            </a:r>
            <a:r>
              <a:rPr lang="ru-RU" dirty="0"/>
              <a:t> (Вставка Списка)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/>
              <a:t>RemoveList</a:t>
            </a:r>
            <a:r>
              <a:rPr lang="ru-RU" dirty="0"/>
              <a:t> (Удаление Списка)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/>
              <a:t>ContainsList</a:t>
            </a:r>
            <a:r>
              <a:rPr lang="ru-RU" dirty="0"/>
              <a:t> (Проверка на существование Списка)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/>
              <a:t>SearchByContent</a:t>
            </a:r>
            <a:r>
              <a:rPr lang="ru-RU" dirty="0"/>
              <a:t> (Поиск по контенту во всех Списках)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/>
              <a:t>InjectEssentials</a:t>
            </a:r>
            <a:r>
              <a:rPr lang="ru-RU" dirty="0"/>
              <a:t> (Внедрить закрепленные Списки)</a:t>
            </a: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r>
              <a:rPr lang="ru-RU" dirty="0"/>
              <a:t>Также в классе реализованы методы работы с данными: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/>
              <a:t>Sync</a:t>
            </a:r>
            <a:r>
              <a:rPr lang="ru-RU" dirty="0"/>
              <a:t> (Сохранить данные в файл)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/>
              <a:t>Load</a:t>
            </a:r>
            <a:r>
              <a:rPr lang="ru-RU" dirty="0"/>
              <a:t> (Загрузить данные из файла)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1283788"/>
            <a:ext cx="27503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+mj-lt"/>
              </a:rPr>
              <a:t>Класс </a:t>
            </a:r>
            <a:r>
              <a:rPr lang="en-US" sz="3200" dirty="0">
                <a:latin typeface="+mj-lt"/>
              </a:rPr>
              <a:t>Manager</a:t>
            </a:r>
          </a:p>
        </p:txBody>
      </p:sp>
    </p:spTree>
    <p:extLst>
      <p:ext uri="{BB962C8B-B14F-4D97-AF65-F5344CB8AC3E}">
        <p14:creationId xmlns:p14="http://schemas.microsoft.com/office/powerpoint/2010/main" val="11317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Пространство имен </a:t>
            </a:r>
            <a:r>
              <a:rPr lang="en-US" dirty="0" err="1"/>
              <a:t>TimelonCl.Data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321356"/>
            <a:ext cx="77595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+mj-lt"/>
              </a:rPr>
              <a:t>Абстрактные классы </a:t>
            </a:r>
            <a:r>
              <a:rPr lang="en-US" sz="3200" dirty="0">
                <a:latin typeface="+mj-lt"/>
              </a:rPr>
              <a:t>Unique</a:t>
            </a:r>
            <a:r>
              <a:rPr lang="ru-RU" sz="3200" dirty="0">
                <a:latin typeface="+mj-lt"/>
              </a:rPr>
              <a:t> и </a:t>
            </a:r>
            <a:r>
              <a:rPr lang="en-US" sz="3200" dirty="0" err="1">
                <a:latin typeface="+mj-lt"/>
              </a:rPr>
              <a:t>DataContainer</a:t>
            </a:r>
            <a:endParaRPr lang="en-US" sz="3200" dirty="0">
              <a:latin typeface="+mj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8199" y="2156774"/>
            <a:ext cx="998655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Уникальный Класс</a:t>
            </a:r>
            <a:r>
              <a:rPr lang="en-US" dirty="0"/>
              <a:t> Unique</a:t>
            </a:r>
            <a:r>
              <a:rPr lang="ru-RU" dirty="0"/>
              <a:t> содержит в себе:</a:t>
            </a: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ru-RU" dirty="0" err="1"/>
              <a:t>томатическую</a:t>
            </a:r>
            <a:r>
              <a:rPr lang="ru-RU" dirty="0"/>
              <a:t> генерацию уникальных идентификаторов в текущей сессии.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Поля и доступ к ним для идентификаторов и названий объектов, наследующих эту абстракцию.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Функция </a:t>
            </a:r>
            <a:r>
              <a:rPr lang="ru-RU" dirty="0" err="1"/>
              <a:t>Register</a:t>
            </a:r>
            <a:r>
              <a:rPr lang="ru-RU" dirty="0"/>
              <a:t> (Регистрация идентификатора) 	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Функция </a:t>
            </a:r>
            <a:r>
              <a:rPr lang="ru-RU" dirty="0" err="1"/>
              <a:t>UniqueId</a:t>
            </a:r>
            <a:r>
              <a:rPr lang="ru-RU" dirty="0"/>
              <a:t> (Получение следующего идентификатора)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dirty="0"/>
          </a:p>
          <a:p>
            <a:pPr algn="just"/>
            <a:r>
              <a:rPr lang="ru-RU" dirty="0"/>
              <a:t>Разработчики других решений ограничены в доступе к этим функциям во избежание создания ошибок. Уникальный Класс всю работу берет на себя, достаточно только унаследовать его.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Класс </a:t>
            </a:r>
            <a:r>
              <a:rPr lang="en-US" dirty="0" err="1"/>
              <a:t>DataContainer</a:t>
            </a:r>
            <a:r>
              <a:rPr lang="en-US" dirty="0"/>
              <a:t> </a:t>
            </a:r>
            <a:r>
              <a:rPr lang="ru-RU" dirty="0"/>
              <a:t>служит только для того, чтобы наследники могли быть беспрепятственно </a:t>
            </a:r>
            <a:r>
              <a:rPr lang="ru-RU" dirty="0" err="1"/>
              <a:t>сериализованы</a:t>
            </a:r>
            <a:r>
              <a:rPr lang="ru-RU" dirty="0"/>
              <a:t> в XML формат. Он имеет атрибут </a:t>
            </a:r>
            <a:r>
              <a:rPr lang="ru-RU" dirty="0" err="1"/>
              <a:t>Serializable</a:t>
            </a:r>
            <a:r>
              <a:rPr lang="ru-RU" dirty="0"/>
              <a:t> (</a:t>
            </a:r>
            <a:r>
              <a:rPr lang="ru-RU" dirty="0" err="1"/>
              <a:t>Сериализируемый</a:t>
            </a:r>
            <a:r>
              <a:rPr lang="ru-RU" dirty="0"/>
              <a:t>) и хранит в себе пустой конструктор и метод </a:t>
            </a:r>
            <a:r>
              <a:rPr lang="ru-RU" dirty="0" err="1"/>
              <a:t>ToXmlString</a:t>
            </a:r>
            <a:r>
              <a:rPr lang="ru-RU" dirty="0"/>
              <a:t> (</a:t>
            </a:r>
            <a:r>
              <a:rPr lang="ru-RU" dirty="0" err="1"/>
              <a:t>Сериализация</a:t>
            </a:r>
            <a:r>
              <a:rPr lang="ru-RU" dirty="0"/>
              <a:t> в XML).</a:t>
            </a:r>
          </a:p>
        </p:txBody>
      </p:sp>
    </p:spTree>
    <p:extLst>
      <p:ext uri="{BB962C8B-B14F-4D97-AF65-F5344CB8AC3E}">
        <p14:creationId xmlns:p14="http://schemas.microsoft.com/office/powerpoint/2010/main" val="535878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Пространство имен </a:t>
            </a:r>
            <a:r>
              <a:rPr lang="en-US" dirty="0" err="1"/>
              <a:t>TimelonCl.Data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2503974"/>
            <a:ext cx="1030877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Классы </a:t>
            </a:r>
            <a:r>
              <a:rPr lang="en-US" dirty="0" err="1"/>
              <a:t>DateTimeContainerData</a:t>
            </a:r>
            <a:r>
              <a:rPr lang="en-US" dirty="0"/>
              <a:t>, </a:t>
            </a:r>
            <a:r>
              <a:rPr lang="en-US" dirty="0" err="1"/>
              <a:t>CardData</a:t>
            </a:r>
            <a:r>
              <a:rPr lang="en-US" dirty="0"/>
              <a:t>, </a:t>
            </a:r>
            <a:r>
              <a:rPr lang="en-US" dirty="0" err="1"/>
              <a:t>CardListData</a:t>
            </a:r>
            <a:r>
              <a:rPr lang="en-US" dirty="0"/>
              <a:t>, </a:t>
            </a:r>
            <a:r>
              <a:rPr lang="en-US" dirty="0" err="1"/>
              <a:t>DateTimeContainer</a:t>
            </a:r>
            <a:r>
              <a:rPr lang="en-US" dirty="0"/>
              <a:t> </a:t>
            </a:r>
            <a:r>
              <a:rPr lang="ru-RU" dirty="0"/>
              <a:t>наследуют абстракцию </a:t>
            </a:r>
            <a:r>
              <a:rPr lang="en-US" dirty="0" err="1"/>
              <a:t>DataContainer</a:t>
            </a:r>
            <a:r>
              <a:rPr lang="ru-RU" dirty="0"/>
              <a:t>. Они существуют обособленно от связанных с ними объектов и хранят в себе пустые публичные поля с полным доступом для хранения данных основных объектов и их </a:t>
            </a:r>
            <a:r>
              <a:rPr lang="ru-RU" dirty="0" err="1"/>
              <a:t>сериализации</a:t>
            </a:r>
            <a:r>
              <a:rPr lang="ru-RU" dirty="0"/>
              <a:t> стандартными методами. </a:t>
            </a:r>
            <a:endParaRPr lang="en-US" dirty="0"/>
          </a:p>
          <a:p>
            <a:pPr algn="just"/>
            <a:endParaRPr lang="ru-RU" dirty="0"/>
          </a:p>
          <a:p>
            <a:pPr algn="just"/>
            <a:r>
              <a:rPr lang="ru-RU" dirty="0"/>
              <a:t>Контейнер Дат, Карта и Список Карт содержат в себе функции </a:t>
            </a:r>
            <a:r>
              <a:rPr lang="ru-RU" dirty="0" err="1"/>
              <a:t>FromData</a:t>
            </a:r>
            <a:r>
              <a:rPr lang="ru-RU" dirty="0"/>
              <a:t> и методы </a:t>
            </a:r>
            <a:r>
              <a:rPr lang="ru-RU" dirty="0" err="1"/>
              <a:t>ToData</a:t>
            </a:r>
            <a:r>
              <a:rPr lang="ru-RU" dirty="0"/>
              <a:t> для безопасной конвертации из соответствующих контейнеров данных в экземпляр класса и обратно.</a:t>
            </a:r>
          </a:p>
          <a:p>
            <a:pPr algn="just"/>
            <a:r>
              <a:rPr lang="ru-RU" dirty="0"/>
              <a:t>Контейнер Дат служит для хранения в себе нескольких экземпляров класса </a:t>
            </a:r>
            <a:r>
              <a:rPr lang="ru-RU" dirty="0" err="1"/>
              <a:t>DateTime</a:t>
            </a:r>
            <a:r>
              <a:rPr lang="ru-RU" dirty="0"/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/>
              <a:t>Created</a:t>
            </a:r>
            <a:r>
              <a:rPr lang="ru-RU" dirty="0"/>
              <a:t> (дата создания)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/>
              <a:t>Updated</a:t>
            </a:r>
            <a:r>
              <a:rPr lang="ru-RU" dirty="0"/>
              <a:t> (дата обновления или </a:t>
            </a:r>
            <a:r>
              <a:rPr lang="ru-RU" dirty="0" err="1"/>
              <a:t>null</a:t>
            </a:r>
            <a:r>
              <a:rPr lang="ru-RU" dirty="0"/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/>
              <a:t>Planned</a:t>
            </a:r>
            <a:r>
              <a:rPr lang="ru-RU" dirty="0"/>
              <a:t> (запланированная дата или </a:t>
            </a:r>
            <a:r>
              <a:rPr lang="ru-RU" dirty="0" err="1"/>
              <a:t>null</a:t>
            </a:r>
            <a:r>
              <a:rPr lang="ru-RU" dirty="0"/>
              <a:t>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322253"/>
            <a:ext cx="737398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latin typeface="+mj-lt"/>
              </a:rPr>
              <a:t>Классы </a:t>
            </a:r>
            <a:r>
              <a:rPr lang="en-US" sz="3200" dirty="0" err="1">
                <a:latin typeface="+mj-lt"/>
              </a:rPr>
              <a:t>DateTimeContainerData</a:t>
            </a:r>
            <a:r>
              <a:rPr lang="ru-RU" sz="3200" dirty="0">
                <a:latin typeface="+mj-lt"/>
              </a:rPr>
              <a:t>, </a:t>
            </a:r>
            <a:r>
              <a:rPr lang="en-US" sz="3200" dirty="0" err="1">
                <a:latin typeface="+mj-lt"/>
              </a:rPr>
              <a:t>CardData</a:t>
            </a:r>
            <a:r>
              <a:rPr lang="ru-RU" sz="3200" dirty="0">
                <a:latin typeface="+mj-lt"/>
              </a:rPr>
              <a:t>, </a:t>
            </a:r>
            <a:r>
              <a:rPr lang="en-US" sz="3200" dirty="0" err="1">
                <a:latin typeface="+mj-lt"/>
              </a:rPr>
              <a:t>CardListData</a:t>
            </a:r>
            <a:r>
              <a:rPr lang="ru-RU" sz="3200" dirty="0">
                <a:latin typeface="+mj-lt"/>
              </a:rPr>
              <a:t>, </a:t>
            </a:r>
            <a:r>
              <a:rPr lang="en-US" sz="3200" dirty="0" err="1">
                <a:latin typeface="+mj-lt"/>
              </a:rPr>
              <a:t>DateTimeContainer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69251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Пространство имен </a:t>
            </a:r>
            <a:r>
              <a:rPr lang="en-US" dirty="0" err="1"/>
              <a:t>TimelonCl.Data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2018449"/>
            <a:ext cx="1028917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Класс </a:t>
            </a:r>
            <a:r>
              <a:rPr lang="en-US" dirty="0"/>
              <a:t>Card</a:t>
            </a:r>
            <a:r>
              <a:rPr lang="ru-RU" dirty="0"/>
              <a:t> наследует Уникальный Класс и представляет собой карточку дела. Класс содержит в себе основные поля, характерные для карточки.</a:t>
            </a:r>
          </a:p>
          <a:p>
            <a:pPr algn="just"/>
            <a:r>
              <a:rPr lang="ru-RU" dirty="0"/>
              <a:t>Класс </a:t>
            </a:r>
            <a:r>
              <a:rPr lang="en-US" dirty="0" err="1"/>
              <a:t>CardList</a:t>
            </a:r>
            <a:r>
              <a:rPr lang="ru-RU" dirty="0"/>
              <a:t> также наследует Уникальный Класс и представляет собой список карточек дел. В качестве способа хранения экземпляров Карт в классе используется </a:t>
            </a:r>
            <a:r>
              <a:rPr lang="ru-RU" dirty="0" err="1"/>
              <a:t>Dictionary</a:t>
            </a:r>
            <a:r>
              <a:rPr lang="ru-RU" dirty="0"/>
              <a:t> (Библиотека). Класс включает в себя методы: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/>
              <a:t>Get</a:t>
            </a:r>
            <a:r>
              <a:rPr lang="ru-RU" dirty="0"/>
              <a:t> (Получить Карту),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/>
              <a:t>Set</a:t>
            </a:r>
            <a:r>
              <a:rPr lang="ru-RU" dirty="0"/>
              <a:t> (Сохранить Карту),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/>
              <a:t>Remove</a:t>
            </a:r>
            <a:r>
              <a:rPr lang="ru-RU" dirty="0"/>
              <a:t> (Удалить Карту),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/>
              <a:t>Contains</a:t>
            </a:r>
            <a:r>
              <a:rPr lang="ru-RU" dirty="0"/>
              <a:t> (Проверить наличие Карты),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Методы отвечающие за сортировку и поиск. 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ru-RU" dirty="0" err="1"/>
              <a:t>GetListDefault</a:t>
            </a:r>
            <a:r>
              <a:rPr lang="ru-RU" dirty="0"/>
              <a:t> (Получение Карт, отсортированных по дате обновления)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ru-RU" dirty="0" err="1"/>
              <a:t>GetListImportant</a:t>
            </a:r>
            <a:r>
              <a:rPr lang="ru-RU" dirty="0"/>
              <a:t> (Получение Карт, отсортированных по статусу важности)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ru-RU" dirty="0" err="1"/>
              <a:t>GetListCompleted</a:t>
            </a:r>
            <a:r>
              <a:rPr lang="ru-RU" dirty="0"/>
              <a:t> (Получение Карт, отсортированных по статусу выполнения)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30245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3200" dirty="0">
                <a:latin typeface="+mj-lt"/>
              </a:rPr>
              <a:t>Классы </a:t>
            </a:r>
            <a:r>
              <a:rPr lang="en-US" sz="3200" dirty="0">
                <a:latin typeface="+mj-lt"/>
              </a:rPr>
              <a:t>Card</a:t>
            </a:r>
            <a:r>
              <a:rPr lang="ru-RU" sz="3200" dirty="0">
                <a:latin typeface="+mj-lt"/>
              </a:rPr>
              <a:t> и </a:t>
            </a:r>
            <a:r>
              <a:rPr lang="en-US" sz="3200" dirty="0" err="1">
                <a:latin typeface="+mj-lt"/>
              </a:rPr>
              <a:t>CardList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9511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14050"/>
            <a:ext cx="10515600" cy="1325563"/>
          </a:xfrm>
        </p:spPr>
        <p:txBody>
          <a:bodyPr/>
          <a:lstStyle/>
          <a:p>
            <a:r>
              <a:rPr lang="ru-RU" dirty="0"/>
              <a:t>Постановка задачи/Идея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789063"/>
            <a:ext cx="8488680" cy="3276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/>
              <a:t>Проект </a:t>
            </a:r>
            <a:r>
              <a:rPr lang="en-US" sz="2000" dirty="0" err="1"/>
              <a:t>Timelon</a:t>
            </a:r>
            <a:r>
              <a:rPr lang="en-US" sz="2000" dirty="0"/>
              <a:t> </a:t>
            </a:r>
            <a:r>
              <a:rPr lang="ru-RU" sz="2000" dirty="0"/>
              <a:t>представляет собой список задач — программу для управления проектами. Её функционал позволяет пользователю следить за рабочими процессами и контролировать выполнение поставленных задач.</a:t>
            </a:r>
          </a:p>
          <a:p>
            <a:pPr algn="just">
              <a:lnSpc>
                <a:spcPct val="150000"/>
              </a:lnSpc>
            </a:pPr>
            <a:endParaRPr lang="ru-RU" sz="2000" dirty="0"/>
          </a:p>
          <a:p>
            <a:pPr algn="just">
              <a:lnSpc>
                <a:spcPct val="150000"/>
              </a:lnSpc>
            </a:pPr>
            <a:r>
              <a:rPr lang="ru-RU" sz="2000" dirty="0"/>
              <a:t>Цель проекта: Создать удобный список задач, в котором можно создавать уникальные задачи и группировать их по спискам с возможностью отслеживать статус их выполнения.</a:t>
            </a:r>
          </a:p>
        </p:txBody>
      </p:sp>
    </p:spTree>
    <p:extLst>
      <p:ext uri="{BB962C8B-B14F-4D97-AF65-F5344CB8AC3E}">
        <p14:creationId xmlns:p14="http://schemas.microsoft.com/office/powerpoint/2010/main" val="3146346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</a:t>
            </a:r>
            <a:r>
              <a:rPr lang="en-US" dirty="0" err="1"/>
              <a:t>ApplicationViewModel</a:t>
            </a:r>
            <a:r>
              <a:rPr lang="ru-RU" dirty="0"/>
              <a:t> и </a:t>
            </a:r>
            <a:r>
              <a:rPr lang="en-US" dirty="0" err="1"/>
              <a:t>MainWindow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01486" y="169068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Содержит в себе: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Поля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Конструктор по умолчанию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Свойства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Команды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432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88180"/>
            <a:ext cx="10515600" cy="1325563"/>
          </a:xfrm>
        </p:spPr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321356"/>
            <a:ext cx="88488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+mj-lt"/>
              </a:rPr>
              <a:t>Консольный проект </a:t>
            </a:r>
            <a:r>
              <a:rPr lang="en-US" sz="3200" dirty="0" err="1">
                <a:latin typeface="+mj-lt"/>
              </a:rPr>
              <a:t>ConsoleTest.cs</a:t>
            </a:r>
            <a:r>
              <a:rPr lang="en-US" sz="3200" dirty="0">
                <a:latin typeface="+mj-lt"/>
              </a:rPr>
              <a:t> </a:t>
            </a:r>
            <a:r>
              <a:rPr lang="ru-RU" sz="3200" dirty="0">
                <a:latin typeface="+mj-lt"/>
              </a:rPr>
              <a:t>и </a:t>
            </a:r>
            <a:r>
              <a:rPr lang="en-US" sz="3200" dirty="0" err="1">
                <a:latin typeface="+mj-lt"/>
              </a:rPr>
              <a:t>Randomizer.cs</a:t>
            </a:r>
            <a:endParaRPr lang="en-US" sz="3200" dirty="0">
              <a:latin typeface="+mj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2062144"/>
            <a:ext cx="766536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Консольный проект включает в себя следующие тесты: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Тест создания случайных карт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Тест создания случайного списка карт и сортировки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Тест создания случайных списков карт в менеджере и работы с данными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Тест с измерением времени выполнения основных операций списка карт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4994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7D212D-B684-491A-8C10-17B8B661A75D}"/>
              </a:ext>
            </a:extLst>
          </p:cNvPr>
          <p:cNvSpPr txBox="1"/>
          <p:nvPr/>
        </p:nvSpPr>
        <p:spPr>
          <a:xfrm>
            <a:off x="2629231" y="2282024"/>
            <a:ext cx="693353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Почему тестирование это важно?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Требования к проекту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Тест план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Методы тестирования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Отчёт о тестировании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84715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тестирование это важно?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4F3D5A-1232-4D39-B28F-5CC344873579}"/>
              </a:ext>
            </a:extLst>
          </p:cNvPr>
          <p:cNvSpPr txBox="1"/>
          <p:nvPr/>
        </p:nvSpPr>
        <p:spPr>
          <a:xfrm>
            <a:off x="1806271" y="2751151"/>
            <a:ext cx="85794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Возможность доказать некорректную работу программы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Выявление ошибок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Обеспечивает надёжность и простоту в использовании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61446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39F03C-FAC8-4C3F-8146-D86F293164EF}"/>
              </a:ext>
            </a:extLst>
          </p:cNvPr>
          <p:cNvSpPr txBox="1"/>
          <p:nvPr/>
        </p:nvSpPr>
        <p:spPr>
          <a:xfrm>
            <a:off x="1826149" y="1579369"/>
            <a:ext cx="853970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Функциональные требования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Timelon должен обладать функцией создания карточек задач.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Timelon должен хранить карточки задач.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Timelon должен обладать функцией создания списков для хранения нескольких карт задач.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…</a:t>
            </a:r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Требования к интерфейсу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На интерфейсе Timelon должно быть реализовано поле карточки задачи, отображающее основную информацию о задаче: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2000" dirty="0"/>
              <a:t>статус выполнения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2000" dirty="0"/>
              <a:t>название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2000" dirty="0"/>
              <a:t>информация о важности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272805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 план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51546F-3AF1-42AC-9B97-43746690E48C}"/>
              </a:ext>
            </a:extLst>
          </p:cNvPr>
          <p:cNvSpPr txBox="1"/>
          <p:nvPr/>
        </p:nvSpPr>
        <p:spPr>
          <a:xfrm>
            <a:off x="838201" y="1674674"/>
            <a:ext cx="5257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/>
              <a:t>Что такое тест-план</a:t>
            </a:r>
            <a:r>
              <a:rPr lang="ru-RU" sz="2000" dirty="0"/>
              <a:t>?</a:t>
            </a:r>
          </a:p>
          <a:p>
            <a:endParaRPr lang="ru-RU" sz="2000" dirty="0"/>
          </a:p>
          <a:p>
            <a:r>
              <a:rPr lang="ru-RU" sz="2000" dirty="0"/>
              <a:t>Документ описывает методы и подходы к тестированию, которые будут</a:t>
            </a:r>
          </a:p>
          <a:p>
            <a:r>
              <a:rPr lang="ru-RU" sz="2000" dirty="0"/>
              <a:t>использоваться для тестирования приложения.</a:t>
            </a:r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29821F-63F7-48F7-9706-ACF0FC7C1092}"/>
              </a:ext>
            </a:extLst>
          </p:cNvPr>
          <p:cNvSpPr txBox="1"/>
          <p:nvPr/>
        </p:nvSpPr>
        <p:spPr>
          <a:xfrm>
            <a:off x="6822219" y="1690688"/>
            <a:ext cx="46276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/>
              <a:t>Область тестирования</a:t>
            </a:r>
            <a:r>
              <a:rPr lang="ru-RU" sz="2000" dirty="0"/>
              <a:t>:</a:t>
            </a:r>
          </a:p>
          <a:p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Тестирование библиотеки классов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Тестирование реализованных в интерфейсе компонентов и функций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DB6899-86E7-4FD4-99BA-DC8AF36F213C}"/>
              </a:ext>
            </a:extLst>
          </p:cNvPr>
          <p:cNvSpPr txBox="1"/>
          <p:nvPr/>
        </p:nvSpPr>
        <p:spPr>
          <a:xfrm>
            <a:off x="4166483" y="4198289"/>
            <a:ext cx="47707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/>
              <a:t>Типы тестирования:</a:t>
            </a:r>
          </a:p>
          <a:p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Функциональное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Тестирование интерфейса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Юзабилити-тестирование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3936386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тестирования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23622202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Отчет о тестировании</a:t>
            </a:r>
          </a:p>
        </p:txBody>
      </p:sp>
    </p:spTree>
    <p:extLst>
      <p:ext uri="{BB962C8B-B14F-4D97-AF65-F5344CB8AC3E}">
        <p14:creationId xmlns:p14="http://schemas.microsoft.com/office/powerpoint/2010/main" val="29477010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</p:spTree>
    <p:extLst>
      <p:ext uri="{BB962C8B-B14F-4D97-AF65-F5344CB8AC3E}">
        <p14:creationId xmlns:p14="http://schemas.microsoft.com/office/powerpoint/2010/main" val="19038299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Практическая ценность</a:t>
            </a:r>
          </a:p>
        </p:txBody>
      </p:sp>
    </p:spTree>
    <p:extLst>
      <p:ext uri="{BB962C8B-B14F-4D97-AF65-F5344CB8AC3E}">
        <p14:creationId xmlns:p14="http://schemas.microsoft.com/office/powerpoint/2010/main" val="1119145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230588"/>
            <a:ext cx="10515600" cy="1325563"/>
          </a:xfrm>
        </p:spPr>
        <p:txBody>
          <a:bodyPr/>
          <a:lstStyle/>
          <a:p>
            <a:r>
              <a:rPr lang="ru-RU" dirty="0"/>
              <a:t>Работа в команде. </a:t>
            </a:r>
            <a:br>
              <a:rPr lang="ru-RU" dirty="0"/>
            </a:br>
            <a:r>
              <a:rPr lang="ru-RU" dirty="0"/>
              <a:t>Методология программирования </a:t>
            </a:r>
            <a:r>
              <a:rPr lang="en-US" dirty="0"/>
              <a:t>SCRUM</a:t>
            </a:r>
            <a:endParaRPr lang="ru-R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0ABCFD2-C3DA-4EDF-B89B-87C2319C5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800" y="1857469"/>
            <a:ext cx="6332397" cy="491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5618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28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921" y="23394"/>
            <a:ext cx="12020549" cy="1815882"/>
          </a:xfrm>
        </p:spPr>
        <p:txBody>
          <a:bodyPr>
            <a:normAutofit/>
          </a:bodyPr>
          <a:lstStyle/>
          <a:p>
            <a:pPr algn="ctr"/>
            <a:r>
              <a:rPr lang="ru-RU" sz="4800" dirty="0"/>
              <a:t>Правила качественного программирования</a:t>
            </a:r>
            <a:br>
              <a:rPr lang="ru-RU" sz="4800" dirty="0"/>
            </a:br>
            <a:r>
              <a:rPr lang="ru-RU" sz="4800" dirty="0"/>
              <a:t>и принципы ООП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53A0080-971A-4849-B7B4-78201BA5AE12}"/>
              </a:ext>
            </a:extLst>
          </p:cNvPr>
          <p:cNvSpPr/>
          <p:nvPr/>
        </p:nvSpPr>
        <p:spPr>
          <a:xfrm>
            <a:off x="1613760" y="2085219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Декомпозиция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Модульность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Правильность выполнения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Тестируемость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Устойчивость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Стилизованность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Читаемость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Универсальность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Креативность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703FACC-6B90-4590-A0AF-24A131AD3FCC}"/>
              </a:ext>
            </a:extLst>
          </p:cNvPr>
          <p:cNvSpPr/>
          <p:nvPr/>
        </p:nvSpPr>
        <p:spPr>
          <a:xfrm>
            <a:off x="7149193" y="2085218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Абстракция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Наследование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Полиморфизм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Инкапсуляция</a:t>
            </a:r>
          </a:p>
        </p:txBody>
      </p:sp>
    </p:spTree>
    <p:extLst>
      <p:ext uri="{BB962C8B-B14F-4D97-AF65-F5344CB8AC3E}">
        <p14:creationId xmlns:p14="http://schemas.microsoft.com/office/powerpoint/2010/main" val="3872817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решения</a:t>
            </a:r>
            <a:r>
              <a:rPr lang="en-US" dirty="0"/>
              <a:t> </a:t>
            </a:r>
            <a:r>
              <a:rPr lang="en-US" dirty="0" err="1"/>
              <a:t>VisualStudio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931817" y="1865640"/>
            <a:ext cx="4230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Библиотека классов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2327305"/>
            <a:ext cx="42476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Пространство имен </a:t>
            </a:r>
            <a:r>
              <a:rPr lang="en-US" dirty="0"/>
              <a:t>Timelon</a:t>
            </a:r>
            <a:endParaRPr lang="ru-RU" dirty="0"/>
          </a:p>
          <a:p>
            <a:pPr marL="742950" lvl="1" indent="-28575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Класс </a:t>
            </a:r>
            <a:r>
              <a:rPr lang="en-US" dirty="0"/>
              <a:t>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Пространство имен </a:t>
            </a:r>
            <a:r>
              <a:rPr lang="en-US" dirty="0" err="1"/>
              <a:t>Timelon.Data</a:t>
            </a:r>
            <a:endParaRPr lang="ru-RU" dirty="0"/>
          </a:p>
          <a:p>
            <a:pPr marL="800100" lvl="1" indent="-34290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Абстрактный класс </a:t>
            </a:r>
            <a:r>
              <a:rPr lang="en-US" dirty="0"/>
              <a:t>Unique</a:t>
            </a:r>
            <a:endParaRPr lang="ru-RU" dirty="0"/>
          </a:p>
          <a:p>
            <a:pPr marL="800100" lvl="1" indent="-34290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Абстрактный класс </a:t>
            </a:r>
            <a:r>
              <a:rPr lang="en-US" dirty="0" err="1"/>
              <a:t>DataContainer</a:t>
            </a:r>
            <a:endParaRPr lang="ru-RU" dirty="0"/>
          </a:p>
          <a:p>
            <a:pPr marL="800100" lvl="1" indent="-34290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Класс </a:t>
            </a:r>
            <a:r>
              <a:rPr lang="en-US" dirty="0"/>
              <a:t>Card</a:t>
            </a:r>
            <a:endParaRPr lang="ru-RU" dirty="0"/>
          </a:p>
          <a:p>
            <a:pPr marL="800100" lvl="1" indent="-34290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Класс </a:t>
            </a:r>
            <a:r>
              <a:rPr lang="en-US" dirty="0" err="1"/>
              <a:t>CardList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008914" y="1866473"/>
            <a:ext cx="432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Пользовательский интерфейс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08914" y="2323159"/>
            <a:ext cx="47287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WPF </a:t>
            </a:r>
            <a:r>
              <a:rPr lang="ru-RU" dirty="0"/>
              <a:t>и </a:t>
            </a:r>
            <a:r>
              <a:rPr lang="en-US" dirty="0"/>
              <a:t>XAML</a:t>
            </a:r>
          </a:p>
          <a:p>
            <a:pPr marL="742950" lvl="1" indent="-28575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Паттерн </a:t>
            </a:r>
            <a:r>
              <a:rPr lang="en-US" dirty="0"/>
              <a:t>MVVM</a:t>
            </a:r>
          </a:p>
          <a:p>
            <a:pPr marL="742950" lvl="1" indent="-28575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Класс </a:t>
            </a:r>
            <a:r>
              <a:rPr lang="en-US" dirty="0" err="1"/>
              <a:t>ApplicationViewModel</a:t>
            </a:r>
            <a:endParaRPr lang="ru-RU" dirty="0"/>
          </a:p>
          <a:p>
            <a:pPr marL="742950" lvl="1" indent="-28575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Класс </a:t>
            </a:r>
            <a:r>
              <a:rPr lang="en-US" dirty="0" err="1"/>
              <a:t>RelayCommand</a:t>
            </a:r>
            <a:endParaRPr lang="en-US" dirty="0"/>
          </a:p>
          <a:p>
            <a:pPr marL="742950" lvl="1" indent="-285750">
              <a:buSzPct val="80000"/>
              <a:buFont typeface="Wingdings" panose="05000000000000000000" pitchFamily="2" charset="2"/>
              <a:buChar char="§"/>
            </a:pPr>
            <a:r>
              <a:rPr lang="en-US" dirty="0" err="1"/>
              <a:t>MainWindow.xaml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008914" y="4173964"/>
            <a:ext cx="3831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Тестирование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08914" y="4635629"/>
            <a:ext cx="3631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Интеграционные тесты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Unit </a:t>
            </a:r>
            <a:r>
              <a:rPr lang="ru-RU" dirty="0"/>
              <a:t>тесты</a:t>
            </a:r>
          </a:p>
        </p:txBody>
      </p:sp>
    </p:spTree>
    <p:extLst>
      <p:ext uri="{BB962C8B-B14F-4D97-AF65-F5344CB8AC3E}">
        <p14:creationId xmlns:p14="http://schemas.microsoft.com/office/powerpoint/2010/main" val="884159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пользователем</a:t>
            </a:r>
          </a:p>
        </p:txBody>
      </p:sp>
    </p:spTree>
    <p:extLst>
      <p:ext uri="{BB962C8B-B14F-4D97-AF65-F5344CB8AC3E}">
        <p14:creationId xmlns:p14="http://schemas.microsoft.com/office/powerpoint/2010/main" val="3204918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Внешний вид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3745306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Быстродействие</a:t>
            </a:r>
          </a:p>
        </p:txBody>
      </p:sp>
    </p:spTree>
    <p:extLst>
      <p:ext uri="{BB962C8B-B14F-4D97-AF65-F5344CB8AC3E}">
        <p14:creationId xmlns:p14="http://schemas.microsoft.com/office/powerpoint/2010/main" val="653031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Сохранение данных</a:t>
            </a:r>
          </a:p>
        </p:txBody>
      </p:sp>
    </p:spTree>
    <p:extLst>
      <p:ext uri="{BB962C8B-B14F-4D97-AF65-F5344CB8AC3E}">
        <p14:creationId xmlns:p14="http://schemas.microsoft.com/office/powerpoint/2010/main" val="25751231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794</Words>
  <Application>Microsoft Office PowerPoint</Application>
  <PresentationFormat>Широкоэкранный</PresentationFormat>
  <Paragraphs>148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Wingdings</vt:lpstr>
      <vt:lpstr>Тема Office</vt:lpstr>
      <vt:lpstr>Timelon</vt:lpstr>
      <vt:lpstr>Постановка задачи/Идея</vt:lpstr>
      <vt:lpstr>Работа в команде.  Методология программирования SCRUM</vt:lpstr>
      <vt:lpstr>Правила качественного программирования и принципы ООП</vt:lpstr>
      <vt:lpstr>Структура решения VisualStudio</vt:lpstr>
      <vt:lpstr>Работа с пользователем</vt:lpstr>
      <vt:lpstr>Внешний вид программы</vt:lpstr>
      <vt:lpstr>Быстродействие</vt:lpstr>
      <vt:lpstr>Сохранение данных</vt:lpstr>
      <vt:lpstr>Подсказки</vt:lpstr>
      <vt:lpstr>Интерфейс</vt:lpstr>
      <vt:lpstr>Шаблон проектирования MVVM</vt:lpstr>
      <vt:lpstr>WPF и XAML</vt:lpstr>
      <vt:lpstr>Стили</vt:lpstr>
      <vt:lpstr>Библиотека классов</vt:lpstr>
      <vt:lpstr>Пространство имен TimelonCL</vt:lpstr>
      <vt:lpstr>Пространство имен TimelonCl.Data</vt:lpstr>
      <vt:lpstr>Пространство имен TimelonCl.Data</vt:lpstr>
      <vt:lpstr>Пространство имен TimelonCl.Data</vt:lpstr>
      <vt:lpstr>Классы ApplicationViewModel и MainWindow</vt:lpstr>
      <vt:lpstr>Тестирование</vt:lpstr>
      <vt:lpstr>Тестирование</vt:lpstr>
      <vt:lpstr>Почему тестирование это важно?</vt:lpstr>
      <vt:lpstr>Требования</vt:lpstr>
      <vt:lpstr>Тест план</vt:lpstr>
      <vt:lpstr>Методы тестирования</vt:lpstr>
      <vt:lpstr>Отчет о тестировании</vt:lpstr>
      <vt:lpstr>Выводы</vt:lpstr>
      <vt:lpstr>Практическая ценность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matve</dc:creator>
  <cp:lastModifiedBy>Тимофей Латыпов</cp:lastModifiedBy>
  <cp:revision>42</cp:revision>
  <dcterms:created xsi:type="dcterms:W3CDTF">2022-09-14T20:05:30Z</dcterms:created>
  <dcterms:modified xsi:type="dcterms:W3CDTF">2022-12-15T19:32:32Z</dcterms:modified>
</cp:coreProperties>
</file>