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58" r:id="rId6"/>
    <p:sldId id="291" r:id="rId7"/>
    <p:sldId id="292" r:id="rId8"/>
    <p:sldId id="293" r:id="rId9"/>
    <p:sldId id="294" r:id="rId10"/>
    <p:sldId id="277" r:id="rId11"/>
    <p:sldId id="280" r:id="rId12"/>
    <p:sldId id="278" r:id="rId13"/>
    <p:sldId id="279" r:id="rId14"/>
    <p:sldId id="260" r:id="rId15"/>
    <p:sldId id="261" r:id="rId16"/>
    <p:sldId id="267" r:id="rId17"/>
    <p:sldId id="268" r:id="rId18"/>
    <p:sldId id="290" r:id="rId19"/>
    <p:sldId id="282" r:id="rId20"/>
    <p:sldId id="283" r:id="rId21"/>
    <p:sldId id="284" r:id="rId22"/>
    <p:sldId id="285" r:id="rId23"/>
    <p:sldId id="286" r:id="rId24"/>
    <p:sldId id="295" r:id="rId25"/>
    <p:sldId id="289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4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06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82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57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0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29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89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78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5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35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65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4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Timelon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	</a:t>
            </a:r>
            <a:r>
              <a:rPr lang="ru-RU" u="sng" dirty="0"/>
              <a:t>Команда </a:t>
            </a:r>
            <a:r>
              <a:rPr lang="en-US" u="sng" dirty="0"/>
              <a:t>X2:</a:t>
            </a:r>
            <a:br>
              <a:rPr lang="en-US" u="sng" dirty="0"/>
            </a:br>
            <a:r>
              <a:rPr lang="ru-RU" dirty="0"/>
              <a:t>Тимофей Латыпов</a:t>
            </a:r>
          </a:p>
          <a:p>
            <a:r>
              <a:rPr lang="ru-RU" dirty="0"/>
              <a:t>Вадим Пономарев</a:t>
            </a:r>
          </a:p>
          <a:p>
            <a:r>
              <a:rPr lang="ru-RU" dirty="0"/>
              <a:t>Матвей </a:t>
            </a:r>
            <a:r>
              <a:rPr lang="ru-RU" dirty="0" err="1"/>
              <a:t>Черепан</a:t>
            </a:r>
            <a:endParaRPr lang="ru-RU" dirty="0"/>
          </a:p>
          <a:p>
            <a:r>
              <a:rPr lang="ru-RU" dirty="0"/>
              <a:t>Александр Симонов</a:t>
            </a:r>
          </a:p>
          <a:p>
            <a:r>
              <a:rPr lang="ru-RU" dirty="0"/>
              <a:t>Полина Громова</a:t>
            </a:r>
          </a:p>
        </p:txBody>
      </p:sp>
    </p:spTree>
    <p:extLst>
      <p:ext uri="{BB962C8B-B14F-4D97-AF65-F5344CB8AC3E}">
        <p14:creationId xmlns:p14="http://schemas.microsoft.com/office/powerpoint/2010/main" val="198513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55619" y="1828239"/>
            <a:ext cx="1022424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Классы, реализуемые в рамках шаблона проектирования </a:t>
            </a:r>
            <a:r>
              <a:rPr lang="en-US" sz="2400" dirty="0"/>
              <a:t>MVVM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Класс </a:t>
            </a:r>
            <a:r>
              <a:rPr lang="en-US" sz="2400" dirty="0" err="1"/>
              <a:t>ApplicationViewModel</a:t>
            </a:r>
            <a:r>
              <a:rPr lang="en-US" sz="2400" dirty="0"/>
              <a:t> 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MainWindow</a:t>
            </a:r>
            <a:r>
              <a:rPr lang="ru-RU" sz="2400" dirty="0"/>
              <a:t>.</a:t>
            </a:r>
            <a:r>
              <a:rPr lang="en-US" sz="2400" dirty="0" err="1"/>
              <a:t>xaml</a:t>
            </a:r>
            <a:r>
              <a:rPr lang="ru-RU" sz="2400" dirty="0"/>
              <a:t> и </a:t>
            </a:r>
            <a:r>
              <a:rPr lang="en-US" sz="2400" dirty="0" err="1"/>
              <a:t>MainWindow.xaml.cs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Класс </a:t>
            </a:r>
            <a:r>
              <a:rPr lang="en-US" sz="2400" dirty="0" err="1"/>
              <a:t>RelayCommand</a:t>
            </a:r>
            <a:endParaRPr lang="ru-RU" sz="2400" dirty="0"/>
          </a:p>
          <a:p>
            <a:r>
              <a:rPr lang="ru-RU" sz="2400" dirty="0"/>
              <a:t>Для взаимодействия пользователя и приложения в MVVM используются команды и события. </a:t>
            </a:r>
          </a:p>
          <a:p>
            <a:r>
              <a:rPr lang="ru-RU" sz="2400" dirty="0"/>
              <a:t>Команды обеспечивают слой абстракции – класс </a:t>
            </a:r>
            <a:r>
              <a:rPr lang="en-US" sz="2400" dirty="0" err="1"/>
              <a:t>RelayCommand</a:t>
            </a:r>
            <a:r>
              <a:rPr lang="en-US" sz="2400" dirty="0"/>
              <a:t>,</a:t>
            </a:r>
            <a:r>
              <a:rPr lang="ru-RU" sz="2400" dirty="0"/>
              <a:t> между семантикой элементов управления и логикой библиотеки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46215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проектирования </a:t>
            </a:r>
            <a:r>
              <a:rPr lang="en-US" dirty="0"/>
              <a:t>MVVM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613" y="2526932"/>
            <a:ext cx="7819821" cy="422759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916577" y="1864859"/>
            <a:ext cx="95685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Паттерн MVVM (</a:t>
            </a:r>
            <a:r>
              <a:rPr lang="ru-RU" sz="2000" dirty="0" err="1"/>
              <a:t>Model-View-ViewModel</a:t>
            </a:r>
            <a:r>
              <a:rPr lang="ru-RU" sz="2000" dirty="0"/>
              <a:t>) позволяет отделить логику приложения от визуальной части (представления). Данный паттерн является архитектурным, то есть он задает общую архитектуру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47385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</a:t>
            </a:r>
            <a:r>
              <a:rPr lang="en-US" dirty="0"/>
              <a:t>WPF </a:t>
            </a:r>
            <a:r>
              <a:rPr lang="ru-RU" dirty="0"/>
              <a:t>и язык </a:t>
            </a:r>
            <a:r>
              <a:rPr lang="en-US" dirty="0"/>
              <a:t>XAML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12074" y="1840992"/>
            <a:ext cx="103436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WPF (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Presentation</a:t>
            </a:r>
            <a:r>
              <a:rPr lang="ru-RU" dirty="0"/>
              <a:t> </a:t>
            </a:r>
            <a:r>
              <a:rPr lang="ru-RU" dirty="0" err="1"/>
              <a:t>Foundation</a:t>
            </a:r>
            <a:r>
              <a:rPr lang="ru-RU" dirty="0"/>
              <a:t>) — аналог </a:t>
            </a:r>
            <a:r>
              <a:rPr lang="ru-RU" dirty="0" err="1"/>
              <a:t>WinForms</a:t>
            </a:r>
            <a:r>
              <a:rPr lang="ru-RU" dirty="0"/>
              <a:t>, система для построения приложений </a:t>
            </a:r>
            <a:r>
              <a:rPr lang="ru-RU" dirty="0" err="1"/>
              <a:t>Windows</a:t>
            </a:r>
            <a:r>
              <a:rPr lang="ru-RU" dirty="0"/>
              <a:t> с визуально привлекательными возможностями взаимодействия с пользователем</a:t>
            </a:r>
            <a:r>
              <a:rPr lang="en-US" dirty="0"/>
              <a:t>.</a:t>
            </a:r>
            <a:r>
              <a:rPr lang="ru-RU" dirty="0"/>
              <a:t> Использует язык разметки XAML.</a:t>
            </a:r>
          </a:p>
          <a:p>
            <a:pPr algn="just"/>
            <a:r>
              <a:rPr lang="ru-RU" dirty="0"/>
              <a:t>Преимущества использования технологии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Presentation</a:t>
            </a:r>
            <a:r>
              <a:rPr lang="ru-RU" dirty="0"/>
              <a:t> </a:t>
            </a:r>
            <a:r>
              <a:rPr lang="ru-RU" dirty="0" err="1"/>
              <a:t>Foundation</a:t>
            </a:r>
            <a:r>
              <a:rPr lang="ru-RU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Гибкая настройка визуального и функционального представления элементов управления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Более прозрачная разработка, что позволяет работать в команде и поддерживать проект на протяжении долгого времени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Возможность изучить новые технологии и методы разработки интерфейса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XAML (</a:t>
            </a:r>
            <a:r>
              <a:rPr lang="ru-RU" dirty="0" err="1"/>
              <a:t>eXtensible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 - язык разметки, используемый для инициализации объектов в технологиях на платформе .NET. Применительно к WPF данный язык используется прежде всего для создания пользовательского интерфейса декларативным путем</a:t>
            </a:r>
            <a:r>
              <a:rPr lang="en-US" dirty="0"/>
              <a:t>.</a:t>
            </a:r>
            <a:endParaRPr lang="ru-RU" dirty="0"/>
          </a:p>
          <a:p>
            <a:pPr algn="just"/>
            <a:r>
              <a:rPr lang="ru-RU" dirty="0"/>
              <a:t>Преимущества языка </a:t>
            </a:r>
            <a:r>
              <a:rPr lang="en-US" dirty="0"/>
              <a:t>XAML</a:t>
            </a:r>
            <a:r>
              <a:rPr lang="ru-RU" dirty="0"/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Возможность отделить графический интерфейс от логики приложения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Компактность, понятность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Код на XAML относительно легко поддерживать.</a:t>
            </a:r>
          </a:p>
        </p:txBody>
      </p:sp>
    </p:spTree>
    <p:extLst>
      <p:ext uri="{BB962C8B-B14F-4D97-AF65-F5344CB8AC3E}">
        <p14:creationId xmlns:p14="http://schemas.microsoft.com/office/powerpoint/2010/main" val="2721991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12074" y="1829201"/>
            <a:ext cx="93704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Стилизация и использование шаблонов WPF относятся к набору возможностей, которые позволяют разработчикам и дизайнерам создавать визуально привлекательные эффекты и согласованный внешний вид своих продуктов. При настройке внешнего вида приложения необходима строгая модель стилизации и шаблонов, обеспечивающая обслуживание и совместное использование внешнего вида в приложениях и между ними. WPF предоставляет такую модель.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Еще одной возможностью модели стилизации WPF является разделение представления и логики. Дизайнеры могут создавать внешний вид приложения только с помощью XAML в то же самое время, когда разработчики работают над логикой программы, используя языки C# или </a:t>
            </a:r>
            <a:r>
              <a:rPr lang="ru-RU" sz="2000" dirty="0" err="1"/>
              <a:t>Visual</a:t>
            </a:r>
            <a:r>
              <a:rPr lang="ru-RU" sz="2000" dirty="0"/>
              <a:t> </a:t>
            </a:r>
            <a:r>
              <a:rPr lang="ru-RU" sz="2000" dirty="0" err="1"/>
              <a:t>Basic</a:t>
            </a:r>
            <a:r>
              <a:rPr lang="ru-RU" sz="2000" dirty="0"/>
              <a:t>. Также стили сокращают повторное использование кода.</a:t>
            </a:r>
          </a:p>
        </p:txBody>
      </p:sp>
    </p:spTree>
    <p:extLst>
      <p:ext uri="{BB962C8B-B14F-4D97-AF65-F5344CB8AC3E}">
        <p14:creationId xmlns:p14="http://schemas.microsoft.com/office/powerpoint/2010/main" val="3996808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89461"/>
            <a:ext cx="5614851" cy="532153"/>
          </a:xfrm>
        </p:spPr>
        <p:txBody>
          <a:bodyPr>
            <a:normAutofit/>
          </a:bodyPr>
          <a:lstStyle/>
          <a:p>
            <a:r>
              <a:rPr lang="ru-RU" sz="3200" dirty="0"/>
              <a:t>Пространство имен </a:t>
            </a:r>
            <a:r>
              <a:rPr lang="en-US" sz="3200" dirty="0" err="1"/>
              <a:t>Timelon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021614"/>
            <a:ext cx="998655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Класс </a:t>
            </a:r>
            <a:r>
              <a:rPr lang="en-US" sz="2000" dirty="0"/>
              <a:t>Manager</a:t>
            </a:r>
            <a:r>
              <a:rPr lang="ru-RU" sz="2000" dirty="0"/>
              <a:t>Отвечает за сохранение и загрузку данных, а также хранение объектов, полученных из этих данных (Следует иметь ввиду, что при использовании Менеджера в своих решениях, желательно инициализировать экземпляр класса как можно раньше, если он не был инициализирован до этого.) 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Методы класс: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GetList</a:t>
            </a:r>
            <a:r>
              <a:rPr lang="ru-RU" sz="2000" dirty="0"/>
              <a:t> (Получение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SetList</a:t>
            </a:r>
            <a:r>
              <a:rPr lang="ru-RU" sz="2000" dirty="0"/>
              <a:t> (Вставка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RemoveList</a:t>
            </a:r>
            <a:r>
              <a:rPr lang="ru-RU" sz="2000" dirty="0"/>
              <a:t> (Удаление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ContainsList</a:t>
            </a:r>
            <a:r>
              <a:rPr lang="ru-RU" sz="2000" dirty="0"/>
              <a:t> (Проверка на существование Списка)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Работа с данными (XML):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SaveData</a:t>
            </a:r>
            <a:r>
              <a:rPr lang="ru-RU" sz="2000" dirty="0"/>
              <a:t> (Сохранить данные в файл)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720020"/>
            <a:ext cx="49487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Библиотека классов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17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24128" y="1500057"/>
            <a:ext cx="775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Абстрактные классы </a:t>
            </a:r>
            <a:r>
              <a:rPr lang="en-US" sz="3200" dirty="0">
                <a:latin typeface="+mj-lt"/>
              </a:rPr>
              <a:t>Unique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DataContainer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084832"/>
            <a:ext cx="998655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Пространство имён. Хранит в себе основные классы, экземпляры которых участвуют в обороте данных между постоянной и оперативной памятью.</a:t>
            </a:r>
          </a:p>
          <a:p>
            <a:pPr algn="just"/>
            <a:r>
              <a:rPr lang="ru-RU" sz="2000" dirty="0"/>
              <a:t>Абстрактные классы: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Unique</a:t>
            </a:r>
            <a:r>
              <a:rPr lang="ru-RU" sz="2000" dirty="0"/>
              <a:t>&lt;T&gt; (Уникальный Класс). Генерация уникальных идентификаторов в текущей сессии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DataContainer</a:t>
            </a:r>
            <a:r>
              <a:rPr lang="ru-RU" sz="2000" dirty="0"/>
              <a:t> (Контейнер Данных). Хранилище данных для </a:t>
            </a:r>
            <a:r>
              <a:rPr lang="ru-RU" sz="2000" dirty="0" err="1"/>
              <a:t>сериализации</a:t>
            </a:r>
            <a:r>
              <a:rPr lang="ru-RU" sz="2000" dirty="0"/>
              <a:t> в XML</a:t>
            </a:r>
          </a:p>
          <a:p>
            <a:pPr marL="285750" indent="-285750" algn="just">
              <a:buFontTx/>
              <a:buChar char="-"/>
            </a:pPr>
            <a:endParaRPr lang="ru-RU" sz="2000" dirty="0"/>
          </a:p>
          <a:p>
            <a:pPr algn="just"/>
            <a:r>
              <a:rPr lang="ru-RU" sz="2000" dirty="0"/>
              <a:t>Инкапсулирующие классы: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DateTimeContainerData</a:t>
            </a:r>
            <a:r>
              <a:rPr lang="ru-RU" sz="2000" dirty="0"/>
              <a:t> (Данные Контейнера Дат)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CardData</a:t>
            </a:r>
            <a:r>
              <a:rPr lang="ru-RU" sz="2000" dirty="0"/>
              <a:t> (Данные Карты)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CardListData</a:t>
            </a:r>
            <a:r>
              <a:rPr lang="ru-RU" sz="2000" dirty="0"/>
              <a:t> (Данные Списка Карт)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DateTimeContainer</a:t>
            </a:r>
            <a:r>
              <a:rPr lang="ru-RU" sz="2000" dirty="0"/>
              <a:t> (Контейнер Дат)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Card</a:t>
            </a:r>
            <a:r>
              <a:rPr lang="ru-RU" sz="2000" dirty="0"/>
              <a:t> (Карта)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CardList</a:t>
            </a:r>
            <a:r>
              <a:rPr lang="ru-RU" sz="2000" dirty="0"/>
              <a:t> (Список Карт)</a:t>
            </a:r>
          </a:p>
        </p:txBody>
      </p:sp>
    </p:spTree>
    <p:extLst>
      <p:ext uri="{BB962C8B-B14F-4D97-AF65-F5344CB8AC3E}">
        <p14:creationId xmlns:p14="http://schemas.microsoft.com/office/powerpoint/2010/main" val="53587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084832"/>
            <a:ext cx="103087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Контейнер Дат служит для хранения в себе нескольких экземпляров класса </a:t>
            </a:r>
            <a:r>
              <a:rPr lang="ru-RU" sz="2000" dirty="0" err="1"/>
              <a:t>DateTime</a:t>
            </a:r>
            <a:r>
              <a:rPr lang="ru-RU" sz="2000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Created</a:t>
            </a:r>
            <a:r>
              <a:rPr lang="ru-RU" sz="2000" dirty="0"/>
              <a:t> (дата создания)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Updated</a:t>
            </a:r>
            <a:r>
              <a:rPr lang="ru-RU" sz="2000" dirty="0"/>
              <a:t> (дата обновления или </a:t>
            </a:r>
            <a:r>
              <a:rPr lang="ru-RU" sz="2000" dirty="0" err="1"/>
              <a:t>null</a:t>
            </a:r>
            <a:r>
              <a:rPr lang="ru-RU" sz="20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Planned</a:t>
            </a:r>
            <a:r>
              <a:rPr lang="ru-RU" sz="2000" dirty="0"/>
              <a:t> (запланированная дата или </a:t>
            </a:r>
            <a:r>
              <a:rPr lang="ru-RU" sz="2000" dirty="0" err="1"/>
              <a:t>null</a:t>
            </a:r>
            <a:r>
              <a:rPr lang="ru-RU" sz="2000" dirty="0"/>
              <a:t>) 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Стоит обратить внимание на то, что дата обновления и запланированная дата напрямую зависят от даты создания - они не могут превышать ее. Соответственно, при изменении даты создания зависимые от нее даты будут перепроверены автоматически.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24128" y="1500057"/>
            <a:ext cx="73739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 err="1">
                <a:latin typeface="+mj-lt"/>
              </a:rPr>
              <a:t>DateTimeContainer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9251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084832"/>
            <a:ext cx="102891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Card. </a:t>
            </a:r>
            <a:r>
              <a:rPr lang="ru-RU" sz="2000" dirty="0"/>
              <a:t>Карта наследует Уникальный Класс и представляет собой карточку дела. По большей части этот класс содержит в себе основные поля, характерные для карточки.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 err="1"/>
              <a:t>CardList</a:t>
            </a:r>
            <a:r>
              <a:rPr lang="en-US" sz="2000" dirty="0"/>
              <a:t>. </a:t>
            </a:r>
            <a:r>
              <a:rPr lang="ru-RU" sz="2000" dirty="0"/>
              <a:t>Список Карт, также как и Карта, наследует Уникальный Класс и представляет собой список карточек дел. В качестве способа хранения экземпляров Карт в классе используется </a:t>
            </a:r>
            <a:r>
              <a:rPr lang="ru-RU" sz="2000" dirty="0" err="1"/>
              <a:t>Dictionary</a:t>
            </a:r>
            <a:r>
              <a:rPr lang="ru-RU" sz="2000" dirty="0"/>
              <a:t> (Библиотека).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Методы класса: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Get</a:t>
            </a:r>
            <a:r>
              <a:rPr lang="ru-RU" sz="2000" dirty="0"/>
              <a:t> (Получить карту)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Remove</a:t>
            </a:r>
            <a:r>
              <a:rPr lang="ru-RU" sz="2000" dirty="0"/>
              <a:t> (Удалить Карту)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Set</a:t>
            </a:r>
            <a:r>
              <a:rPr lang="ru-RU" sz="2000" dirty="0"/>
              <a:t> (Сохранить Карту)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Contains</a:t>
            </a:r>
            <a:r>
              <a:rPr lang="ru-RU" sz="2000" dirty="0"/>
              <a:t> (Проверить наличие Карты)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24128" y="156370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>
                <a:latin typeface="+mj-lt"/>
              </a:rPr>
              <a:t>Card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CardList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9511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46909" y="2148483"/>
            <a:ext cx="102891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Библиотека позволяет мгновенно получить Карту через ее идентификатор вне зависимости от количества хранимых Карт, достаточно произвести сортировку один раз и занести идентификаторы в отдельный список для быстрого доступа.  Списки и соответствующие им методы класса: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idListDefault</a:t>
            </a:r>
            <a:r>
              <a:rPr lang="ru-RU" dirty="0"/>
              <a:t> (идентификаторы по дате обновления) - </a:t>
            </a:r>
            <a:r>
              <a:rPr lang="ru-RU" dirty="0" err="1"/>
              <a:t>GetListDefault</a:t>
            </a:r>
            <a:r>
              <a:rPr lang="ru-RU" dirty="0"/>
              <a:t> (Получение Карт, отсортированных по дате обновления)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idListImportant</a:t>
            </a:r>
            <a:r>
              <a:rPr lang="ru-RU" dirty="0"/>
              <a:t> (идентификаторы по статусу важности) - </a:t>
            </a:r>
            <a:r>
              <a:rPr lang="ru-RU" dirty="0" err="1"/>
              <a:t>GetListImportant</a:t>
            </a:r>
            <a:r>
              <a:rPr lang="ru-RU" dirty="0"/>
              <a:t> (Получение Карт, отсортированных по статусу важности)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idListCompleted</a:t>
            </a:r>
            <a:r>
              <a:rPr lang="ru-RU" dirty="0"/>
              <a:t> (идентификаторы по статусу выполнения) - </a:t>
            </a:r>
            <a:r>
              <a:rPr lang="ru-RU" dirty="0" err="1"/>
              <a:t>GetListCompleted</a:t>
            </a:r>
            <a:r>
              <a:rPr lang="ru-RU" dirty="0"/>
              <a:t> (Получение Карт, отсортированных по статусу выполнения)</a:t>
            </a:r>
          </a:p>
          <a:p>
            <a:pPr algn="just"/>
            <a:r>
              <a:rPr lang="ru-RU" dirty="0"/>
              <a:t>Управление статусом сортировки. Перечисление </a:t>
            </a:r>
            <a:r>
              <a:rPr lang="ru-RU" dirty="0" err="1"/>
              <a:t>SortOrder</a:t>
            </a:r>
            <a:r>
              <a:rPr lang="ru-RU" dirty="0"/>
              <a:t> (Направление Сортировки):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Initial</a:t>
            </a:r>
            <a:r>
              <a:rPr lang="ru-RU" dirty="0"/>
              <a:t> (Карты необходимо отсортировать (используется только внутри класса))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Unsorted</a:t>
            </a:r>
            <a:r>
              <a:rPr lang="ru-RU" dirty="0"/>
              <a:t> (В произвольном порядке)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Ascending</a:t>
            </a:r>
            <a:r>
              <a:rPr lang="ru-RU" dirty="0"/>
              <a:t> (По возрастанию)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Descending</a:t>
            </a:r>
            <a:r>
              <a:rPr lang="ru-RU" dirty="0"/>
              <a:t> (По убыванию)</a:t>
            </a:r>
          </a:p>
          <a:p>
            <a:pPr algn="just"/>
            <a:r>
              <a:rPr lang="ru-RU" dirty="0"/>
              <a:t>Соответственно, с помощью этого перечисления при использовании методов получения отсортированных Карт существует возможность указать необходимый порядок.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24128" y="150005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>
                <a:latin typeface="+mj-lt"/>
              </a:rPr>
              <a:t>Card</a:t>
            </a:r>
            <a:r>
              <a:rPr lang="ru-RU" sz="3200" dirty="0">
                <a:latin typeface="+mj-lt"/>
              </a:rPr>
              <a:t>: сортировка карт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8729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D212D-B684-491A-8C10-17B8B661A75D}"/>
              </a:ext>
            </a:extLst>
          </p:cNvPr>
          <p:cNvSpPr txBox="1"/>
          <p:nvPr/>
        </p:nvSpPr>
        <p:spPr>
          <a:xfrm>
            <a:off x="2629231" y="2282024"/>
            <a:ext cx="69335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Почему тестирование это важно?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Требования к проекту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Тест-план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Процедура тестирования</a:t>
            </a:r>
          </a:p>
          <a:p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8471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32061"/>
            <a:ext cx="10515600" cy="1325563"/>
          </a:xfrm>
        </p:spPr>
        <p:txBody>
          <a:bodyPr/>
          <a:lstStyle/>
          <a:p>
            <a:r>
              <a:rPr lang="ru-RU" dirty="0"/>
              <a:t>Постановка задачи/Идея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789063"/>
            <a:ext cx="8488680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/>
              <a:t>Проект </a:t>
            </a:r>
            <a:r>
              <a:rPr lang="en-US" sz="2000" dirty="0" err="1"/>
              <a:t>Timelon</a:t>
            </a:r>
            <a:r>
              <a:rPr lang="en-US" sz="2000" dirty="0"/>
              <a:t> </a:t>
            </a:r>
            <a:r>
              <a:rPr lang="ru-RU" sz="2000" dirty="0"/>
              <a:t>представляет собой список задач — программу для управления проектами. Её функционал позволяет пользователю следить за рабочими процессами и контролировать выполнение поставленных задач.</a:t>
            </a:r>
          </a:p>
          <a:p>
            <a:pPr algn="just">
              <a:lnSpc>
                <a:spcPct val="150000"/>
              </a:lnSpc>
            </a:pPr>
            <a:endParaRPr lang="ru-RU" sz="2000" dirty="0"/>
          </a:p>
          <a:p>
            <a:pPr algn="just">
              <a:lnSpc>
                <a:spcPct val="150000"/>
              </a:lnSpc>
            </a:pPr>
            <a:r>
              <a:rPr lang="ru-RU" sz="2000" dirty="0"/>
              <a:t>Цель проекта: Создать удобный список задач, в котором можно создавать уникальные задачи и группировать их по спискам с возможностью отслеживать статус их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3146346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тестирование это важно?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F3D5A-1232-4D39-B28F-5CC344873579}"/>
              </a:ext>
            </a:extLst>
          </p:cNvPr>
          <p:cNvSpPr txBox="1"/>
          <p:nvPr/>
        </p:nvSpPr>
        <p:spPr>
          <a:xfrm>
            <a:off x="1806271" y="2751151"/>
            <a:ext cx="857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доказать некорректную работу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Выявление ошибок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Обеспечивает надёжность и простоту в использовании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61446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9F03C-FAC8-4C3F-8146-D86F293164EF}"/>
              </a:ext>
            </a:extLst>
          </p:cNvPr>
          <p:cNvSpPr txBox="1"/>
          <p:nvPr/>
        </p:nvSpPr>
        <p:spPr>
          <a:xfrm>
            <a:off x="1808732" y="1709998"/>
            <a:ext cx="85397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Функциональные требования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обладать функцией создания карточек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хранить карточки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обладать функцией создания списков для хранения нескольких карт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…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Требования к интерфейсу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На интерфейсе Timelon должно быть реализовано поле карточки задачи, отображающее основную информацию о задаче: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статус выполнения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название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информация о важности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27280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Тест-план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1546F-3AF1-42AC-9B97-43746690E48C}"/>
              </a:ext>
            </a:extLst>
          </p:cNvPr>
          <p:cNvSpPr txBox="1"/>
          <p:nvPr/>
        </p:nvSpPr>
        <p:spPr>
          <a:xfrm>
            <a:off x="842376" y="1735456"/>
            <a:ext cx="525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Что такое тест-план</a:t>
            </a:r>
            <a:r>
              <a:rPr lang="ru-RU" sz="2000" dirty="0"/>
              <a:t>?</a:t>
            </a:r>
          </a:p>
          <a:p>
            <a:endParaRPr lang="ru-RU" sz="2000" dirty="0"/>
          </a:p>
          <a:p>
            <a:r>
              <a:rPr lang="ru-RU" sz="2000" dirty="0"/>
              <a:t>Документ, описывающий методы и подходы к тестированию, которые будут</a:t>
            </a:r>
          </a:p>
          <a:p>
            <a:r>
              <a:rPr lang="ru-RU" sz="2000" dirty="0"/>
              <a:t>использоваться для тестирования приложения.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9821F-63F7-48F7-9706-ACF0FC7C1092}"/>
              </a:ext>
            </a:extLst>
          </p:cNvPr>
          <p:cNvSpPr txBox="1"/>
          <p:nvPr/>
        </p:nvSpPr>
        <p:spPr>
          <a:xfrm>
            <a:off x="6822219" y="1735456"/>
            <a:ext cx="46276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Область тестирования</a:t>
            </a:r>
            <a:r>
              <a:rPr lang="ru-RU" sz="2000" dirty="0"/>
              <a:t>: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библиотеки классов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реализованных в интерфейсе компонентов и функций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B6899-86E7-4FD4-99BA-DC8AF36F213C}"/>
              </a:ext>
            </a:extLst>
          </p:cNvPr>
          <p:cNvSpPr txBox="1"/>
          <p:nvPr/>
        </p:nvSpPr>
        <p:spPr>
          <a:xfrm>
            <a:off x="6370321" y="4120626"/>
            <a:ext cx="45480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Типы тестирования: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Функциональное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Юзабилити-тестирование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30328" y="4120626"/>
            <a:ext cx="44571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/>
              <a:t>Уровни тестирования:</a:t>
            </a:r>
          </a:p>
          <a:p>
            <a:endParaRPr lang="ru-RU" sz="2000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Модульное тестирование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Интеграционное тестирование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Системное 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93638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Процедура тестирования</a:t>
            </a: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r="15758"/>
          <a:stretch/>
        </p:blipFill>
        <p:spPr>
          <a:xfrm>
            <a:off x="578071" y="2084832"/>
            <a:ext cx="4989383" cy="31009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887776" y="1590675"/>
            <a:ext cx="3305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/>
              <a:t>1) Модульное тестирование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887776" y="2048580"/>
            <a:ext cx="3825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/>
              <a:t>2) Интеграционное тестирование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887776" y="2602468"/>
            <a:ext cx="3877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/>
              <a:t>3) Функциональное тестирование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776" y="3385345"/>
            <a:ext cx="5125214" cy="3070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220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Процедура тестирования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64" y="1859307"/>
            <a:ext cx="5328800" cy="268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053" y="4542133"/>
            <a:ext cx="7792402" cy="20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6179018" y="2024410"/>
            <a:ext cx="5413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000" u="sng" dirty="0"/>
              <a:t>4) Тестирование пользовательского интерфейса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179018" y="2858744"/>
            <a:ext cx="3260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/>
              <a:t>5) Юзабилити-тестирование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661408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AB8E9-0418-403A-8251-945817E1D570}"/>
              </a:ext>
            </a:extLst>
          </p:cNvPr>
          <p:cNvSpPr txBox="1"/>
          <p:nvPr/>
        </p:nvSpPr>
        <p:spPr>
          <a:xfrm>
            <a:off x="3440264" y="2459504"/>
            <a:ext cx="53114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Изучили новые технологии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Изучили новые методологии разработки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Получили опыт работы в команде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Получили опыт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90382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8" y="68343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Работа в команде. </a:t>
            </a:r>
            <a:br>
              <a:rPr lang="ru-RU" dirty="0"/>
            </a:br>
            <a:r>
              <a:rPr lang="ru-RU" dirty="0"/>
              <a:t>Методология программирования </a:t>
            </a:r>
            <a:r>
              <a:rPr lang="en-US" dirty="0"/>
              <a:t>SCRUM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ABCFD2-C3DA-4EDF-B89B-87C2319C5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714" y="1857469"/>
            <a:ext cx="6332397" cy="491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56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95845" y="406571"/>
            <a:ext cx="12020549" cy="181588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/>
              <a:t>Правила качественного программирования</a:t>
            </a:r>
            <a:br>
              <a:rPr lang="ru-RU" sz="4800" dirty="0"/>
            </a:br>
            <a:r>
              <a:rPr lang="ru-RU" sz="4800" dirty="0"/>
              <a:t>и принципы ООП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53A0080-971A-4849-B7B4-78201BA5AE12}"/>
              </a:ext>
            </a:extLst>
          </p:cNvPr>
          <p:cNvSpPr/>
          <p:nvPr/>
        </p:nvSpPr>
        <p:spPr>
          <a:xfrm>
            <a:off x="1604796" y="222785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Декомпозиция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Модульность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Правильность выполнения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Тестируемость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Устойчивость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Стилизованность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Читаемость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Универсальность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Креативность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03FACC-6B90-4590-A0AF-24A131AD3FCC}"/>
              </a:ext>
            </a:extLst>
          </p:cNvPr>
          <p:cNvSpPr/>
          <p:nvPr/>
        </p:nvSpPr>
        <p:spPr>
          <a:xfrm>
            <a:off x="7122299" y="2222453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Абстракция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Наследование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Полиморфизм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Инкапсуляция</a:t>
            </a:r>
          </a:p>
        </p:txBody>
      </p:sp>
    </p:spTree>
    <p:extLst>
      <p:ext uri="{BB962C8B-B14F-4D97-AF65-F5344CB8AC3E}">
        <p14:creationId xmlns:p14="http://schemas.microsoft.com/office/powerpoint/2010/main" val="387281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решения</a:t>
            </a:r>
            <a:r>
              <a:rPr lang="en-US" dirty="0"/>
              <a:t> </a:t>
            </a:r>
            <a:r>
              <a:rPr lang="en-US" dirty="0" err="1"/>
              <a:t>VisualStudio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31817" y="1865640"/>
            <a:ext cx="423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Библиотека классов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327305"/>
            <a:ext cx="4247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/>
              <a:t>Timelon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/>
              <a:t>Unique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 err="1"/>
              <a:t>DataContainer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Card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CardList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08914" y="1866473"/>
            <a:ext cx="432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914" y="2323159"/>
            <a:ext cx="4728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WPF </a:t>
            </a:r>
            <a:r>
              <a:rPr lang="ru-RU" dirty="0"/>
              <a:t>и </a:t>
            </a:r>
            <a:r>
              <a:rPr lang="en-US" dirty="0"/>
              <a:t>XAML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Паттерн </a:t>
            </a:r>
            <a:r>
              <a:rPr lang="en-US" dirty="0"/>
              <a:t>MVVM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ApplicationViewModel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RelayCommand</a:t>
            </a:r>
            <a:endParaRPr lang="en-US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en-US" dirty="0" err="1"/>
              <a:t>MainWindow.xaml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008914" y="4173964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Тестирование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08914" y="4635629"/>
            <a:ext cx="363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Интеграционные тесты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</a:t>
            </a:r>
            <a:r>
              <a:rPr lang="ru-RU" dirty="0"/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88415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пользователем. Цели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17111"/>
            <a:ext cx="4923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Привлечение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Удержание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Практичность использования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48750" y="4263160"/>
            <a:ext cx="3005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Внешний вид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Быстродействие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Подсказки</a:t>
            </a:r>
          </a:p>
        </p:txBody>
      </p:sp>
    </p:spTree>
    <p:extLst>
      <p:ext uri="{BB962C8B-B14F-4D97-AF65-F5344CB8AC3E}">
        <p14:creationId xmlns:p14="http://schemas.microsoft.com/office/powerpoint/2010/main" val="258252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программы</a:t>
            </a:r>
          </a:p>
        </p:txBody>
      </p:sp>
      <p:pic>
        <p:nvPicPr>
          <p:cNvPr id="1026" name="Picture 2" descr="https://cdn.discordapp.com/attachments/685921784960122903/1053032577654607982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1881489"/>
            <a:ext cx="6375583" cy="47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68095" y="2820430"/>
            <a:ext cx="49239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Привлекательная цветовая гамма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Читаемые шрифты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Цвет определяет функцию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Контраст выделяет функциональные блоки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Интуитивно понятный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1857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Быстродействие программы обеспечивает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206077"/>
            <a:ext cx="73997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Быстрый доступ к информации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Возможность работы с большим объемом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Концентрацию на выполнении задач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Малые затраты ресурсов компьютера</a:t>
            </a:r>
          </a:p>
        </p:txBody>
      </p:sp>
      <p:pic>
        <p:nvPicPr>
          <p:cNvPr id="2058" name="Picture 10" descr="Как проверить монитор на работоспособность в магазине и дома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440" y="3629874"/>
            <a:ext cx="2693610" cy="210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800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Подсказки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099" y="1344929"/>
            <a:ext cx="6971340" cy="522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94" y="2687697"/>
            <a:ext cx="49239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Начальный экран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Говорящий вид кнопок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Навигация по программе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Подтверждение действий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62453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772</TotalTime>
  <Words>1218</Words>
  <Application>Microsoft Office PowerPoint</Application>
  <PresentationFormat>Широкоэкранный</PresentationFormat>
  <Paragraphs>201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Tw Cen MT</vt:lpstr>
      <vt:lpstr>Tw Cen MT Condensed</vt:lpstr>
      <vt:lpstr>Wingdings</vt:lpstr>
      <vt:lpstr>Wingdings 3</vt:lpstr>
      <vt:lpstr>Интеграл</vt:lpstr>
      <vt:lpstr>Timelon</vt:lpstr>
      <vt:lpstr>Постановка задачи/Идея</vt:lpstr>
      <vt:lpstr>Работа в команде.  Методология программирования SCRUM</vt:lpstr>
      <vt:lpstr>Правила качественного программирования и принципы ООП</vt:lpstr>
      <vt:lpstr>Структура решения VisualStudio</vt:lpstr>
      <vt:lpstr>Работа с пользователем. Цели</vt:lpstr>
      <vt:lpstr>Внешний вид программы</vt:lpstr>
      <vt:lpstr>Быстродействие программы обеспечивает</vt:lpstr>
      <vt:lpstr>Подсказки</vt:lpstr>
      <vt:lpstr>Интерфейс</vt:lpstr>
      <vt:lpstr>Шаблон проектирования MVVM</vt:lpstr>
      <vt:lpstr>Технология WPF и язык XAML</vt:lpstr>
      <vt:lpstr>Стили</vt:lpstr>
      <vt:lpstr>Пространство имен Timelon</vt:lpstr>
      <vt:lpstr>Пространство имен Timelon.Data</vt:lpstr>
      <vt:lpstr>Пространство имен Timelon.Data</vt:lpstr>
      <vt:lpstr>Пространство имен Timelon.Data</vt:lpstr>
      <vt:lpstr>Пространство имен Timelon.Data</vt:lpstr>
      <vt:lpstr>Тестирование</vt:lpstr>
      <vt:lpstr>Почему тестирование это важно?</vt:lpstr>
      <vt:lpstr>Требования</vt:lpstr>
      <vt:lpstr>Тест-план</vt:lpstr>
      <vt:lpstr>Процедура тестирования</vt:lpstr>
      <vt:lpstr>Процедура тестирования</vt:lpstr>
      <vt:lpstr>Выводы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matve</dc:creator>
  <cp:lastModifiedBy>Тимофей Латыпов</cp:lastModifiedBy>
  <cp:revision>68</cp:revision>
  <dcterms:created xsi:type="dcterms:W3CDTF">2022-09-14T20:05:30Z</dcterms:created>
  <dcterms:modified xsi:type="dcterms:W3CDTF">2022-12-16T06:19:49Z</dcterms:modified>
</cp:coreProperties>
</file>