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69" r:id="rId21"/>
    <p:sldId id="263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64" r:id="rId30"/>
    <p:sldId id="265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Подсказки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en-US" dirty="0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Класс Менеджер </a:t>
            </a:r>
            <a:r>
              <a:rPr lang="ru-RU" dirty="0"/>
              <a:t>содержит в себе сортированный список всех объектов </a:t>
            </a:r>
            <a:r>
              <a:rPr lang="ru-RU" dirty="0" err="1"/>
              <a:t>CardList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/>
              <a:t>базовые методы работы с ним, такие как: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</a:t>
            </a:r>
            <a:r>
              <a:rPr lang="ru-RU" dirty="0" smtClean="0"/>
              <a:t>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(Проверка на существование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SearchByContent</a:t>
            </a:r>
            <a:r>
              <a:rPr lang="ru-RU" dirty="0" smtClean="0"/>
              <a:t> </a:t>
            </a:r>
            <a:r>
              <a:rPr lang="ru-RU" dirty="0"/>
              <a:t>(Поиск по контенту во всех Списках)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InjectEssentials</a:t>
            </a:r>
            <a:r>
              <a:rPr lang="ru-RU" dirty="0" smtClean="0"/>
              <a:t> </a:t>
            </a:r>
            <a:r>
              <a:rPr lang="ru-RU" dirty="0"/>
              <a:t>(Внедрить закрепленные Списки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/>
            <a:r>
              <a:rPr lang="ru-RU" dirty="0" smtClean="0"/>
              <a:t>Также в классе реализованы методы работы с данными: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Sync</a:t>
            </a:r>
            <a:r>
              <a:rPr lang="ru-RU" dirty="0" smtClean="0"/>
              <a:t> </a:t>
            </a:r>
            <a:r>
              <a:rPr lang="ru-RU" dirty="0"/>
              <a:t>(Сохранить данные в файл) </a:t>
            </a:r>
            <a:r>
              <a:rPr lang="ru-RU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/>
              <a:t>(Загрузить данные из файла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</a:rPr>
              <a:t>Абстрактные классы </a:t>
            </a:r>
            <a:r>
              <a:rPr lang="en-US" sz="3200" dirty="0" smtClean="0">
                <a:latin typeface="+mj-lt"/>
              </a:rPr>
              <a:t>Unique</a:t>
            </a:r>
            <a:r>
              <a:rPr lang="ru-RU" sz="3200" dirty="0" smtClean="0">
                <a:latin typeface="+mj-lt"/>
              </a:rPr>
              <a:t> и </a:t>
            </a:r>
            <a:r>
              <a:rPr lang="en-US" sz="3200" dirty="0" err="1" smtClean="0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Уникальный </a:t>
            </a:r>
            <a:r>
              <a:rPr lang="ru-RU" dirty="0" smtClean="0"/>
              <a:t>Класс</a:t>
            </a:r>
            <a:r>
              <a:rPr lang="en-US" dirty="0"/>
              <a:t> Unique</a:t>
            </a:r>
            <a:r>
              <a:rPr lang="ru-RU" dirty="0" smtClean="0"/>
              <a:t> содержит в себе: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ru-RU" dirty="0" err="1" smtClean="0"/>
              <a:t>томатическую</a:t>
            </a:r>
            <a:r>
              <a:rPr lang="ru-RU" dirty="0" smtClean="0"/>
              <a:t> </a:t>
            </a:r>
            <a:r>
              <a:rPr lang="ru-RU" dirty="0"/>
              <a:t>генерацию уникальных идентификаторов в текущей сессии.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оля </a:t>
            </a:r>
            <a:r>
              <a:rPr lang="ru-RU" dirty="0"/>
              <a:t>и доступ к ним для идентификаторов и названий объектов, наследующих эту абстракцию.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Функция </a:t>
            </a:r>
            <a:r>
              <a:rPr lang="ru-RU" dirty="0" err="1"/>
              <a:t>Register</a:t>
            </a:r>
            <a:r>
              <a:rPr lang="ru-RU" dirty="0"/>
              <a:t> (Регистрация идентификатора) 	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Функция </a:t>
            </a:r>
            <a:r>
              <a:rPr lang="ru-RU" dirty="0" err="1"/>
              <a:t>UniqueId</a:t>
            </a:r>
            <a:r>
              <a:rPr lang="ru-RU" dirty="0"/>
              <a:t> (Получение следующего идентификатора)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 smtClean="0"/>
              <a:t>Разработчики </a:t>
            </a:r>
            <a:r>
              <a:rPr lang="ru-RU" dirty="0"/>
              <a:t>других решений ограничены в доступе к этим функциям во избежание создания ошибок. Уникальный Класс всю работу берет на себя, достаточно только унаследовать его.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Класс </a:t>
            </a:r>
            <a:r>
              <a:rPr lang="en-US" dirty="0" err="1" smtClean="0"/>
              <a:t>DataContainer</a:t>
            </a:r>
            <a:r>
              <a:rPr lang="en-US" dirty="0" smtClean="0"/>
              <a:t> </a:t>
            </a:r>
            <a:r>
              <a:rPr lang="ru-RU" dirty="0" smtClean="0"/>
              <a:t>служит </a:t>
            </a:r>
            <a:r>
              <a:rPr lang="ru-RU" dirty="0"/>
              <a:t>только для того, чтобы наследники могли быть беспрепятственно </a:t>
            </a:r>
            <a:r>
              <a:rPr lang="ru-RU" dirty="0" err="1"/>
              <a:t>сериализованы</a:t>
            </a:r>
            <a:r>
              <a:rPr lang="ru-RU" dirty="0"/>
              <a:t> в XML формат. Он имеет атрибут </a:t>
            </a:r>
            <a:r>
              <a:rPr lang="ru-RU" dirty="0" err="1"/>
              <a:t>Serializable</a:t>
            </a:r>
            <a:r>
              <a:rPr lang="ru-RU" dirty="0"/>
              <a:t> (</a:t>
            </a:r>
            <a:r>
              <a:rPr lang="ru-RU" dirty="0" err="1"/>
              <a:t>Сериализируемый</a:t>
            </a:r>
            <a:r>
              <a:rPr lang="ru-RU" dirty="0"/>
              <a:t>) и хранит в себе пустой конструктор и метод </a:t>
            </a:r>
            <a:r>
              <a:rPr lang="ru-RU" dirty="0" err="1"/>
              <a:t>ToXmlString</a:t>
            </a:r>
            <a:r>
              <a:rPr lang="ru-RU" dirty="0"/>
              <a:t> (</a:t>
            </a:r>
            <a:r>
              <a:rPr lang="ru-RU" dirty="0" err="1"/>
              <a:t>Сериализация</a:t>
            </a:r>
            <a:r>
              <a:rPr lang="ru-RU" dirty="0"/>
              <a:t> в XML).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Классы </a:t>
            </a:r>
            <a:r>
              <a:rPr lang="en-US" dirty="0" err="1"/>
              <a:t>DateTimeContainerData</a:t>
            </a:r>
            <a:r>
              <a:rPr lang="en-US" dirty="0"/>
              <a:t>, </a:t>
            </a:r>
            <a:r>
              <a:rPr lang="en-US" dirty="0" err="1"/>
              <a:t>CardData</a:t>
            </a:r>
            <a:r>
              <a:rPr lang="en-US" dirty="0"/>
              <a:t>, </a:t>
            </a:r>
            <a:r>
              <a:rPr lang="en-US" dirty="0" err="1"/>
              <a:t>CardListData</a:t>
            </a:r>
            <a:r>
              <a:rPr lang="en-US" dirty="0"/>
              <a:t>, </a:t>
            </a:r>
            <a:r>
              <a:rPr lang="en-US" dirty="0" err="1" smtClean="0"/>
              <a:t>DateTimeContainer</a:t>
            </a:r>
            <a:r>
              <a:rPr lang="en-US" dirty="0" smtClean="0"/>
              <a:t> </a:t>
            </a:r>
            <a:r>
              <a:rPr lang="ru-RU" dirty="0" smtClean="0"/>
              <a:t>наследуют абстракцию </a:t>
            </a:r>
            <a:r>
              <a:rPr lang="en-US" dirty="0" err="1" smtClean="0"/>
              <a:t>DataContainer</a:t>
            </a:r>
            <a:r>
              <a:rPr lang="ru-RU" dirty="0" smtClean="0"/>
              <a:t>. </a:t>
            </a:r>
            <a:r>
              <a:rPr lang="ru-RU" dirty="0"/>
              <a:t>Они существуют обособленно от связанных с ними объектов и хранят в себе пустые публичные поля с полным доступом для хранения данных основных объектов и их </a:t>
            </a:r>
            <a:r>
              <a:rPr lang="ru-RU" dirty="0" err="1"/>
              <a:t>сериализации</a:t>
            </a:r>
            <a:r>
              <a:rPr lang="ru-RU" dirty="0"/>
              <a:t> стандартными методами. 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Дат, Карта и Список Карт содержат в себе функции </a:t>
            </a:r>
            <a:r>
              <a:rPr lang="ru-RU" dirty="0" err="1"/>
              <a:t>FromData</a:t>
            </a:r>
            <a:r>
              <a:rPr lang="ru-RU" dirty="0"/>
              <a:t> и методы </a:t>
            </a:r>
            <a:r>
              <a:rPr lang="ru-RU" dirty="0" err="1"/>
              <a:t>ToData</a:t>
            </a:r>
            <a:r>
              <a:rPr lang="ru-RU" dirty="0"/>
              <a:t> для безопасной конвертации из соответствующих контейнеров данных в экземпляр класса и </a:t>
            </a:r>
            <a:r>
              <a:rPr lang="ru-RU" dirty="0" smtClean="0"/>
              <a:t>обратно.</a:t>
            </a:r>
            <a:endParaRPr lang="ru-RU" dirty="0"/>
          </a:p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Классы </a:t>
            </a:r>
            <a:r>
              <a:rPr lang="en-US" sz="3200" dirty="0" err="1" smtClean="0">
                <a:latin typeface="+mj-lt"/>
              </a:rPr>
              <a:t>DateTimeContainerData</a:t>
            </a:r>
            <a:r>
              <a:rPr lang="ru-RU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CardData</a:t>
            </a:r>
            <a:r>
              <a:rPr lang="ru-RU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CardListData</a:t>
            </a:r>
            <a:r>
              <a:rPr lang="ru-RU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Класс </a:t>
            </a:r>
            <a:r>
              <a:rPr lang="en-US" dirty="0" smtClean="0"/>
              <a:t>Card</a:t>
            </a:r>
            <a:r>
              <a:rPr lang="ru-RU" dirty="0" smtClean="0"/>
              <a:t> </a:t>
            </a:r>
            <a:r>
              <a:rPr lang="ru-RU" dirty="0"/>
              <a:t>наследует Уникальный Класс и представляет собой карточку </a:t>
            </a:r>
            <a:r>
              <a:rPr lang="ru-RU" dirty="0" smtClean="0"/>
              <a:t>дела. </a:t>
            </a:r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ru-RU" dirty="0"/>
              <a:t>содержит в себе основные поля, характерные для карточки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Класс </a:t>
            </a:r>
            <a:r>
              <a:rPr lang="en-US" dirty="0" err="1" smtClean="0"/>
              <a:t>CardList</a:t>
            </a:r>
            <a:r>
              <a:rPr lang="ru-RU" dirty="0" smtClean="0"/>
              <a:t> также наследует </a:t>
            </a:r>
            <a:r>
              <a:rPr lang="ru-RU" dirty="0"/>
              <a:t>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</a:t>
            </a:r>
            <a:r>
              <a:rPr lang="ru-RU" dirty="0" smtClean="0"/>
              <a:t>Библиотека). Класс включает в себя методы: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</a:t>
            </a:r>
            <a:r>
              <a:rPr lang="ru-RU" dirty="0" smtClean="0"/>
              <a:t> </a:t>
            </a:r>
            <a:r>
              <a:rPr lang="ru-RU" dirty="0"/>
              <a:t>(Получить Карту),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/>
              <a:t>(Сохранить Карту),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</a:t>
            </a:r>
            <a:r>
              <a:rPr lang="ru-RU" dirty="0" smtClean="0"/>
              <a:t> </a:t>
            </a:r>
            <a:r>
              <a:rPr lang="ru-RU" dirty="0"/>
              <a:t>(Удалить Карту),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</a:t>
            </a:r>
            <a:r>
              <a:rPr lang="ru-RU" dirty="0" smtClean="0"/>
              <a:t> </a:t>
            </a:r>
            <a:r>
              <a:rPr lang="ru-RU" dirty="0"/>
              <a:t>(Проверить наличие Карты),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етоды </a:t>
            </a:r>
            <a:r>
              <a:rPr lang="ru-RU" dirty="0"/>
              <a:t>отвечающие за сортировку и поиск. </a:t>
            </a:r>
            <a:endParaRPr lang="ru-RU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 smtClean="0"/>
              <a:t>GetListDefault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дате обновления)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 smtClean="0"/>
              <a:t>GetListImportant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статусу важности)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 smtClean="0"/>
              <a:t>GetListCompleted</a:t>
            </a:r>
            <a:r>
              <a:rPr lang="ru-RU" dirty="0" smtClean="0"/>
              <a:t> </a:t>
            </a:r>
            <a:r>
              <a:rPr lang="ru-RU" dirty="0"/>
              <a:t>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smtClean="0">
                <a:latin typeface="+mj-lt"/>
              </a:rPr>
              <a:t>Класс</a:t>
            </a:r>
            <a:r>
              <a:rPr lang="ru-RU" sz="3200" dirty="0">
                <a:latin typeface="+mj-lt"/>
              </a:rPr>
              <a:t>ы</a:t>
            </a:r>
            <a:r>
              <a:rPr lang="ru-RU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 и </a:t>
            </a:r>
            <a:r>
              <a:rPr lang="en-US" sz="3200" dirty="0" err="1" smtClean="0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задачи/Идея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/>
              <a:t>Проект </a:t>
            </a:r>
            <a:r>
              <a:rPr lang="en-US" sz="2000" dirty="0" err="1" smtClean="0"/>
              <a:t>Timelon</a:t>
            </a:r>
            <a:r>
              <a:rPr lang="en-US" sz="2000" dirty="0" smtClean="0"/>
              <a:t> </a:t>
            </a:r>
            <a:r>
              <a:rPr lang="ru-RU" sz="2000" dirty="0" smtClean="0"/>
              <a:t>представляет собой список </a:t>
            </a:r>
            <a:r>
              <a:rPr lang="ru-RU" sz="2000" dirty="0"/>
              <a:t>задач — </a:t>
            </a:r>
            <a:r>
              <a:rPr lang="ru-RU" sz="2000" dirty="0" smtClean="0"/>
              <a:t>программу </a:t>
            </a:r>
            <a:r>
              <a:rPr lang="ru-RU" sz="2000" dirty="0"/>
              <a:t>для управления проектами. Её функционал позволяет пользователю следить за рабочими процессами и контролировать выполнение поставленных задач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ApplicationViewModel</a:t>
            </a:r>
            <a:r>
              <a:rPr lang="ru-RU" dirty="0" smtClean="0"/>
              <a:t> и </a:t>
            </a:r>
            <a:r>
              <a:rPr lang="en-US" dirty="0" err="1" smtClean="0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</a:rPr>
              <a:t>Консольный проект </a:t>
            </a:r>
            <a:r>
              <a:rPr lang="en-US" sz="3200" dirty="0" err="1" smtClean="0">
                <a:latin typeface="+mj-lt"/>
              </a:rPr>
              <a:t>ConsoleTest.cs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и </a:t>
            </a:r>
            <a:r>
              <a:rPr lang="en-US" sz="3200" dirty="0" err="1" smtClean="0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ест </a:t>
            </a:r>
            <a:r>
              <a:rPr lang="ru-RU" dirty="0"/>
              <a:t>создания случайных </a:t>
            </a:r>
            <a:r>
              <a:rPr lang="ru-RU" dirty="0" smtClean="0"/>
              <a:t>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ест </a:t>
            </a:r>
            <a:r>
              <a:rPr lang="ru-RU" dirty="0"/>
              <a:t>создания случайного списка карт и </a:t>
            </a:r>
            <a:r>
              <a:rPr lang="ru-RU" dirty="0" smtClean="0"/>
              <a:t>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ест </a:t>
            </a:r>
            <a:r>
              <a:rPr lang="ru-RU" dirty="0"/>
              <a:t>создания случайных списков карт в менеджере и работы с </a:t>
            </a:r>
            <a:r>
              <a:rPr lang="ru-RU" dirty="0" smtClean="0"/>
              <a:t>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Тест с измерением времени </a:t>
            </a:r>
            <a:r>
              <a:rPr lang="ru-RU" dirty="0"/>
              <a:t>выполнения основных операций списка </a:t>
            </a:r>
            <a:r>
              <a:rPr lang="ru-RU" dirty="0" smtClean="0"/>
              <a:t>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4270" y="3524352"/>
            <a:ext cx="877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</a:t>
            </a:r>
            <a:r>
              <a:rPr lang="ru-RU" dirty="0" smtClean="0"/>
              <a:t>етоды работы </a:t>
            </a:r>
            <a:r>
              <a:rPr lang="ru-RU" dirty="0"/>
              <a:t>с генератором псевдо-случайных чисел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Статический </a:t>
            </a:r>
            <a:r>
              <a:rPr lang="ru-RU" dirty="0"/>
              <a:t>доступ к глобальному генератору псевдо-случайных чисел (</a:t>
            </a:r>
            <a:r>
              <a:rPr lang="ru-RU" dirty="0" err="1"/>
              <a:t>Random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NextBool</a:t>
            </a:r>
            <a:r>
              <a:rPr lang="ru-RU" dirty="0" smtClean="0"/>
              <a:t> </a:t>
            </a:r>
            <a:r>
              <a:rPr lang="ru-RU" dirty="0"/>
              <a:t>(Получение следующего случайного булевого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NextString</a:t>
            </a:r>
            <a:r>
              <a:rPr lang="ru-RU" dirty="0" smtClean="0"/>
              <a:t> </a:t>
            </a:r>
            <a:r>
              <a:rPr lang="ru-RU" dirty="0"/>
              <a:t>(Получение следующей случайной строки заданной длины)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NextCollectionIndex</a:t>
            </a:r>
            <a:r>
              <a:rPr lang="ru-RU" dirty="0" smtClean="0"/>
              <a:t> </a:t>
            </a:r>
            <a:r>
              <a:rPr lang="ru-RU" dirty="0"/>
              <a:t>(Получение следующего случайного индекса заданной коллекции)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NextDateTime</a:t>
            </a:r>
            <a:r>
              <a:rPr lang="ru-RU" dirty="0" smtClean="0"/>
              <a:t> </a:t>
            </a:r>
            <a:r>
              <a:rPr lang="ru-RU" dirty="0"/>
              <a:t>(Получение следующих даты и времени (</a:t>
            </a:r>
            <a:r>
              <a:rPr lang="ru-RU" dirty="0" err="1"/>
              <a:t>DateTime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тесты это важно?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план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о тестировании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ценность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команде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хорошего программирования/итоги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0600" y="20117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Модульность - 1 метод делает 1 задачу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Устойчивость - малые изменение спецификации -&gt; малые изменения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Стилизованность - придерживаемся одного стиля оформления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Читаемость - комментарии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Креативность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7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качественного программирования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решения</a:t>
            </a:r>
            <a:r>
              <a:rPr lang="en-US" dirty="0" smtClean="0"/>
              <a:t> </a:t>
            </a:r>
            <a:r>
              <a:rPr lang="en-US" dirty="0" err="1" smtClean="0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Библиотека классов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TimelonCL</a:t>
            </a:r>
            <a:endParaRPr lang="ru-RU" dirty="0" smtClean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 smtClean="0"/>
              <a:t>Класс </a:t>
            </a:r>
            <a:r>
              <a:rPr lang="en-US" dirty="0" smtClean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TimelonCl.Data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smtClean="0"/>
              <a:t>Unique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 smtClean="0"/>
              <a:t>DataContainer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 smtClean="0"/>
              <a:t>DateTimeContainerData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 smtClean="0"/>
              <a:t>CardData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 smtClean="0"/>
              <a:t>CardListData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 smtClean="0"/>
              <a:t>DateTimeContainer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smtClean="0"/>
              <a:t>Card</a:t>
            </a:r>
            <a:endParaRPr lang="ru-RU" dirty="0" smtClean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 smtClean="0"/>
              <a:t>CardList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Пользовательский интерфейс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en-US" dirty="0" smtClean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 smtClean="0"/>
              <a:t>Паттерн </a:t>
            </a:r>
            <a:r>
              <a:rPr lang="en-US" dirty="0" smtClean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 smtClean="0"/>
              <a:t>Класс </a:t>
            </a:r>
            <a:r>
              <a:rPr lang="en-US" dirty="0" err="1" smtClean="0"/>
              <a:t>ApplicationViewModel</a:t>
            </a:r>
            <a:endParaRPr lang="ru-RU" dirty="0" smtClean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 smtClean="0"/>
              <a:t>Класс </a:t>
            </a:r>
            <a:r>
              <a:rPr lang="en-US" dirty="0" err="1" smtClean="0"/>
              <a:t>RelyCommand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Деление </a:t>
            </a:r>
            <a:r>
              <a:rPr lang="ru-RU" dirty="0" smtClean="0"/>
              <a:t>на </a:t>
            </a:r>
            <a:r>
              <a:rPr lang="ru-RU" dirty="0" err="1" smtClean="0"/>
              <a:t>функционлаьные</a:t>
            </a:r>
            <a:r>
              <a:rPr lang="ru-RU" dirty="0" smtClean="0"/>
              <a:t> блоки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8914" y="3795508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08914" y="4257173"/>
            <a:ext cx="363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Консольный проект </a:t>
            </a:r>
            <a:r>
              <a:rPr lang="en-US" dirty="0" err="1" smtClean="0"/>
              <a:t>ConsoleTest.cs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Рандомайзер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</a:t>
            </a:r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пользователем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659</Words>
  <Application>Microsoft Office PowerPoint</Application>
  <PresentationFormat>Широкоэкранный</PresentationFormat>
  <Paragraphs>122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</vt:lpstr>
      <vt:lpstr>Правила качественного программирования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MVVM</vt:lpstr>
      <vt:lpstr>WPF и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тесты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Правила хорошего программирования/итоги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40</cp:revision>
  <dcterms:created xsi:type="dcterms:W3CDTF">2022-09-14T20:05:30Z</dcterms:created>
  <dcterms:modified xsi:type="dcterms:W3CDTF">2022-12-15T18:43:45Z</dcterms:modified>
</cp:coreProperties>
</file>