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91" r:id="rId7"/>
    <p:sldId id="292" r:id="rId8"/>
    <p:sldId id="293" r:id="rId9"/>
    <p:sldId id="294" r:id="rId10"/>
    <p:sldId id="277" r:id="rId11"/>
    <p:sldId id="280" r:id="rId12"/>
    <p:sldId id="278" r:id="rId13"/>
    <p:sldId id="279" r:id="rId14"/>
    <p:sldId id="260" r:id="rId15"/>
    <p:sldId id="261" r:id="rId16"/>
    <p:sldId id="267" r:id="rId17"/>
    <p:sldId id="268" r:id="rId18"/>
    <p:sldId id="290" r:id="rId19"/>
    <p:sldId id="263" r:id="rId20"/>
    <p:sldId id="282" r:id="rId21"/>
    <p:sldId id="283" r:id="rId22"/>
    <p:sldId id="284" r:id="rId23"/>
    <p:sldId id="285" r:id="rId24"/>
    <p:sldId id="286" r:id="rId25"/>
    <p:sldId id="288" r:id="rId26"/>
    <p:sldId id="289" r:id="rId27"/>
    <p:sldId id="264" r:id="rId28"/>
    <p:sldId id="266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45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21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6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2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1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2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Timelon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X2 Squad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1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2" y="1506022"/>
            <a:ext cx="102242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Классы, реализуемые в рамках шаблона проектирования </a:t>
            </a:r>
            <a:r>
              <a:rPr lang="en-US" sz="2400" dirty="0" smtClean="0"/>
              <a:t>MVVM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Класс </a:t>
            </a:r>
            <a:r>
              <a:rPr lang="en-US" sz="2400" dirty="0" err="1"/>
              <a:t>ApplicationViewModel</a:t>
            </a:r>
            <a:r>
              <a:rPr lang="en-US" sz="2400" dirty="0"/>
              <a:t> 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MainWindow</a:t>
            </a:r>
            <a:r>
              <a:rPr lang="ru-RU" sz="2400" dirty="0" smtClean="0"/>
              <a:t>.</a:t>
            </a:r>
            <a:r>
              <a:rPr lang="en-US" sz="2400" dirty="0" err="1" smtClean="0"/>
              <a:t>xaml</a:t>
            </a:r>
            <a:r>
              <a:rPr lang="ru-RU" sz="2400" dirty="0" smtClean="0"/>
              <a:t> и </a:t>
            </a:r>
            <a:r>
              <a:rPr lang="en-US" sz="2400" dirty="0" err="1" smtClean="0"/>
              <a:t>MainWindow.xaml.cs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Класс </a:t>
            </a:r>
            <a:r>
              <a:rPr lang="en-US" sz="2400" dirty="0" err="1" smtClean="0"/>
              <a:t>RelayCommand</a:t>
            </a:r>
            <a:endParaRPr lang="ru-RU" sz="2400" dirty="0" smtClean="0"/>
          </a:p>
          <a:p>
            <a:r>
              <a:rPr lang="ru-RU" sz="2400" dirty="0" smtClean="0"/>
              <a:t>Для взаимодействия пользователя и приложения в MVVM используются команды и события. </a:t>
            </a:r>
          </a:p>
          <a:p>
            <a:r>
              <a:rPr lang="ru-RU" sz="2400" dirty="0" smtClean="0"/>
              <a:t>Команды обеспечивают слой абстракции – класс </a:t>
            </a:r>
            <a:r>
              <a:rPr lang="en-US" sz="2400" dirty="0" err="1" smtClean="0"/>
              <a:t>RelayCommand</a:t>
            </a:r>
            <a:r>
              <a:rPr lang="en-US" sz="2400" dirty="0" smtClean="0"/>
              <a:t>,</a:t>
            </a:r>
            <a:r>
              <a:rPr lang="ru-RU" sz="2400" dirty="0" smtClean="0"/>
              <a:t> между семантикой элементов управления и логикой библиотеки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4621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en-US" dirty="0"/>
              <a:t>MVVM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13" y="2526932"/>
            <a:ext cx="7819821" cy="422759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38200" y="1690688"/>
            <a:ext cx="9568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Паттерн MVVM (</a:t>
            </a:r>
            <a:r>
              <a:rPr lang="ru-RU" sz="2000" dirty="0" err="1"/>
              <a:t>Model-View-ViewModel</a:t>
            </a:r>
            <a:r>
              <a:rPr lang="ru-RU" sz="2000" dirty="0"/>
              <a:t>) позволяет отделить логику приложения от визуальной части (представления). Данный паттерн является архитектурным, то есть он задает общую архитектуру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4738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/>
              <a:t>и </a:t>
            </a:r>
            <a:r>
              <a:rPr lang="ru-RU" dirty="0" smtClean="0"/>
              <a:t>язык </a:t>
            </a:r>
            <a:r>
              <a:rPr lang="en-US" dirty="0" smtClean="0"/>
              <a:t>XAML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471643"/>
            <a:ext cx="103436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WPF </a:t>
            </a:r>
            <a:r>
              <a:rPr lang="ru-RU" dirty="0" smtClean="0"/>
              <a:t>(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 smtClean="0"/>
              <a:t>Foundation</a:t>
            </a:r>
            <a:r>
              <a:rPr lang="ru-RU" dirty="0" smtClean="0"/>
              <a:t>) </a:t>
            </a:r>
            <a:r>
              <a:rPr lang="ru-RU" dirty="0"/>
              <a:t>— аналог </a:t>
            </a:r>
            <a:r>
              <a:rPr lang="ru-RU" dirty="0" err="1"/>
              <a:t>WinForms</a:t>
            </a:r>
            <a:r>
              <a:rPr lang="ru-RU" dirty="0"/>
              <a:t>, система для построения </a:t>
            </a:r>
            <a:r>
              <a:rPr lang="ru-RU" dirty="0" smtClean="0"/>
              <a:t>приложений </a:t>
            </a:r>
            <a:r>
              <a:rPr lang="ru-RU" dirty="0" err="1"/>
              <a:t>Windows</a:t>
            </a:r>
            <a:r>
              <a:rPr lang="ru-RU" dirty="0"/>
              <a:t> с визуально </a:t>
            </a:r>
            <a:r>
              <a:rPr lang="ru-RU" dirty="0" smtClean="0"/>
              <a:t>привлекательными </a:t>
            </a:r>
            <a:r>
              <a:rPr lang="ru-RU" dirty="0"/>
              <a:t>возможностями взаимодействия с </a:t>
            </a:r>
            <a:r>
              <a:rPr lang="ru-RU" dirty="0" smtClean="0"/>
              <a:t>пользователем</a:t>
            </a:r>
            <a:r>
              <a:rPr lang="en-US" dirty="0" smtClean="0"/>
              <a:t>.</a:t>
            </a:r>
            <a:r>
              <a:rPr lang="ru-RU" dirty="0" smtClean="0"/>
              <a:t> Использует </a:t>
            </a:r>
            <a:r>
              <a:rPr lang="ru-RU" dirty="0"/>
              <a:t>язык </a:t>
            </a:r>
            <a:r>
              <a:rPr lang="ru-RU" dirty="0" smtClean="0"/>
              <a:t>разметки XAML.</a:t>
            </a:r>
            <a:endParaRPr lang="ru-RU" dirty="0"/>
          </a:p>
          <a:p>
            <a:pPr algn="just"/>
            <a:r>
              <a:rPr lang="ru-RU" dirty="0" smtClean="0"/>
              <a:t>Преимущества использования технологии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 smtClean="0"/>
              <a:t>Foundation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Гибкая </a:t>
            </a:r>
            <a:r>
              <a:rPr lang="ru-RU" dirty="0"/>
              <a:t>настройка визуального и функционального представления элементов управления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Более </a:t>
            </a:r>
            <a:r>
              <a:rPr lang="ru-RU" dirty="0"/>
              <a:t>прозрачная разработка, что позволяет работать в команде и поддерживать проект на протяжении долгого времени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</a:t>
            </a:r>
            <a:r>
              <a:rPr lang="ru-RU" dirty="0"/>
              <a:t>изучить новые технологии и методы разработки </a:t>
            </a:r>
            <a:r>
              <a:rPr lang="ru-RU" dirty="0" smtClean="0"/>
              <a:t>интерфейса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XAML </a:t>
            </a:r>
            <a:r>
              <a:rPr lang="ru-RU" dirty="0"/>
              <a:t>(</a:t>
            </a:r>
            <a:r>
              <a:rPr lang="ru-RU" dirty="0" err="1"/>
              <a:t>eXtensible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- язык разметки, используемый для инициализации объектов в технологиях на платформе .NET. Применительно к WPF </a:t>
            </a:r>
            <a:r>
              <a:rPr lang="ru-RU" dirty="0" smtClean="0"/>
              <a:t>данный </a:t>
            </a:r>
            <a:r>
              <a:rPr lang="ru-RU" dirty="0"/>
              <a:t>язык используется прежде всего для создания пользовательского интерфейса декларативным </a:t>
            </a:r>
            <a:r>
              <a:rPr lang="ru-RU" dirty="0" smtClean="0"/>
              <a:t>путем</a:t>
            </a:r>
            <a:r>
              <a:rPr lang="en-US" dirty="0"/>
              <a:t>.</a:t>
            </a:r>
            <a:endParaRPr lang="ru-RU" dirty="0" smtClean="0"/>
          </a:p>
          <a:p>
            <a:pPr algn="just"/>
            <a:r>
              <a:rPr lang="ru-RU" dirty="0" smtClean="0"/>
              <a:t>Преимущества языка </a:t>
            </a:r>
            <a:r>
              <a:rPr lang="en-US" dirty="0" smtClean="0"/>
              <a:t>XAML</a:t>
            </a:r>
            <a:r>
              <a:rPr lang="ru-RU" dirty="0" smtClean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</a:t>
            </a:r>
            <a:r>
              <a:rPr lang="ru-RU" dirty="0"/>
              <a:t>отделить графический интерфейс от логики </a:t>
            </a:r>
            <a:r>
              <a:rPr lang="ru-RU" dirty="0" smtClean="0"/>
              <a:t>приложения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Компактность</a:t>
            </a:r>
            <a:r>
              <a:rPr lang="ru-RU" dirty="0"/>
              <a:t>, </a:t>
            </a:r>
            <a:r>
              <a:rPr lang="ru-RU" dirty="0" smtClean="0"/>
              <a:t>понятность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Код </a:t>
            </a:r>
            <a:r>
              <a:rPr lang="ru-RU" dirty="0"/>
              <a:t>на XAML относительно легко поддерживать.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219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85064"/>
            <a:ext cx="93704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Стилизация и использование шаблонов </a:t>
            </a:r>
            <a:r>
              <a:rPr lang="ru-RU" sz="2000" dirty="0" smtClean="0"/>
              <a:t>WPF </a:t>
            </a:r>
            <a:r>
              <a:rPr lang="ru-RU" sz="2000" dirty="0"/>
              <a:t>относятся к набору возможностей, которые позволяют разработчикам и дизайнерам создавать визуально привлекательные эффекты и согласованный внешний вид своих продуктов. При настройке внешнего вида приложения необходима строгая модель стилизации и шаблонов, обеспечивающая обслуживание и совместное использование внешнего вида в приложениях и между ними. WPF предоставляет такую модель.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Еще одной возможностью модели стилизации WPF является разделение представления и логики. Дизайнеры могут создавать внешний вид приложения только с помощью XAML в то же самое время, когда разработчики работают над логикой программы, используя языки C# или </a:t>
            </a:r>
            <a:r>
              <a:rPr lang="ru-RU" sz="2000" dirty="0" err="1"/>
              <a:t>Visual</a:t>
            </a:r>
            <a:r>
              <a:rPr lang="ru-RU" sz="2000" dirty="0"/>
              <a:t> </a:t>
            </a:r>
            <a:r>
              <a:rPr lang="ru-RU" sz="2000" dirty="0" err="1" smtClean="0"/>
              <a:t>Basic</a:t>
            </a:r>
            <a:r>
              <a:rPr lang="ru-RU" sz="2000" dirty="0" smtClean="0"/>
              <a:t>. Также стили сокращают повторное использование кода.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9680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89461"/>
            <a:ext cx="5614851" cy="532153"/>
          </a:xfrm>
        </p:spPr>
        <p:txBody>
          <a:bodyPr>
            <a:normAutofit/>
          </a:bodyPr>
          <a:lstStyle/>
          <a:p>
            <a:r>
              <a:rPr lang="ru-RU" sz="3200" dirty="0"/>
              <a:t>Пространство имен </a:t>
            </a:r>
            <a:r>
              <a:rPr lang="en-US" sz="3200" dirty="0" err="1" smtClean="0"/>
              <a:t>Timelon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21614"/>
            <a:ext cx="998655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Класс </a:t>
            </a:r>
            <a:r>
              <a:rPr lang="en-US" sz="2000" dirty="0" smtClean="0"/>
              <a:t>Manager</a:t>
            </a:r>
            <a:r>
              <a:rPr lang="ru-RU" sz="2000" dirty="0" smtClean="0"/>
              <a:t>Отвечает </a:t>
            </a:r>
            <a:r>
              <a:rPr lang="ru-RU" sz="2000" dirty="0"/>
              <a:t>за сохранение и загрузку данных, а также хранение объектов, полученных из этих данных (Следует иметь ввиду, что при использовании Менеджера в своих решениях, желательно инициализировать экземпляр класса как можно раньше, если он не был инициализирован до этого</a:t>
            </a:r>
            <a:r>
              <a:rPr lang="ru-RU" sz="2000" dirty="0" smtClean="0"/>
              <a:t>.) 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Методы класс: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GetList</a:t>
            </a:r>
            <a:r>
              <a:rPr lang="ru-RU" sz="2000" dirty="0" smtClean="0"/>
              <a:t> </a:t>
            </a:r>
            <a:r>
              <a:rPr lang="ru-RU" sz="2000" dirty="0"/>
              <a:t>(Получение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SetList</a:t>
            </a:r>
            <a:r>
              <a:rPr lang="ru-RU" sz="2000" dirty="0" smtClean="0"/>
              <a:t> </a:t>
            </a:r>
            <a:r>
              <a:rPr lang="ru-RU" sz="2000" dirty="0"/>
              <a:t>(Вставка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RemoveList</a:t>
            </a:r>
            <a:r>
              <a:rPr lang="ru-RU" sz="2000" dirty="0" smtClean="0"/>
              <a:t> </a:t>
            </a:r>
            <a:r>
              <a:rPr lang="ru-RU" sz="2000" dirty="0"/>
              <a:t>(Удаление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ContainsList</a:t>
            </a:r>
            <a:r>
              <a:rPr lang="ru-RU" sz="2000" dirty="0" smtClean="0"/>
              <a:t> </a:t>
            </a:r>
            <a:r>
              <a:rPr lang="ru-RU" sz="2000" dirty="0"/>
              <a:t>(Проверка на существование Списка)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Работа </a:t>
            </a:r>
            <a:r>
              <a:rPr lang="ru-RU" sz="2000" dirty="0"/>
              <a:t>с данными (XML</a:t>
            </a:r>
            <a:r>
              <a:rPr lang="ru-RU" sz="2000" dirty="0" smtClean="0"/>
              <a:t>):</a:t>
            </a:r>
            <a:endParaRPr lang="ru-RU" sz="2000" dirty="0"/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SaveData</a:t>
            </a:r>
            <a:r>
              <a:rPr lang="ru-RU" sz="2000" dirty="0"/>
              <a:t> (Сохранить данные в файл)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720020"/>
            <a:ext cx="49487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Библиотека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 smtClean="0"/>
              <a:t>Timelon.Data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1356"/>
            <a:ext cx="775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Абстрактные классы </a:t>
            </a:r>
            <a:r>
              <a:rPr lang="en-US" sz="3200" dirty="0">
                <a:latin typeface="+mj-lt"/>
              </a:rPr>
              <a:t>Unique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DataContainer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906131"/>
            <a:ext cx="9986555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Пространство имён. Хранит в себе основные классы, экземпляры которых участвуют в обороте данных между постоянной и оперативной памятью.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Абстрактные классы</a:t>
            </a:r>
            <a:r>
              <a:rPr lang="ru-RU" sz="2000" dirty="0" smtClean="0"/>
              <a:t>: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Unique</a:t>
            </a:r>
            <a:r>
              <a:rPr lang="ru-RU" sz="2000" dirty="0" smtClean="0"/>
              <a:t>&lt;T</a:t>
            </a:r>
            <a:r>
              <a:rPr lang="ru-RU" sz="2000" dirty="0"/>
              <a:t>&gt; (Уникальный Класс). Генерация уникальных идентификаторов в текущей </a:t>
            </a:r>
            <a:r>
              <a:rPr lang="ru-RU" sz="2000" dirty="0" smtClean="0"/>
              <a:t>сессии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DataContainer</a:t>
            </a:r>
            <a:r>
              <a:rPr lang="ru-RU" sz="2000" dirty="0" smtClean="0"/>
              <a:t> (Контейнер Данных). Хранилище данных для </a:t>
            </a:r>
            <a:r>
              <a:rPr lang="ru-RU" sz="2000" dirty="0" err="1" smtClean="0"/>
              <a:t>сериализации</a:t>
            </a:r>
            <a:r>
              <a:rPr lang="ru-RU" sz="2000" dirty="0" smtClean="0"/>
              <a:t> в XML</a:t>
            </a:r>
          </a:p>
          <a:p>
            <a:pPr marL="285750" indent="-285750" algn="just">
              <a:buFontTx/>
              <a:buChar char="-"/>
            </a:pPr>
            <a:endParaRPr lang="ru-RU" sz="2000" dirty="0"/>
          </a:p>
          <a:p>
            <a:pPr algn="just"/>
            <a:r>
              <a:rPr lang="ru-RU" sz="2000" dirty="0"/>
              <a:t>Инкапсулирующие классы</a:t>
            </a:r>
            <a:r>
              <a:rPr lang="ru-RU" sz="2000" dirty="0" smtClean="0"/>
              <a:t>: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DateTimeContainerData</a:t>
            </a:r>
            <a:r>
              <a:rPr lang="ru-RU" sz="2000" dirty="0" smtClean="0"/>
              <a:t> </a:t>
            </a:r>
            <a:r>
              <a:rPr lang="ru-RU" sz="2000" dirty="0"/>
              <a:t>(Данные Контейнера Дат</a:t>
            </a:r>
            <a:r>
              <a:rPr lang="ru-RU" sz="2000" dirty="0" smtClean="0"/>
              <a:t>)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CardData</a:t>
            </a:r>
            <a:r>
              <a:rPr lang="ru-RU" sz="2000" dirty="0" smtClean="0"/>
              <a:t> </a:t>
            </a:r>
            <a:r>
              <a:rPr lang="ru-RU" sz="2000" dirty="0"/>
              <a:t>(Данные Карты</a:t>
            </a:r>
            <a:r>
              <a:rPr lang="ru-RU" sz="2000" dirty="0" smtClean="0"/>
              <a:t>)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CardListData</a:t>
            </a:r>
            <a:r>
              <a:rPr lang="ru-RU" sz="2000" dirty="0" smtClean="0"/>
              <a:t> </a:t>
            </a:r>
            <a:r>
              <a:rPr lang="ru-RU" sz="2000" dirty="0"/>
              <a:t>(Данные Списка Карт</a:t>
            </a:r>
            <a:r>
              <a:rPr lang="ru-RU" sz="2000" dirty="0" smtClean="0"/>
              <a:t>)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DateTimeContainer</a:t>
            </a:r>
            <a:r>
              <a:rPr lang="ru-RU" sz="2000" dirty="0" smtClean="0"/>
              <a:t> </a:t>
            </a:r>
            <a:r>
              <a:rPr lang="ru-RU" sz="2000" dirty="0"/>
              <a:t>(Контейнер Дат</a:t>
            </a:r>
            <a:r>
              <a:rPr lang="ru-RU" sz="2000" dirty="0" smtClean="0"/>
              <a:t>)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Card</a:t>
            </a:r>
            <a:r>
              <a:rPr lang="ru-RU" sz="2000" dirty="0" smtClean="0"/>
              <a:t> </a:t>
            </a:r>
            <a:r>
              <a:rPr lang="ru-RU" sz="2000" dirty="0"/>
              <a:t>(Карта</a:t>
            </a:r>
            <a:r>
              <a:rPr lang="ru-RU" sz="2000" dirty="0" smtClean="0"/>
              <a:t>)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CardList</a:t>
            </a:r>
            <a:r>
              <a:rPr lang="ru-RU" sz="2000" dirty="0" smtClean="0"/>
              <a:t> </a:t>
            </a:r>
            <a:r>
              <a:rPr lang="ru-RU" sz="2000" dirty="0"/>
              <a:t>(Список Карт)</a:t>
            </a:r>
          </a:p>
        </p:txBody>
      </p:sp>
    </p:spTree>
    <p:extLst>
      <p:ext uri="{BB962C8B-B14F-4D97-AF65-F5344CB8AC3E}">
        <p14:creationId xmlns:p14="http://schemas.microsoft.com/office/powerpoint/2010/main" val="5358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 smtClean="0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907028"/>
            <a:ext cx="103087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Контейнер </a:t>
            </a:r>
            <a:r>
              <a:rPr lang="ru-RU" sz="2000" dirty="0"/>
              <a:t>Дат служит для хранения в себе нескольких экземпляров класса </a:t>
            </a:r>
            <a:r>
              <a:rPr lang="ru-RU" sz="2000" dirty="0" err="1"/>
              <a:t>DateTime</a:t>
            </a:r>
            <a:r>
              <a:rPr lang="ru-RU" sz="2000" dirty="0" smtClean="0"/>
              <a:t>: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Created</a:t>
            </a:r>
            <a:r>
              <a:rPr lang="ru-RU" sz="2000" dirty="0" smtClean="0"/>
              <a:t> </a:t>
            </a:r>
            <a:r>
              <a:rPr lang="ru-RU" sz="2000" dirty="0"/>
              <a:t>(дата создания)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Updated</a:t>
            </a:r>
            <a:r>
              <a:rPr lang="ru-RU" sz="2000" dirty="0" smtClean="0"/>
              <a:t> </a:t>
            </a:r>
            <a:r>
              <a:rPr lang="ru-RU" sz="2000" dirty="0"/>
              <a:t>(дата обновления или </a:t>
            </a:r>
            <a:r>
              <a:rPr lang="ru-RU" sz="2000" dirty="0" err="1"/>
              <a:t>null</a:t>
            </a:r>
            <a:r>
              <a:rPr lang="ru-RU" sz="20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Planned</a:t>
            </a:r>
            <a:r>
              <a:rPr lang="ru-RU" sz="2000" dirty="0" smtClean="0"/>
              <a:t> </a:t>
            </a:r>
            <a:r>
              <a:rPr lang="ru-RU" sz="2000" dirty="0"/>
              <a:t>(запланированная дата или </a:t>
            </a:r>
            <a:r>
              <a:rPr lang="ru-RU" sz="2000" dirty="0" err="1"/>
              <a:t>null</a:t>
            </a:r>
            <a:r>
              <a:rPr lang="ru-RU" sz="2000" dirty="0"/>
              <a:t>) </a:t>
            </a:r>
            <a:endParaRPr lang="ru-RU" sz="2000" dirty="0" smtClean="0"/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Стоит </a:t>
            </a:r>
            <a:r>
              <a:rPr lang="ru-RU" sz="2000" dirty="0"/>
              <a:t>обратить внимание на то, что дата обновления и запланированная дата напрямую зависят от даты создания - они не могут превышать ее. Соответственно, при изменении даты создания зависимые от нее даты будут перепроверены автоматически.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2253"/>
            <a:ext cx="73739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+mj-lt"/>
              </a:rPr>
              <a:t>Классы </a:t>
            </a:r>
            <a:r>
              <a:rPr lang="en-US" sz="3200" dirty="0" err="1" smtClean="0">
                <a:latin typeface="+mj-lt"/>
              </a:rPr>
              <a:t>DateTimeContainer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2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 smtClean="0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01032"/>
            <a:ext cx="102891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Card. </a:t>
            </a:r>
            <a:r>
              <a:rPr lang="ru-RU" sz="2000" dirty="0" smtClean="0"/>
              <a:t>Карта </a:t>
            </a:r>
            <a:r>
              <a:rPr lang="ru-RU" sz="2000" dirty="0"/>
              <a:t>наследует Уникальный Класс и представляет собой карточку дела. По большей части этот класс содержит в себе основные поля, характерные для карточки.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err="1" smtClean="0"/>
              <a:t>CardList</a:t>
            </a:r>
            <a:r>
              <a:rPr lang="en-US" sz="2000" dirty="0" smtClean="0"/>
              <a:t>. </a:t>
            </a:r>
            <a:r>
              <a:rPr lang="ru-RU" sz="2000" dirty="0" smtClean="0"/>
              <a:t>Список </a:t>
            </a:r>
            <a:r>
              <a:rPr lang="ru-RU" sz="2000" dirty="0"/>
              <a:t>Карт, также как и Карта, наследует Уникальный Класс и представляет собой список карточек дел. В качестве способа хранения экземпляров Карт в классе используется </a:t>
            </a:r>
            <a:r>
              <a:rPr lang="ru-RU" sz="2000" dirty="0" err="1"/>
              <a:t>Dictionary</a:t>
            </a:r>
            <a:r>
              <a:rPr lang="ru-RU" sz="2000" dirty="0"/>
              <a:t> (Библиотека).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Методы класса:</a:t>
            </a:r>
            <a:endParaRPr lang="ru-RU" sz="2000" dirty="0"/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Get</a:t>
            </a:r>
            <a:r>
              <a:rPr lang="ru-RU" sz="2000" dirty="0"/>
              <a:t> (Получить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Remove</a:t>
            </a:r>
            <a:r>
              <a:rPr lang="ru-RU" sz="2000" dirty="0"/>
              <a:t> (Удалить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Set</a:t>
            </a:r>
            <a:r>
              <a:rPr lang="ru-RU" sz="2000" dirty="0"/>
              <a:t> (Сохранить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Contains</a:t>
            </a:r>
            <a:r>
              <a:rPr lang="ru-RU" sz="2000" dirty="0"/>
              <a:t> (Проверить наличие Карты)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CardList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5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 smtClean="0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887225"/>
            <a:ext cx="102891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Библиотека позволяет мгновенно получить Карту через ее идентификатор вне зависимости от количества хранимых Карт, достаточно произвести сортировку один раз и занести идентификаторы в отдельный список для быстрого доступа</a:t>
            </a:r>
            <a:r>
              <a:rPr lang="ru-RU" dirty="0" smtClean="0"/>
              <a:t>.  Списки и соответствующие им методы класса: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idListDefault</a:t>
            </a:r>
            <a:r>
              <a:rPr lang="ru-RU" dirty="0" smtClean="0"/>
              <a:t> </a:t>
            </a:r>
            <a:r>
              <a:rPr lang="ru-RU" dirty="0"/>
              <a:t>(идентификаторы по дате обновления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GetListDefault</a:t>
            </a:r>
            <a:r>
              <a:rPr lang="ru-RU" dirty="0"/>
              <a:t> (Получение Карт, отсортированных по дате обновления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idListImportant</a:t>
            </a:r>
            <a:r>
              <a:rPr lang="ru-RU" dirty="0" smtClean="0"/>
              <a:t> </a:t>
            </a:r>
            <a:r>
              <a:rPr lang="ru-RU" dirty="0"/>
              <a:t>(идентификаторы по статусу важности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GetListImportant</a:t>
            </a:r>
            <a:r>
              <a:rPr lang="ru-RU" dirty="0"/>
              <a:t> (Получение Карт, отсортированных по статусу важности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idListCompleted</a:t>
            </a:r>
            <a:r>
              <a:rPr lang="ru-RU" dirty="0" smtClean="0"/>
              <a:t> </a:t>
            </a:r>
            <a:r>
              <a:rPr lang="ru-RU" dirty="0"/>
              <a:t>(идентификаторы по статусу выполнения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GetListCompleted</a:t>
            </a:r>
            <a:r>
              <a:rPr lang="ru-RU" dirty="0"/>
              <a:t> (Получение Карт, отсортированных по статусу выполнения</a:t>
            </a:r>
            <a:r>
              <a:rPr lang="ru-RU" dirty="0" smtClean="0"/>
              <a:t>)</a:t>
            </a:r>
            <a:endParaRPr lang="ru-RU" dirty="0"/>
          </a:p>
          <a:p>
            <a:pPr algn="just"/>
            <a:r>
              <a:rPr lang="ru-RU" dirty="0"/>
              <a:t>Управление статусом сортировки. Перечисление </a:t>
            </a:r>
            <a:r>
              <a:rPr lang="ru-RU" dirty="0" err="1"/>
              <a:t>SortOrder</a:t>
            </a:r>
            <a:r>
              <a:rPr lang="ru-RU" dirty="0"/>
              <a:t> (Направление Сортировки</a:t>
            </a:r>
            <a:r>
              <a:rPr lang="ru-RU" dirty="0" smtClean="0"/>
              <a:t>):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Initial</a:t>
            </a:r>
            <a:r>
              <a:rPr lang="ru-RU" dirty="0" smtClean="0"/>
              <a:t> </a:t>
            </a:r>
            <a:r>
              <a:rPr lang="ru-RU" dirty="0"/>
              <a:t>(Карты необходимо отсортировать (используется только внутри класса))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Unsorted</a:t>
            </a:r>
            <a:r>
              <a:rPr lang="ru-RU" dirty="0" smtClean="0"/>
              <a:t> </a:t>
            </a:r>
            <a:r>
              <a:rPr lang="ru-RU" dirty="0"/>
              <a:t>(В произвольном порядке)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Ascending</a:t>
            </a:r>
            <a:r>
              <a:rPr lang="ru-RU" dirty="0" smtClean="0"/>
              <a:t> </a:t>
            </a:r>
            <a:r>
              <a:rPr lang="ru-RU" dirty="0"/>
              <a:t>(По возрастанию)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Descending</a:t>
            </a:r>
            <a:r>
              <a:rPr lang="ru-RU" dirty="0" smtClean="0"/>
              <a:t> </a:t>
            </a:r>
            <a:r>
              <a:rPr lang="ru-RU" dirty="0"/>
              <a:t>(По убыванию)</a:t>
            </a:r>
          </a:p>
          <a:p>
            <a:pPr algn="just"/>
            <a:r>
              <a:rPr lang="ru-RU" dirty="0"/>
              <a:t>Соответственно, с помощью этого перечисления при использовании методов получения отсортированных Карт существует возможность указать необходимый порядок.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 smtClean="0">
                <a:latin typeface="+mj-lt"/>
              </a:rPr>
              <a:t>Card</a:t>
            </a:r>
            <a:r>
              <a:rPr lang="ru-RU" sz="3200" dirty="0" smtClean="0">
                <a:latin typeface="+mj-lt"/>
              </a:rPr>
              <a:t>: сортировк</a:t>
            </a:r>
            <a:r>
              <a:rPr lang="ru-RU" sz="3200" dirty="0">
                <a:latin typeface="+mj-lt"/>
              </a:rPr>
              <a:t>а</a:t>
            </a:r>
            <a:r>
              <a:rPr lang="ru-RU" sz="3200" dirty="0" smtClean="0">
                <a:latin typeface="+mj-lt"/>
              </a:rPr>
              <a:t> карт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87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180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21356"/>
            <a:ext cx="884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Консольный проект </a:t>
            </a:r>
            <a:r>
              <a:rPr lang="en-US" sz="3200" dirty="0" err="1">
                <a:latin typeface="+mj-lt"/>
              </a:rPr>
              <a:t>ConsoleTest.cs</a:t>
            </a:r>
            <a:r>
              <a:rPr lang="en-US" sz="3200" dirty="0">
                <a:latin typeface="+mj-lt"/>
              </a:rPr>
              <a:t> </a:t>
            </a:r>
            <a:r>
              <a:rPr lang="ru-RU" sz="3200" dirty="0">
                <a:latin typeface="+mj-lt"/>
              </a:rPr>
              <a:t>и </a:t>
            </a:r>
            <a:r>
              <a:rPr lang="en-US" sz="3200" dirty="0" err="1">
                <a:latin typeface="+mj-lt"/>
              </a:rPr>
              <a:t>Randomizer.cs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62144"/>
            <a:ext cx="76653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Консольный проект включает в себя следующие тесты: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случайного списка карт и сортировки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списков карт в менеджере и работы с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 измерением времени выполнения основных операций списка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9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4050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задачи/Идея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89063"/>
            <a:ext cx="8488680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Проект </a:t>
            </a:r>
            <a:r>
              <a:rPr lang="en-US" sz="2000" dirty="0" err="1"/>
              <a:t>Timelon</a:t>
            </a:r>
            <a:r>
              <a:rPr lang="en-US" sz="2000" dirty="0"/>
              <a:t> </a:t>
            </a:r>
            <a:r>
              <a:rPr lang="ru-RU" sz="2000" dirty="0"/>
              <a:t>представляет собой список задач — программу для управления проектами. Её функционал позволяет пользователю следить за рабочими процессами и контролировать выполнение поставленных задач.</a:t>
            </a:r>
          </a:p>
          <a:p>
            <a:pPr algn="just">
              <a:lnSpc>
                <a:spcPct val="150000"/>
              </a:lnSpc>
            </a:pP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ru-RU" sz="2000" dirty="0"/>
              <a:t>Цель проекта: Создать удобный список задач, в котором можно создавать уникальные задачи и группировать их по спискам с возможностью отслеживать статус их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1463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D212D-B684-491A-8C10-17B8B661A75D}"/>
              </a:ext>
            </a:extLst>
          </p:cNvPr>
          <p:cNvSpPr txBox="1"/>
          <p:nvPr/>
        </p:nvSpPr>
        <p:spPr>
          <a:xfrm>
            <a:off x="2629231" y="2282024"/>
            <a:ext cx="6933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Почему тестирование это важно?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проекту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 план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Методы тестирования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Отчёт о тестировании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847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тестирование это важно?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F3D5A-1232-4D39-B28F-5CC344873579}"/>
              </a:ext>
            </a:extLst>
          </p:cNvPr>
          <p:cNvSpPr txBox="1"/>
          <p:nvPr/>
        </p:nvSpPr>
        <p:spPr>
          <a:xfrm>
            <a:off x="1806271" y="2751151"/>
            <a:ext cx="857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доказать некорректную работу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Выявление ошибок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Обеспечивает надёжность и простоту в использовании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14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9F03C-FAC8-4C3F-8146-D86F293164EF}"/>
              </a:ext>
            </a:extLst>
          </p:cNvPr>
          <p:cNvSpPr txBox="1"/>
          <p:nvPr/>
        </p:nvSpPr>
        <p:spPr>
          <a:xfrm>
            <a:off x="1826149" y="1579369"/>
            <a:ext cx="85397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Функциональные требования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карточек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хранить карточки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списков для хранения нескольких карт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интерфейсу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На интерфейсе Timelon должно быть реализовано поле карточки задачи, отображающее основную информацию о задаче: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статус выполнения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название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информация о важности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272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план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1546F-3AF1-42AC-9B97-43746690E48C}"/>
              </a:ext>
            </a:extLst>
          </p:cNvPr>
          <p:cNvSpPr txBox="1"/>
          <p:nvPr/>
        </p:nvSpPr>
        <p:spPr>
          <a:xfrm>
            <a:off x="838201" y="1674674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Что такое тест-план</a:t>
            </a:r>
            <a:r>
              <a:rPr lang="ru-RU" sz="2000" dirty="0"/>
              <a:t>?</a:t>
            </a:r>
          </a:p>
          <a:p>
            <a:endParaRPr lang="ru-RU" sz="2000" dirty="0"/>
          </a:p>
          <a:p>
            <a:r>
              <a:rPr lang="ru-RU" sz="2000" dirty="0"/>
              <a:t>Документ описывает методы и подходы к тестированию, которые будут</a:t>
            </a:r>
          </a:p>
          <a:p>
            <a:r>
              <a:rPr lang="ru-RU" sz="2000" dirty="0"/>
              <a:t>использоваться для тестирования приложения.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9821F-63F7-48F7-9706-ACF0FC7C1092}"/>
              </a:ext>
            </a:extLst>
          </p:cNvPr>
          <p:cNvSpPr txBox="1"/>
          <p:nvPr/>
        </p:nvSpPr>
        <p:spPr>
          <a:xfrm>
            <a:off x="6822219" y="1690688"/>
            <a:ext cx="46276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Область тестирования</a:t>
            </a:r>
            <a:r>
              <a:rPr lang="ru-RU" sz="2000" dirty="0"/>
              <a:t>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библиотеки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реализованных в интерфейсе компонентов и функций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B6899-86E7-4FD4-99BA-DC8AF36F213C}"/>
              </a:ext>
            </a:extLst>
          </p:cNvPr>
          <p:cNvSpPr txBox="1"/>
          <p:nvPr/>
        </p:nvSpPr>
        <p:spPr>
          <a:xfrm>
            <a:off x="4166483" y="4198289"/>
            <a:ext cx="47707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Типы тестирования: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Функциональное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Юзабилити-тестирование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936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3622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о тестировании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29477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19038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ценность</a:t>
            </a:r>
          </a:p>
        </p:txBody>
      </p:sp>
    </p:spTree>
    <p:extLst>
      <p:ext uri="{BB962C8B-B14F-4D97-AF65-F5344CB8AC3E}">
        <p14:creationId xmlns:p14="http://schemas.microsoft.com/office/powerpoint/2010/main" val="11191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30588"/>
            <a:ext cx="10515600" cy="1325563"/>
          </a:xfrm>
        </p:spPr>
        <p:txBody>
          <a:bodyPr/>
          <a:lstStyle/>
          <a:p>
            <a:r>
              <a:rPr lang="ru-RU" dirty="0"/>
              <a:t>Работа в команде. </a:t>
            </a:r>
            <a:br>
              <a:rPr lang="ru-RU" dirty="0"/>
            </a:br>
            <a:r>
              <a:rPr lang="ru-RU" dirty="0"/>
              <a:t>Методология программирования </a:t>
            </a:r>
            <a:r>
              <a:rPr lang="en-US" dirty="0"/>
              <a:t>SCRUM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ABCFD2-C3DA-4EDF-B89B-87C2319C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00" y="1857469"/>
            <a:ext cx="6332397" cy="49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21" y="23394"/>
            <a:ext cx="12020549" cy="1815882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Правила качественного программирования</a:t>
            </a:r>
            <a:br>
              <a:rPr lang="ru-RU" sz="4800" dirty="0"/>
            </a:br>
            <a:r>
              <a:rPr lang="ru-RU" sz="4800" dirty="0"/>
              <a:t>и принципы ООП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3A0080-971A-4849-B7B4-78201BA5AE12}"/>
              </a:ext>
            </a:extLst>
          </p:cNvPr>
          <p:cNvSpPr/>
          <p:nvPr/>
        </p:nvSpPr>
        <p:spPr>
          <a:xfrm>
            <a:off x="1613760" y="208521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Декомпозиция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Модульность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Правильность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Устойчивость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Стилизованность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Читаемость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Универсальность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Креативность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03FACC-6B90-4590-A0AF-24A131AD3FCC}"/>
              </a:ext>
            </a:extLst>
          </p:cNvPr>
          <p:cNvSpPr/>
          <p:nvPr/>
        </p:nvSpPr>
        <p:spPr>
          <a:xfrm>
            <a:off x="7149193" y="20852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Абстракция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Инкапсуляция</a:t>
            </a:r>
          </a:p>
        </p:txBody>
      </p:sp>
    </p:spTree>
    <p:extLst>
      <p:ext uri="{BB962C8B-B14F-4D97-AF65-F5344CB8AC3E}">
        <p14:creationId xmlns:p14="http://schemas.microsoft.com/office/powerpoint/2010/main" val="38728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решения</a:t>
            </a:r>
            <a:r>
              <a:rPr lang="en-US" dirty="0"/>
              <a:t> </a:t>
            </a:r>
            <a:r>
              <a:rPr lang="en-US" dirty="0" err="1"/>
              <a:t>VisualStudio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31817" y="1865640"/>
            <a:ext cx="423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Библиотека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327305"/>
            <a:ext cx="424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/>
              <a:t>Timelon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/>
              <a:t>Unique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 err="1"/>
              <a:t>DataContainer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Card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CardList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08914" y="1866473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914" y="2323159"/>
            <a:ext cx="472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Паттерн </a:t>
            </a:r>
            <a:r>
              <a:rPr lang="en-US" dirty="0"/>
              <a:t>MVVM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ApplicationViewModel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RelayCommand</a:t>
            </a:r>
            <a:endParaRPr lang="en-US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en-US" dirty="0" err="1"/>
              <a:t>MainWindow.xaml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08914" y="4173964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Тестирование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8914" y="4635629"/>
            <a:ext cx="36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Интеграционные тесты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8841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ru-RU" dirty="0" smtClean="0"/>
              <a:t>пользователем. Цели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4923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Привлечение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Удержание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Практичность использования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348750" y="4263160"/>
            <a:ext cx="3005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Внешний вид 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Быстродействие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Подсказки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825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программы</a:t>
            </a:r>
          </a:p>
        </p:txBody>
      </p:sp>
      <p:pic>
        <p:nvPicPr>
          <p:cNvPr id="1026" name="Picture 2" descr="https://cdn.discordapp.com/attachments/685921784960122903/105303257765460798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2" y="1442383"/>
            <a:ext cx="6961631" cy="521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68095" y="2820430"/>
            <a:ext cx="4923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Привлекательная цветовая гамма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Читаемые шрифты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Цвет определяет функцию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Контраст выделяет функциональные блоки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Интуитивно понятный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185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Быстродействие программы обеспечивает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206077"/>
            <a:ext cx="73997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Быстрый доступ к информации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Возможность работы с большим объемом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Концентрацию на выполнении задач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Малые затраты ресурсов компьютера</a:t>
            </a:r>
            <a:endParaRPr lang="ru-RU" sz="3200" dirty="0"/>
          </a:p>
        </p:txBody>
      </p:sp>
      <p:pic>
        <p:nvPicPr>
          <p:cNvPr id="2058" name="Picture 10" descr="Как проверить монитор на работоспособность в магазине и дома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440" y="3629874"/>
            <a:ext cx="2693610" cy="210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8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Подсказки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099" y="1344929"/>
            <a:ext cx="6971340" cy="522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94" y="2687697"/>
            <a:ext cx="4923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Начальный экран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Говорящий вид кнопок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Навигация по программе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Подтверждение действий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24534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1186</Words>
  <Application>Microsoft Office PowerPoint</Application>
  <PresentationFormat>Широкоэкранный</PresentationFormat>
  <Paragraphs>193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Тема Office</vt:lpstr>
      <vt:lpstr>Timelon</vt:lpstr>
      <vt:lpstr>Постановка задачи/Идея</vt:lpstr>
      <vt:lpstr>Работа в команде.  Методология программирования SCRUM</vt:lpstr>
      <vt:lpstr>Правила качественного программирования и принципы ООП</vt:lpstr>
      <vt:lpstr>Структура решения VisualStudio</vt:lpstr>
      <vt:lpstr>Работа с пользователем. Цели</vt:lpstr>
      <vt:lpstr>Внешний вид программы</vt:lpstr>
      <vt:lpstr>Быстродействие программы обеспечивает</vt:lpstr>
      <vt:lpstr>Подсказки</vt:lpstr>
      <vt:lpstr>Интерфейс</vt:lpstr>
      <vt:lpstr>Шаблон проектирования MVVM</vt:lpstr>
      <vt:lpstr>Технология WPF и язык XAML</vt:lpstr>
      <vt:lpstr>Стили</vt:lpstr>
      <vt:lpstr>Пространство имен Timelon</vt:lpstr>
      <vt:lpstr>Пространство имен Timelon.Data</vt:lpstr>
      <vt:lpstr>Пространство имен Timelon.Data</vt:lpstr>
      <vt:lpstr>Пространство имен Timelon.Data</vt:lpstr>
      <vt:lpstr>Пространство имен Timelon.Data</vt:lpstr>
      <vt:lpstr>Тестирование</vt:lpstr>
      <vt:lpstr>Тестирование</vt:lpstr>
      <vt:lpstr>Почему тестирование это важно?</vt:lpstr>
      <vt:lpstr>Требования</vt:lpstr>
      <vt:lpstr>Тест план</vt:lpstr>
      <vt:lpstr>Методы тестирования</vt:lpstr>
      <vt:lpstr>Отчет о тестировании</vt:lpstr>
      <vt:lpstr>Выводы</vt:lpstr>
      <vt:lpstr>Практическая ценность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</dc:creator>
  <cp:lastModifiedBy>Пономарев Вадим</cp:lastModifiedBy>
  <cp:revision>61</cp:revision>
  <dcterms:created xsi:type="dcterms:W3CDTF">2022-09-14T20:05:30Z</dcterms:created>
  <dcterms:modified xsi:type="dcterms:W3CDTF">2022-12-15T22:35:50Z</dcterms:modified>
</cp:coreProperties>
</file>