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01F831-842D-4762-A4DB-FB63FD998AAA}">
  <a:tblStyle styleId="{B001F831-842D-4762-A4DB-FB63FD998A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attever.com.au/battery-storage-buyers-guide/" TargetMode="External"/><Relationship Id="rId3" Type="http://schemas.openxmlformats.org/officeDocument/2006/relationships/hyperlink" Target="https://becominghuman.ai/an-introduction-to-machine-learning-33a1b5d3a560" TargetMode="External"/><Relationship Id="rId4" Type="http://schemas.openxmlformats.org/officeDocument/2006/relationships/hyperlink" Target="https://coinmarketcap.com/alexandria/article/technical-analysis-101-the-best-technical-indicators-for-crypto-and-stoc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vidia.com/en-us/glossary/data-science/xgboost/" TargetMode="External"/><Relationship Id="rId3" Type="http://schemas.openxmlformats.org/officeDocument/2006/relationships/hyperlink" Target="https://datascience.foundation/datatalk/xgboost-an-efficient-implementation-of-gradient-boost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d40c50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d40c50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by streamlit</a:t>
            </a:r>
            <a:endParaRPr/>
          </a:p>
          <a:p>
            <a:pPr indent="0" lvl="0" marL="0" rtl="0" algn="l">
              <a:spcBef>
                <a:spcPts val="0"/>
              </a:spcBef>
              <a:spcAft>
                <a:spcPts val="0"/>
              </a:spcAft>
              <a:buNone/>
            </a:pPr>
            <a:r>
              <a:rPr lang="en"/>
              <a:t>- has title, slider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90047e972_2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90047e972_2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8e085ed6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8e085ed6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90047e972_2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90047e972_2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640 / 3040 were profitable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8e085ed6c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8e085ed6c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Incorporating stop losses into profit and loss calculations</a:t>
            </a:r>
            <a:endParaRPr sz="16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600">
                <a:solidFill>
                  <a:srgbClr val="212121"/>
                </a:solidFill>
                <a:highlight>
                  <a:schemeClr val="lt1"/>
                </a:highlight>
                <a:latin typeface="Roboto"/>
                <a:ea typeface="Roboto"/>
                <a:cs typeface="Roboto"/>
                <a:sym typeface="Roboto"/>
              </a:rPr>
              <a:t>Different classifier models, such as </a:t>
            </a:r>
            <a:r>
              <a:rPr lang="en" sz="1500">
                <a:solidFill>
                  <a:srgbClr val="212121"/>
                </a:solidFill>
                <a:highlight>
                  <a:schemeClr val="lt1"/>
                </a:highlight>
                <a:latin typeface="Roboto"/>
                <a:ea typeface="Roboto"/>
                <a:cs typeface="Roboto"/>
                <a:sym typeface="Roboto"/>
              </a:rPr>
              <a:t>AdaBoost</a:t>
            </a:r>
            <a:r>
              <a:rPr lang="en" sz="1600">
                <a:solidFill>
                  <a:srgbClr val="212121"/>
                </a:solidFill>
                <a:highlight>
                  <a:schemeClr val="lt1"/>
                </a:highlight>
                <a:latin typeface="Roboto"/>
                <a:ea typeface="Roboto"/>
                <a:cs typeface="Roboto"/>
                <a:sym typeface="Roboto"/>
              </a:rPr>
              <a:t>, </a:t>
            </a:r>
            <a:r>
              <a:rPr lang="en" sz="1500">
                <a:solidFill>
                  <a:srgbClr val="212121"/>
                </a:solidFill>
                <a:highlight>
                  <a:schemeClr val="lt1"/>
                </a:highlight>
                <a:latin typeface="Roboto"/>
                <a:ea typeface="Roboto"/>
                <a:cs typeface="Roboto"/>
                <a:sym typeface="Roboto"/>
              </a:rPr>
              <a:t>DecisionTreeClassifier</a:t>
            </a:r>
            <a:r>
              <a:rPr lang="en" sz="1600">
                <a:solidFill>
                  <a:srgbClr val="212121"/>
                </a:solidFill>
                <a:highlight>
                  <a:schemeClr val="lt1"/>
                </a:highlight>
                <a:latin typeface="Roboto"/>
                <a:ea typeface="Roboto"/>
                <a:cs typeface="Roboto"/>
                <a:sym typeface="Roboto"/>
              </a:rPr>
              <a:t>, or </a:t>
            </a:r>
            <a:r>
              <a:rPr lang="en" sz="1500">
                <a:solidFill>
                  <a:srgbClr val="212121"/>
                </a:solidFill>
                <a:highlight>
                  <a:schemeClr val="lt1"/>
                </a:highlight>
                <a:latin typeface="Roboto"/>
                <a:ea typeface="Roboto"/>
                <a:cs typeface="Roboto"/>
                <a:sym typeface="Roboto"/>
              </a:rPr>
              <a:t>LogisticRegression</a:t>
            </a:r>
            <a:r>
              <a:rPr lang="en" sz="1600">
                <a:solidFill>
                  <a:srgbClr val="212121"/>
                </a:solidFill>
                <a:highlight>
                  <a:schemeClr val="lt1"/>
                </a:highlight>
                <a:latin typeface="Roboto"/>
                <a:ea typeface="Roboto"/>
                <a:cs typeface="Roboto"/>
                <a:sym typeface="Roboto"/>
              </a:rPr>
              <a:t>.</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Different timeframes - 4 hour, 1 hour, 15 min, 5 min etc.</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Different trading signals e.g. big sell, small sell, hold, small buy, big buy</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Different indicators and number of indicators</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Combine multiple models' signals into one and have majority wins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90000"/>
              </a:lnSpc>
              <a:spcBef>
                <a:spcPts val="1000"/>
              </a:spcBef>
              <a:spcAft>
                <a:spcPts val="0"/>
              </a:spcAft>
              <a:buClr>
                <a:schemeClr val="dk1"/>
              </a:buClr>
              <a:buSzPts val="1500"/>
              <a:buFont typeface="Arial"/>
              <a:buChar char="●"/>
            </a:pPr>
            <a:r>
              <a:rPr lang="en" sz="1700">
                <a:solidFill>
                  <a:schemeClr val="dk1"/>
                </a:solidFill>
              </a:rPr>
              <a:t>Algorithmic trading bots are programs that automatically generates buy or sell signals for various assets according to various technical indicators.</a:t>
            </a:r>
            <a:endParaRPr sz="1700">
              <a:solidFill>
                <a:schemeClr val="dk1"/>
              </a:solidFill>
            </a:endParaRPr>
          </a:p>
          <a:p>
            <a:pPr indent="-336550" lvl="0" marL="457200" rtl="0" algn="l">
              <a:lnSpc>
                <a:spcPct val="90000"/>
              </a:lnSpc>
              <a:spcBef>
                <a:spcPts val="0"/>
              </a:spcBef>
              <a:spcAft>
                <a:spcPts val="0"/>
              </a:spcAft>
              <a:buClr>
                <a:schemeClr val="dk1"/>
              </a:buClr>
              <a:buSzPts val="1700"/>
              <a:buFont typeface="Raleway"/>
              <a:buChar char="●"/>
            </a:pPr>
            <a:r>
              <a:rPr lang="en" sz="1700">
                <a:solidFill>
                  <a:schemeClr val="dk1"/>
                </a:solidFill>
              </a:rPr>
              <a:t>In order to be profitable a bot needs to identify certain market patterns.</a:t>
            </a:r>
            <a:endParaRPr sz="1700">
              <a:solidFill>
                <a:schemeClr val="dk1"/>
              </a:solidFill>
            </a:endParaRPr>
          </a:p>
          <a:p>
            <a:pPr indent="-323850" lvl="0" marL="457200" rtl="0" algn="l">
              <a:lnSpc>
                <a:spcPct val="90000"/>
              </a:lnSpc>
              <a:spcBef>
                <a:spcPts val="0"/>
              </a:spcBef>
              <a:spcAft>
                <a:spcPts val="0"/>
              </a:spcAft>
              <a:buClr>
                <a:schemeClr val="dk1"/>
              </a:buClr>
              <a:buSzPts val="1500"/>
              <a:buFont typeface="Arial"/>
              <a:buChar char="●"/>
            </a:pPr>
            <a:r>
              <a:rPr lang="en" sz="1700">
                <a:solidFill>
                  <a:schemeClr val="dk1"/>
                </a:solidFill>
              </a:rPr>
              <a:t>Machine learning can identify these patterns using multiple factors more efficiently than human beings potentially resulting in better trading outcomes.</a:t>
            </a:r>
            <a:endParaRPr sz="1700">
              <a:solidFill>
                <a:schemeClr val="dk1"/>
              </a:solidFill>
            </a:endParaRPr>
          </a:p>
          <a:p>
            <a:pPr indent="-330200" lvl="0" marL="457200" rtl="0" algn="l">
              <a:lnSpc>
                <a:spcPct val="90000"/>
              </a:lnSpc>
              <a:spcBef>
                <a:spcPts val="0"/>
              </a:spcBef>
              <a:spcAft>
                <a:spcPts val="0"/>
              </a:spcAft>
              <a:buClr>
                <a:schemeClr val="dk1"/>
              </a:buClr>
              <a:buSzPts val="1600"/>
              <a:buFont typeface="Arial"/>
              <a:buChar char="●"/>
            </a:pPr>
            <a:r>
              <a:rPr lang="en" sz="1700">
                <a:solidFill>
                  <a:schemeClr val="dk1"/>
                </a:solidFill>
              </a:rPr>
              <a:t>Our project aims to form an algorithmic trading bot using a selection of technical indicators including Simple moving average (SMA), Bollinger Bands (BB), Exponential moving average (EMA), Relative strength index (RSI), Directional Movement Index (DMI), Volume Weighted Moving Averages (vWAP), Fibonacci Pivot Points </a:t>
            </a:r>
            <a:endParaRPr sz="1700">
              <a:solidFill>
                <a:schemeClr val="dk1"/>
              </a:solidFill>
            </a:endParaRPr>
          </a:p>
          <a:p>
            <a:pPr indent="-336550" lvl="0" marL="457200" rtl="0" algn="l">
              <a:lnSpc>
                <a:spcPct val="90000"/>
              </a:lnSpc>
              <a:spcBef>
                <a:spcPts val="0"/>
              </a:spcBef>
              <a:spcAft>
                <a:spcPts val="0"/>
              </a:spcAft>
              <a:buClr>
                <a:schemeClr val="dk1"/>
              </a:buClr>
              <a:buSzPts val="1700"/>
              <a:buFont typeface="Arial"/>
              <a:buChar char="●"/>
            </a:pPr>
            <a:r>
              <a:rPr lang="en" sz="1700">
                <a:solidFill>
                  <a:schemeClr val="dk1"/>
                </a:solidFill>
              </a:rPr>
              <a:t>Using different combinations of these indicators as a set feature (X) we will use machine learning to predict a target variable of buy/sell (y)</a:t>
            </a:r>
            <a:endParaRPr sz="1700">
              <a:solidFill>
                <a:schemeClr val="dk1"/>
              </a:solidFill>
            </a:endParaRPr>
          </a:p>
          <a:p>
            <a:pPr indent="0" lvl="0" marL="0" rtl="0" algn="l">
              <a:lnSpc>
                <a:spcPct val="90000"/>
              </a:lnSpc>
              <a:spcBef>
                <a:spcPts val="1000"/>
              </a:spcBef>
              <a:spcAft>
                <a:spcPts val="0"/>
              </a:spcAft>
              <a:buNone/>
            </a:pPr>
            <a:r>
              <a:rPr lang="en">
                <a:solidFill>
                  <a:schemeClr val="dk1"/>
                </a:solidFill>
              </a:rPr>
              <a:t>Buy low sell high</a:t>
            </a:r>
            <a:endParaRPr>
              <a:solidFill>
                <a:schemeClr val="dk1"/>
              </a:solidFill>
            </a:endParaRPr>
          </a:p>
          <a:p>
            <a:pPr indent="0" lvl="0" marL="0" rtl="0" algn="l">
              <a:lnSpc>
                <a:spcPct val="90000"/>
              </a:lnSpc>
              <a:spcBef>
                <a:spcPts val="1000"/>
              </a:spcBef>
              <a:spcAft>
                <a:spcPts val="0"/>
              </a:spcAft>
              <a:buNone/>
            </a:pPr>
            <a:r>
              <a:rPr lang="en" u="sng">
                <a:solidFill>
                  <a:schemeClr val="hlink"/>
                </a:solidFill>
                <a:hlinkClick r:id="rId2"/>
              </a:rPr>
              <a:t>Battery storage buyers guide - WATTever</a:t>
            </a:r>
            <a:endParaRPr sz="17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a:t>
            </a:r>
            <a:endParaRPr/>
          </a:p>
          <a:p>
            <a:pPr indent="0" lvl="0" marL="0" rtl="0" algn="l">
              <a:spcBef>
                <a:spcPts val="0"/>
              </a:spcBef>
              <a:spcAft>
                <a:spcPts val="0"/>
              </a:spcAft>
              <a:buNone/>
            </a:pPr>
            <a:r>
              <a:rPr lang="en" u="sng">
                <a:solidFill>
                  <a:schemeClr val="hlink"/>
                </a:solidFill>
                <a:hlinkClick r:id="rId3"/>
              </a:rPr>
              <a:t>An Introduction to Machine Learning | by Anmol Behl | Becoming Human: Artificial Intelligence Magazine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Candlestick image</a:t>
            </a:r>
            <a:endParaRPr/>
          </a:p>
          <a:p>
            <a:pPr indent="0" lvl="0" marL="0" rtl="0" algn="l">
              <a:spcBef>
                <a:spcPts val="0"/>
              </a:spcBef>
              <a:spcAft>
                <a:spcPts val="0"/>
              </a:spcAft>
              <a:buNone/>
            </a:pPr>
            <a:r>
              <a:rPr lang="en" u="sng">
                <a:solidFill>
                  <a:schemeClr val="hlink"/>
                </a:solidFill>
                <a:hlinkClick r:id="rId4"/>
              </a:rPr>
              <a:t>Technical Analysis 101: The Best Technical Indicators for Crypto and Stocks | Alexandria (coinmarketcap.com)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90047e972_2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90047e972_2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u="sng">
                <a:solidFill>
                  <a:schemeClr val="hlink"/>
                </a:solidFill>
                <a:hlinkClick r:id="rId2"/>
              </a:rPr>
              <a:t>https://www.nvidia.com/en-us/glossary/data-science/xgboost/</a:t>
            </a:r>
            <a:endParaRPr/>
          </a:p>
          <a:p>
            <a:pPr indent="0" lvl="0" marL="0" rtl="0" algn="l">
              <a:spcBef>
                <a:spcPts val="0"/>
              </a:spcBef>
              <a:spcAft>
                <a:spcPts val="0"/>
              </a:spcAft>
              <a:buNone/>
            </a:pPr>
            <a:r>
              <a:rPr lang="en"/>
              <a:t>[2] </a:t>
            </a:r>
            <a:r>
              <a:rPr lang="en" u="sng">
                <a:solidFill>
                  <a:schemeClr val="hlink"/>
                </a:solidFill>
                <a:hlinkClick r:id="rId3"/>
              </a:rPr>
              <a:t>https://datascience.foundation/datatalk/xgboost-an-efficient-implementation-of-gradient-boosting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Extreme Gradient Boosting of XGBoost was selected in this study, it is a scalable, distributed  gradient boosted decision tree (GBDT) machine learning library. It provides parallel tree boosting and is the leading machine learning library for regression, classification and ranking problems. [1]</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Advantages of XGBoost [2]</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is Highly Flexible</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uses the power of parallel processing</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is faster than Gradient Boosting</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supports regularization</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is designed to handle missing data with its in-build features.</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The user can run a cross-validation after each iteration.</a:t>
            </a:r>
            <a:endParaRPr sz="1400">
              <a:solidFill>
                <a:schemeClr val="dk1"/>
              </a:solidFill>
              <a:latin typeface="Lato"/>
              <a:ea typeface="Lato"/>
              <a:cs typeface="Lato"/>
              <a:sym typeface="Lato"/>
            </a:endParaRPr>
          </a:p>
          <a:p>
            <a:pPr indent="-295275" lvl="0" marL="457200" marR="381000" rtl="0" algn="l">
              <a:lnSpc>
                <a:spcPct val="115000"/>
              </a:lnSpc>
              <a:spcBef>
                <a:spcPts val="0"/>
              </a:spcBef>
              <a:spcAft>
                <a:spcPts val="0"/>
              </a:spcAft>
              <a:buClr>
                <a:schemeClr val="dk1"/>
              </a:buClr>
              <a:buSzPts val="1050"/>
              <a:buAutoNum type="arabicPeriod"/>
            </a:pPr>
            <a:r>
              <a:rPr lang="en" sz="1400">
                <a:solidFill>
                  <a:schemeClr val="dk1"/>
                </a:solidFill>
                <a:latin typeface="Lato"/>
                <a:ea typeface="Lato"/>
                <a:cs typeface="Lato"/>
                <a:sym typeface="Lato"/>
              </a:rPr>
              <a:t>It Works well in small to medium dataset</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90047e972_2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90047e972_2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90047e972_2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90047e972_2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a13114bc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a13114bc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90047e972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90047e972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90047e972_2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90047e972_2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only used TA in groups of 3 but we could use more but it would take longer to train all possible combinations</a:t>
            </a:r>
            <a:endParaRPr/>
          </a:p>
          <a:p>
            <a:pPr indent="-317500" lvl="1" marL="914400" rtl="0" algn="l">
              <a:spcBef>
                <a:spcPts val="0"/>
              </a:spcBef>
              <a:spcAft>
                <a:spcPts val="0"/>
              </a:spcAft>
              <a:buSzPts val="1400"/>
              <a:buChar char="-"/>
            </a:pPr>
            <a:r>
              <a:rPr lang="en"/>
              <a:t>SMA</a:t>
            </a:r>
            <a:endParaRPr/>
          </a:p>
          <a:p>
            <a:pPr indent="-317500" lvl="1" marL="914400" rtl="0" algn="l">
              <a:spcBef>
                <a:spcPts val="0"/>
              </a:spcBef>
              <a:spcAft>
                <a:spcPts val="0"/>
              </a:spcAft>
              <a:buSzPts val="1400"/>
              <a:buChar char="-"/>
            </a:pPr>
            <a:r>
              <a:rPr lang="en"/>
              <a:t>EMA</a:t>
            </a:r>
            <a:endParaRPr/>
          </a:p>
          <a:p>
            <a:pPr indent="-317500" lvl="1" marL="914400" rtl="0" algn="l">
              <a:spcBef>
                <a:spcPts val="0"/>
              </a:spcBef>
              <a:spcAft>
                <a:spcPts val="0"/>
              </a:spcAft>
              <a:buSzPts val="1400"/>
              <a:buChar char="-"/>
            </a:pPr>
            <a:r>
              <a:rPr lang="en"/>
              <a:t>BB</a:t>
            </a:r>
            <a:endParaRPr/>
          </a:p>
          <a:p>
            <a:pPr indent="-317500" lvl="1" marL="914400" rtl="0" algn="l">
              <a:spcBef>
                <a:spcPts val="0"/>
              </a:spcBef>
              <a:spcAft>
                <a:spcPts val="0"/>
              </a:spcAft>
              <a:buClr>
                <a:schemeClr val="dk1"/>
              </a:buClr>
              <a:buSzPts val="1400"/>
              <a:buChar char="-"/>
            </a:pPr>
            <a:r>
              <a:rPr lang="en">
                <a:solidFill>
                  <a:schemeClr val="dk1"/>
                </a:solidFill>
              </a:rPr>
              <a:t>Fibonacci</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VWAP</a:t>
            </a:r>
            <a:endParaRPr/>
          </a:p>
          <a:p>
            <a:pPr indent="-317500" lvl="0" marL="457200" rtl="0" algn="l">
              <a:spcBef>
                <a:spcPts val="0"/>
              </a:spcBef>
              <a:spcAft>
                <a:spcPts val="0"/>
              </a:spcAft>
              <a:buSzPts val="1400"/>
              <a:buChar char="-"/>
            </a:pPr>
            <a:r>
              <a:rPr lang="en"/>
              <a:t>Save it so that we don’t have to retrain the same models repeatedly</a:t>
            </a:r>
            <a:endParaRPr/>
          </a:p>
          <a:p>
            <a:pPr indent="-317500" lvl="0" marL="457200" rtl="0" algn="l">
              <a:spcBef>
                <a:spcPts val="0"/>
              </a:spcBef>
              <a:spcAft>
                <a:spcPts val="0"/>
              </a:spcAft>
              <a:buSzPts val="1400"/>
              <a:buChar char="-"/>
            </a:pPr>
            <a:r>
              <a:rPr lang="en"/>
              <a:t>Predictions were made using testing data from 3 months ago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90047e972_2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90047e972_2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2 files:</a:t>
            </a:r>
            <a:endParaRPr/>
          </a:p>
          <a:p>
            <a:pPr indent="-317500" lvl="1" marL="914400" rtl="0" algn="l">
              <a:spcBef>
                <a:spcPts val="0"/>
              </a:spcBef>
              <a:spcAft>
                <a:spcPts val="0"/>
              </a:spcAft>
              <a:buSzPts val="1400"/>
              <a:buChar char="-"/>
            </a:pPr>
            <a:r>
              <a:rPr lang="en"/>
              <a:t>*.csv for actual TA, predictions and returns</a:t>
            </a:r>
            <a:endParaRPr/>
          </a:p>
          <a:p>
            <a:pPr indent="-317500" lvl="1" marL="914400" rtl="0" algn="l">
              <a:spcBef>
                <a:spcPts val="0"/>
              </a:spcBef>
              <a:spcAft>
                <a:spcPts val="0"/>
              </a:spcAft>
              <a:buSzPts val="1400"/>
              <a:buChar char="-"/>
            </a:pPr>
            <a:r>
              <a:rPr lang="en"/>
              <a:t>*.json file for classification report i.e. accuracy, </a:t>
            </a:r>
            <a:r>
              <a:rPr lang="en"/>
              <a:t>precision, recall etc</a:t>
            </a:r>
            <a:endParaRPr/>
          </a:p>
          <a:p>
            <a:pPr indent="-317500" lvl="0" marL="457200" rtl="0" algn="l">
              <a:spcBef>
                <a:spcPts val="0"/>
              </a:spcBef>
              <a:spcAft>
                <a:spcPts val="0"/>
              </a:spcAft>
              <a:buSzPts val="1400"/>
              <a:buChar char="-"/>
            </a:pPr>
            <a:r>
              <a:rPr lang="en"/>
              <a:t>Save the generated results</a:t>
            </a:r>
            <a:endParaRPr/>
          </a:p>
          <a:p>
            <a:pPr indent="-317500" lvl="0" marL="457200" rtl="0" algn="l">
              <a:spcBef>
                <a:spcPts val="0"/>
              </a:spcBef>
              <a:spcAft>
                <a:spcPts val="0"/>
              </a:spcAft>
              <a:buSzPts val="1400"/>
              <a:buChar char="-"/>
            </a:pPr>
            <a:r>
              <a:rPr lang="en"/>
              <a:t>Hvplot and streamlit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 Id="rId10" Type="http://schemas.openxmlformats.org/officeDocument/2006/relationships/image" Target="../media/image29.png"/><Relationship Id="rId9"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BTC Algorithmic Trading Bot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Project 2 -  Group 3 </a:t>
            </a:r>
            <a:endParaRPr sz="2400"/>
          </a:p>
          <a:p>
            <a:pPr indent="0" lvl="0" marL="0" rtl="0" algn="l">
              <a:spcBef>
                <a:spcPts val="0"/>
              </a:spcBef>
              <a:spcAft>
                <a:spcPts val="0"/>
              </a:spcAft>
              <a:buNone/>
            </a:pPr>
            <a:r>
              <a:rPr lang="en" sz="1900"/>
              <a:t>Arkie Ariyana, Jordan Dass, Tracey Martin, Vincent Jadraque, Colletta Baker</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idx="4294967295" type="title"/>
          </p:nvPr>
        </p:nvSpPr>
        <p:spPr>
          <a:xfrm>
            <a:off x="348450" y="93375"/>
            <a:ext cx="844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Streamlit</a:t>
            </a:r>
            <a:endParaRPr sz="3600">
              <a:solidFill>
                <a:schemeClr val="dk1"/>
              </a:solidFill>
            </a:endParaRPr>
          </a:p>
        </p:txBody>
      </p:sp>
      <p:pic>
        <p:nvPicPr>
          <p:cNvPr id="230" name="Google Shape;230;p22"/>
          <p:cNvPicPr preferRelativeResize="0"/>
          <p:nvPr/>
        </p:nvPicPr>
        <p:blipFill rotWithShape="1">
          <a:blip r:embed="rId3">
            <a:alphaModFix/>
          </a:blip>
          <a:srcRect b="0" l="0" r="0" t="22720"/>
          <a:stretch/>
        </p:blipFill>
        <p:spPr>
          <a:xfrm>
            <a:off x="80900" y="2133027"/>
            <a:ext cx="2226802" cy="768000"/>
          </a:xfrm>
          <a:prstGeom prst="rect">
            <a:avLst/>
          </a:prstGeom>
          <a:noFill/>
          <a:ln>
            <a:noFill/>
          </a:ln>
        </p:spPr>
      </p:pic>
      <p:pic>
        <p:nvPicPr>
          <p:cNvPr id="231" name="Google Shape;231;p22"/>
          <p:cNvPicPr preferRelativeResize="0"/>
          <p:nvPr/>
        </p:nvPicPr>
        <p:blipFill>
          <a:blip r:embed="rId4">
            <a:alphaModFix/>
          </a:blip>
          <a:stretch>
            <a:fillRect/>
          </a:stretch>
        </p:blipFill>
        <p:spPr>
          <a:xfrm>
            <a:off x="2778275" y="1301250"/>
            <a:ext cx="2588123" cy="2848475"/>
          </a:xfrm>
          <a:prstGeom prst="rect">
            <a:avLst/>
          </a:prstGeom>
          <a:noFill/>
          <a:ln>
            <a:noFill/>
          </a:ln>
        </p:spPr>
      </p:pic>
      <p:sp>
        <p:nvSpPr>
          <p:cNvPr id="232" name="Google Shape;232;p22"/>
          <p:cNvSpPr/>
          <p:nvPr/>
        </p:nvSpPr>
        <p:spPr>
          <a:xfrm>
            <a:off x="1460700" y="2294988"/>
            <a:ext cx="1600500" cy="4974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22"/>
          <p:cNvPicPr preferRelativeResize="0"/>
          <p:nvPr/>
        </p:nvPicPr>
        <p:blipFill>
          <a:blip r:embed="rId5">
            <a:alphaModFix/>
          </a:blip>
          <a:stretch>
            <a:fillRect/>
          </a:stretch>
        </p:blipFill>
        <p:spPr>
          <a:xfrm>
            <a:off x="6416025" y="112989"/>
            <a:ext cx="2588126" cy="4816937"/>
          </a:xfrm>
          <a:prstGeom prst="rect">
            <a:avLst/>
          </a:prstGeom>
          <a:noFill/>
          <a:ln>
            <a:noFill/>
          </a:ln>
        </p:spPr>
      </p:pic>
      <p:sp>
        <p:nvSpPr>
          <p:cNvPr id="234" name="Google Shape;234;p22"/>
          <p:cNvSpPr/>
          <p:nvPr/>
        </p:nvSpPr>
        <p:spPr>
          <a:xfrm rot="-1599">
            <a:off x="5257637" y="2298557"/>
            <a:ext cx="1289700" cy="445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idx="4294967295" type="title"/>
          </p:nvPr>
        </p:nvSpPr>
        <p:spPr>
          <a:xfrm>
            <a:off x="348450" y="93375"/>
            <a:ext cx="844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Results</a:t>
            </a:r>
            <a:endParaRPr sz="3600">
              <a:solidFill>
                <a:schemeClr val="dk1"/>
              </a:solidFill>
            </a:endParaRPr>
          </a:p>
        </p:txBody>
      </p:sp>
      <p:pic>
        <p:nvPicPr>
          <p:cNvPr id="240" name="Google Shape;240;p23"/>
          <p:cNvPicPr preferRelativeResize="0"/>
          <p:nvPr/>
        </p:nvPicPr>
        <p:blipFill>
          <a:blip r:embed="rId3">
            <a:alphaModFix/>
          </a:blip>
          <a:stretch>
            <a:fillRect/>
          </a:stretch>
        </p:blipFill>
        <p:spPr>
          <a:xfrm>
            <a:off x="540113" y="1190025"/>
            <a:ext cx="1611925" cy="1198478"/>
          </a:xfrm>
          <a:prstGeom prst="rect">
            <a:avLst/>
          </a:prstGeom>
          <a:noFill/>
          <a:ln>
            <a:noFill/>
          </a:ln>
        </p:spPr>
      </p:pic>
      <p:pic>
        <p:nvPicPr>
          <p:cNvPr id="241" name="Google Shape;241;p23"/>
          <p:cNvPicPr preferRelativeResize="0"/>
          <p:nvPr/>
        </p:nvPicPr>
        <p:blipFill>
          <a:blip r:embed="rId4">
            <a:alphaModFix/>
          </a:blip>
          <a:stretch>
            <a:fillRect/>
          </a:stretch>
        </p:blipFill>
        <p:spPr>
          <a:xfrm>
            <a:off x="2152038" y="1203200"/>
            <a:ext cx="1611925" cy="1232998"/>
          </a:xfrm>
          <a:prstGeom prst="rect">
            <a:avLst/>
          </a:prstGeom>
          <a:noFill/>
          <a:ln>
            <a:noFill/>
          </a:ln>
        </p:spPr>
      </p:pic>
      <p:pic>
        <p:nvPicPr>
          <p:cNvPr id="242" name="Google Shape;242;p23"/>
          <p:cNvPicPr preferRelativeResize="0"/>
          <p:nvPr/>
        </p:nvPicPr>
        <p:blipFill>
          <a:blip r:embed="rId5">
            <a:alphaModFix/>
          </a:blip>
          <a:stretch>
            <a:fillRect/>
          </a:stretch>
        </p:blipFill>
        <p:spPr>
          <a:xfrm>
            <a:off x="3763962" y="1206098"/>
            <a:ext cx="1611925" cy="1227941"/>
          </a:xfrm>
          <a:prstGeom prst="rect">
            <a:avLst/>
          </a:prstGeom>
          <a:noFill/>
          <a:ln>
            <a:noFill/>
          </a:ln>
        </p:spPr>
      </p:pic>
      <p:pic>
        <p:nvPicPr>
          <p:cNvPr id="243" name="Google Shape;243;p23"/>
          <p:cNvPicPr preferRelativeResize="0"/>
          <p:nvPr/>
        </p:nvPicPr>
        <p:blipFill>
          <a:blip r:embed="rId6">
            <a:alphaModFix/>
          </a:blip>
          <a:stretch>
            <a:fillRect/>
          </a:stretch>
        </p:blipFill>
        <p:spPr>
          <a:xfrm>
            <a:off x="5375887" y="1206100"/>
            <a:ext cx="1611925" cy="1233018"/>
          </a:xfrm>
          <a:prstGeom prst="rect">
            <a:avLst/>
          </a:prstGeom>
          <a:noFill/>
          <a:ln>
            <a:noFill/>
          </a:ln>
        </p:spPr>
      </p:pic>
      <p:pic>
        <p:nvPicPr>
          <p:cNvPr id="244" name="Google Shape;244;p23"/>
          <p:cNvPicPr preferRelativeResize="0"/>
          <p:nvPr/>
        </p:nvPicPr>
        <p:blipFill>
          <a:blip r:embed="rId7">
            <a:alphaModFix/>
          </a:blip>
          <a:stretch>
            <a:fillRect/>
          </a:stretch>
        </p:blipFill>
        <p:spPr>
          <a:xfrm>
            <a:off x="6987814" y="1223003"/>
            <a:ext cx="1616073" cy="1233025"/>
          </a:xfrm>
          <a:prstGeom prst="rect">
            <a:avLst/>
          </a:prstGeom>
          <a:noFill/>
          <a:ln>
            <a:noFill/>
          </a:ln>
        </p:spPr>
      </p:pic>
      <p:sp>
        <p:nvSpPr>
          <p:cNvPr id="245" name="Google Shape;245;p23"/>
          <p:cNvSpPr txBox="1"/>
          <p:nvPr>
            <p:ph idx="4294967295" type="title"/>
          </p:nvPr>
        </p:nvSpPr>
        <p:spPr>
          <a:xfrm>
            <a:off x="5761949" y="2784675"/>
            <a:ext cx="3033600" cy="1666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100"/>
              <a:buFont typeface="Arial"/>
              <a:buNone/>
            </a:pPr>
            <a:r>
              <a:rPr b="0" lang="en" sz="1150">
                <a:solidFill>
                  <a:srgbClr val="1D1C1D"/>
                </a:solidFill>
                <a:highlight>
                  <a:srgbClr val="F8F8F8"/>
                </a:highlight>
                <a:latin typeface="Arial"/>
                <a:ea typeface="Arial"/>
                <a:cs typeface="Arial"/>
                <a:sym typeface="Arial"/>
              </a:rPr>
              <a:t>Using the streamlit module, the process runs the “find_best_model” python file to show the top model and top 10 from the results csv. </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rPr b="0" lang="en" sz="1150">
                <a:solidFill>
                  <a:srgbClr val="1D1C1D"/>
                </a:solidFill>
                <a:highlight>
                  <a:srgbClr val="F8F8F8"/>
                </a:highlight>
                <a:latin typeface="Arial"/>
                <a:ea typeface="Arial"/>
                <a:cs typeface="Arial"/>
                <a:sym typeface="Arial"/>
              </a:rPr>
              <a:t>The models can be viewed while being processed and while all combinations are tested, where the page can be refreshed to view the updated files and hierachy.</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t/>
            </a:r>
            <a:endParaRPr b="0" sz="1150">
              <a:solidFill>
                <a:srgbClr val="1D1C1D"/>
              </a:solidFill>
              <a:highlight>
                <a:srgbClr val="F8F8F8"/>
              </a:highlight>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graphicFrame>
        <p:nvGraphicFramePr>
          <p:cNvPr id="246" name="Google Shape;246;p23"/>
          <p:cNvGraphicFramePr/>
          <p:nvPr/>
        </p:nvGraphicFramePr>
        <p:xfrm>
          <a:off x="348438" y="2784670"/>
          <a:ext cx="3000000" cy="3000000"/>
        </p:xfrm>
        <a:graphic>
          <a:graphicData uri="http://schemas.openxmlformats.org/drawingml/2006/table">
            <a:tbl>
              <a:tblPr>
                <a:noFill/>
                <a:tableStyleId>{B001F831-842D-4762-A4DB-FB63FD998AAA}</a:tableStyleId>
              </a:tblPr>
              <a:tblGrid>
                <a:gridCol w="1745200"/>
                <a:gridCol w="1745200"/>
                <a:gridCol w="1745200"/>
              </a:tblGrid>
              <a:tr h="277750">
                <a:tc>
                  <a:txBody>
                    <a:bodyPr/>
                    <a:lstStyle/>
                    <a:p>
                      <a:pPr indent="0" lvl="0" marL="0" rtl="0" algn="l">
                        <a:spcBef>
                          <a:spcPts val="0"/>
                        </a:spcBef>
                        <a:spcAft>
                          <a:spcPts val="0"/>
                        </a:spcAft>
                        <a:buNone/>
                      </a:pPr>
                      <a:r>
                        <a:rPr lang="en" sz="900"/>
                        <a:t>ta_indicators</a:t>
                      </a:r>
                      <a:endParaRPr sz="900"/>
                    </a:p>
                  </a:txBody>
                  <a:tcPr marT="91425" marB="91425" marR="91425" marL="91425"/>
                </a:tc>
                <a:tc>
                  <a:txBody>
                    <a:bodyPr/>
                    <a:lstStyle/>
                    <a:p>
                      <a:pPr indent="0" lvl="0" marL="0" rtl="0" algn="l">
                        <a:spcBef>
                          <a:spcPts val="0"/>
                        </a:spcBef>
                        <a:spcAft>
                          <a:spcPts val="0"/>
                        </a:spcAft>
                        <a:buNone/>
                      </a:pPr>
                      <a:r>
                        <a:rPr lang="en" sz="900"/>
                        <a:t>cumulative_profit</a:t>
                      </a:r>
                      <a:endParaRPr sz="900"/>
                    </a:p>
                  </a:txBody>
                  <a:tcPr marT="91425" marB="91425" marR="91425" marL="91425"/>
                </a:tc>
                <a:tc>
                  <a:txBody>
                    <a:bodyPr/>
                    <a:lstStyle/>
                    <a:p>
                      <a:pPr indent="0" lvl="0" marL="0" rtl="0" algn="l">
                        <a:spcBef>
                          <a:spcPts val="0"/>
                        </a:spcBef>
                        <a:spcAft>
                          <a:spcPts val="0"/>
                        </a:spcAft>
                        <a:buNone/>
                      </a:pPr>
                      <a:r>
                        <a:rPr lang="en" sz="900"/>
                        <a:t>accuracy</a:t>
                      </a:r>
                      <a:endParaRPr sz="900"/>
                    </a:p>
                  </a:txBody>
                  <a:tcPr marT="91425" marB="91425" marR="91425" marL="91425"/>
                </a:tc>
              </a:tr>
              <a:tr h="277750">
                <a:tc>
                  <a:txBody>
                    <a:bodyPr/>
                    <a:lstStyle/>
                    <a:p>
                      <a:pPr indent="0" lvl="0" marL="0" rtl="0" algn="l">
                        <a:spcBef>
                          <a:spcPts val="0"/>
                        </a:spcBef>
                        <a:spcAft>
                          <a:spcPts val="0"/>
                        </a:spcAft>
                        <a:buNone/>
                      </a:pPr>
                      <a:r>
                        <a:rPr lang="en" sz="900"/>
                        <a:t>pivot_r1_r2</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2.37447277</a:t>
                      </a:r>
                      <a:endParaRPr sz="900"/>
                    </a:p>
                  </a:txBody>
                  <a:tcPr marT="91425" marB="91425" marR="91425" marL="91425"/>
                </a:tc>
                <a:tc>
                  <a:txBody>
                    <a:bodyPr/>
                    <a:lstStyle/>
                    <a:p>
                      <a:pPr indent="0" lvl="0" marL="0" rtl="0" algn="r">
                        <a:lnSpc>
                          <a:spcPct val="115000"/>
                        </a:lnSpc>
                        <a:spcBef>
                          <a:spcPts val="0"/>
                        </a:spcBef>
                        <a:spcAft>
                          <a:spcPts val="0"/>
                        </a:spcAft>
                        <a:buNone/>
                      </a:pPr>
                      <a:r>
                        <a:rPr lang="en" sz="900"/>
                        <a:t>0.626506</a:t>
                      </a:r>
                      <a:endParaRPr sz="900"/>
                    </a:p>
                  </a:txBody>
                  <a:tcPr marT="91425" marB="91425" marR="91425" marL="91425"/>
                </a:tc>
              </a:tr>
              <a:tr h="277750">
                <a:tc>
                  <a:txBody>
                    <a:bodyPr/>
                    <a:lstStyle/>
                    <a:p>
                      <a:pPr indent="0" lvl="0" marL="0" rtl="0" algn="l">
                        <a:spcBef>
                          <a:spcPts val="0"/>
                        </a:spcBef>
                        <a:spcAft>
                          <a:spcPts val="0"/>
                        </a:spcAft>
                        <a:buNone/>
                      </a:pPr>
                      <a:r>
                        <a:rPr lang="en" sz="900"/>
                        <a:t>14 period RSI_r2_s1</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2.345642563</a:t>
                      </a:r>
                      <a:endParaRPr sz="900"/>
                    </a:p>
                  </a:txBody>
                  <a:tcPr marT="91425" marB="91425" marR="91425" marL="91425"/>
                </a:tc>
                <a:tc>
                  <a:txBody>
                    <a:bodyPr/>
                    <a:lstStyle/>
                    <a:p>
                      <a:pPr indent="0" lvl="0" marL="0" rtl="0" algn="r">
                        <a:lnSpc>
                          <a:spcPct val="115000"/>
                        </a:lnSpc>
                        <a:spcBef>
                          <a:spcPts val="0"/>
                        </a:spcBef>
                        <a:spcAft>
                          <a:spcPts val="0"/>
                        </a:spcAft>
                        <a:buNone/>
                      </a:pPr>
                      <a:r>
                        <a:rPr lang="en" sz="900"/>
                        <a:t>0.650602</a:t>
                      </a:r>
                      <a:endParaRPr sz="900"/>
                    </a:p>
                  </a:txBody>
                  <a:tcPr marT="91425" marB="91425" marR="91425" marL="91425"/>
                </a:tc>
              </a:tr>
              <a:tr h="277750">
                <a:tc>
                  <a:txBody>
                    <a:bodyPr/>
                    <a:lstStyle/>
                    <a:p>
                      <a:pPr indent="0" lvl="0" marL="0" rtl="0" algn="l">
                        <a:spcBef>
                          <a:spcPts val="0"/>
                        </a:spcBef>
                        <a:spcAft>
                          <a:spcPts val="0"/>
                        </a:spcAft>
                        <a:buNone/>
                      </a:pPr>
                      <a:r>
                        <a:rPr lang="en" sz="900"/>
                        <a:t>pivot_r2_s4</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2.273622888</a:t>
                      </a:r>
                      <a:endParaRPr sz="900"/>
                    </a:p>
                  </a:txBody>
                  <a:tcPr marT="91425" marB="91425" marR="91425" marL="91425"/>
                </a:tc>
                <a:tc>
                  <a:txBody>
                    <a:bodyPr/>
                    <a:lstStyle/>
                    <a:p>
                      <a:pPr indent="0" lvl="0" marL="0" rtl="0" algn="r">
                        <a:lnSpc>
                          <a:spcPct val="115000"/>
                        </a:lnSpc>
                        <a:spcBef>
                          <a:spcPts val="0"/>
                        </a:spcBef>
                        <a:spcAft>
                          <a:spcPts val="0"/>
                        </a:spcAft>
                        <a:buNone/>
                      </a:pPr>
                      <a:r>
                        <a:rPr lang="en" sz="900"/>
                        <a:t>0.578313</a:t>
                      </a:r>
                      <a:endParaRPr sz="900"/>
                    </a:p>
                  </a:txBody>
                  <a:tcPr marT="91425" marB="91425" marR="91425" marL="91425"/>
                </a:tc>
              </a:tr>
              <a:tr h="277750">
                <a:tc>
                  <a:txBody>
                    <a:bodyPr/>
                    <a:lstStyle/>
                    <a:p>
                      <a:pPr indent="0" lvl="0" marL="0" rtl="0" algn="l">
                        <a:spcBef>
                          <a:spcPts val="0"/>
                        </a:spcBef>
                        <a:spcAft>
                          <a:spcPts val="0"/>
                        </a:spcAft>
                        <a:buNone/>
                      </a:pPr>
                      <a:r>
                        <a:rPr lang="en" sz="900"/>
                        <a:t>14 period RSI_open_r2</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2.272767197</a:t>
                      </a:r>
                      <a:endParaRPr sz="900"/>
                    </a:p>
                  </a:txBody>
                  <a:tcPr marT="91425" marB="91425" marR="91425" marL="91425"/>
                </a:tc>
                <a:tc>
                  <a:txBody>
                    <a:bodyPr/>
                    <a:lstStyle/>
                    <a:p>
                      <a:pPr indent="0" lvl="0" marL="0" rtl="0" algn="r">
                        <a:lnSpc>
                          <a:spcPct val="115000"/>
                        </a:lnSpc>
                        <a:spcBef>
                          <a:spcPts val="0"/>
                        </a:spcBef>
                        <a:spcAft>
                          <a:spcPts val="0"/>
                        </a:spcAft>
                        <a:buNone/>
                      </a:pPr>
                      <a:r>
                        <a:rPr lang="en" sz="900"/>
                        <a:t>0.614458</a:t>
                      </a:r>
                      <a:endParaRPr sz="900"/>
                    </a:p>
                  </a:txBody>
                  <a:tcPr marT="91425" marB="91425" marR="91425" marL="91425"/>
                </a:tc>
              </a:tr>
              <a:tr h="277750">
                <a:tc>
                  <a:txBody>
                    <a:bodyPr/>
                    <a:lstStyle/>
                    <a:p>
                      <a:pPr indent="0" lvl="0" marL="0" rtl="0" algn="l">
                        <a:spcBef>
                          <a:spcPts val="0"/>
                        </a:spcBef>
                        <a:spcAft>
                          <a:spcPts val="0"/>
                        </a:spcAft>
                        <a:buNone/>
                      </a:pPr>
                      <a:r>
                        <a:rPr lang="en" sz="900"/>
                        <a:t>14 period RSI_pivot_r2</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2.24609442</a:t>
                      </a:r>
                      <a:endParaRPr sz="900"/>
                    </a:p>
                  </a:txBody>
                  <a:tcPr marT="91425" marB="91425" marR="91425" marL="91425"/>
                </a:tc>
                <a:tc>
                  <a:txBody>
                    <a:bodyPr/>
                    <a:lstStyle/>
                    <a:p>
                      <a:pPr indent="0" lvl="0" marL="0" rtl="0" algn="r">
                        <a:lnSpc>
                          <a:spcPct val="115000"/>
                        </a:lnSpc>
                        <a:spcBef>
                          <a:spcPts val="0"/>
                        </a:spcBef>
                        <a:spcAft>
                          <a:spcPts val="0"/>
                        </a:spcAft>
                        <a:buNone/>
                      </a:pPr>
                      <a:r>
                        <a:rPr lang="en" sz="900"/>
                        <a:t>0.60241</a:t>
                      </a:r>
                      <a:endParaRPr sz="9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idx="4294967295" type="title"/>
          </p:nvPr>
        </p:nvSpPr>
        <p:spPr>
          <a:xfrm>
            <a:off x="535775" y="299400"/>
            <a:ext cx="844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Model Evaluation </a:t>
            </a:r>
            <a:endParaRPr sz="3600">
              <a:solidFill>
                <a:schemeClr val="dk1"/>
              </a:solidFill>
            </a:endParaRPr>
          </a:p>
        </p:txBody>
      </p:sp>
      <p:sp>
        <p:nvSpPr>
          <p:cNvPr id="252" name="Google Shape;252;p24"/>
          <p:cNvSpPr txBox="1"/>
          <p:nvPr>
            <p:ph idx="4294967295" type="title"/>
          </p:nvPr>
        </p:nvSpPr>
        <p:spPr>
          <a:xfrm>
            <a:off x="448475" y="1006250"/>
            <a:ext cx="5503800" cy="3665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100"/>
              <a:buFont typeface="Arial"/>
              <a:buNone/>
            </a:pPr>
            <a:r>
              <a:rPr b="0" lang="en" sz="1150">
                <a:solidFill>
                  <a:srgbClr val="1D1C1D"/>
                </a:solidFill>
                <a:highlight>
                  <a:srgbClr val="F8F8F8"/>
                </a:highlight>
                <a:latin typeface="Arial"/>
                <a:ea typeface="Arial"/>
                <a:cs typeface="Arial"/>
                <a:sym typeface="Arial"/>
              </a:rPr>
              <a:t>Brief explanation on ‘find best model’ script</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160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Grabs daily returns with pct.change() and model returns</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Puts in dataframe and plots model, then stored in ‘profitable’ dataframe</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All models indicators and their accuracy are read, sorted and stored in a ‘results.csv’ file. Index[0] has the “best” model. </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Can compare daily and model returns - with stored visualisations</a:t>
            </a:r>
            <a:endParaRPr b="0" sz="1150">
              <a:solidFill>
                <a:srgbClr val="1D1C1D"/>
              </a:solidFill>
              <a:highlight>
                <a:srgbClr val="F8F8F8"/>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100"/>
              <a:buFont typeface="Arial"/>
              <a:buNone/>
            </a:pPr>
            <a:r>
              <a:rPr b="0" lang="en" sz="1150">
                <a:solidFill>
                  <a:srgbClr val="1D1C1D"/>
                </a:solidFill>
                <a:highlight>
                  <a:srgbClr val="F8F8F8"/>
                </a:highlight>
                <a:latin typeface="Arial"/>
                <a:ea typeface="Arial"/>
                <a:cs typeface="Arial"/>
                <a:sym typeface="Arial"/>
              </a:rPr>
              <a:t>Cumulative profits &amp; accuracy</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160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Popular indicators include r2, </a:t>
            </a:r>
            <a:r>
              <a:rPr b="0" lang="en" sz="1150">
                <a:solidFill>
                  <a:srgbClr val="1D1C1D"/>
                </a:solidFill>
                <a:highlight>
                  <a:srgbClr val="F8F8F8"/>
                </a:highlight>
                <a:latin typeface="Arial"/>
                <a:ea typeface="Arial"/>
                <a:cs typeface="Arial"/>
                <a:sym typeface="Arial"/>
              </a:rPr>
              <a:t> RSI and EMAs</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Can be quite profitable, found some ideal outcomes (20%) $$$</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Could include sharpe ratio to measure performance</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Accuracy was not ideal - alot of lowballers such as 0.6 :(</a:t>
            </a:r>
            <a:endParaRPr b="0" sz="1150">
              <a:solidFill>
                <a:srgbClr val="1D1C1D"/>
              </a:solidFill>
              <a:highlight>
                <a:srgbClr val="F8F8F8"/>
              </a:highlight>
              <a:latin typeface="Arial"/>
              <a:ea typeface="Arial"/>
              <a:cs typeface="Arial"/>
              <a:sym typeface="Arial"/>
            </a:endParaRPr>
          </a:p>
          <a:p>
            <a:pPr indent="-301625" lvl="0" marL="457200" marR="0" rtl="0" algn="l">
              <a:lnSpc>
                <a:spcPct val="115000"/>
              </a:lnSpc>
              <a:spcBef>
                <a:spcPts val="0"/>
              </a:spcBef>
              <a:spcAft>
                <a:spcPts val="0"/>
              </a:spcAft>
              <a:buClr>
                <a:srgbClr val="1D1C1D"/>
              </a:buClr>
              <a:buSzPts val="1150"/>
              <a:buFont typeface="Arial"/>
              <a:buChar char="-"/>
            </a:pPr>
            <a:r>
              <a:rPr b="0" lang="en" sz="1150">
                <a:solidFill>
                  <a:srgbClr val="1D1C1D"/>
                </a:solidFill>
                <a:highlight>
                  <a:srgbClr val="F8F8F8"/>
                </a:highlight>
                <a:latin typeface="Arial"/>
                <a:ea typeface="Arial"/>
                <a:cs typeface="Arial"/>
                <a:sym typeface="Arial"/>
              </a:rPr>
              <a:t>With more time, include precision and recall </a:t>
            </a:r>
            <a:endParaRPr b="0" sz="1150">
              <a:solidFill>
                <a:srgbClr val="1D1C1D"/>
              </a:solidFill>
              <a:highlight>
                <a:srgbClr val="F8F8F8"/>
              </a:highlight>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253" name="Google Shape;253;p24"/>
          <p:cNvPicPr preferRelativeResize="0"/>
          <p:nvPr/>
        </p:nvPicPr>
        <p:blipFill>
          <a:blip r:embed="rId3">
            <a:alphaModFix/>
          </a:blip>
          <a:stretch>
            <a:fillRect/>
          </a:stretch>
        </p:blipFill>
        <p:spPr>
          <a:xfrm>
            <a:off x="5731750" y="1642000"/>
            <a:ext cx="2886925" cy="23935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idx="4294967295" type="title"/>
          </p:nvPr>
        </p:nvSpPr>
        <p:spPr>
          <a:xfrm>
            <a:off x="507125" y="984125"/>
            <a:ext cx="8678400" cy="23271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0" sz="1600">
              <a:latin typeface="Arial"/>
              <a:ea typeface="Arial"/>
              <a:cs typeface="Arial"/>
              <a:sym typeface="Arial"/>
            </a:endParaRPr>
          </a:p>
        </p:txBody>
      </p:sp>
      <p:sp>
        <p:nvSpPr>
          <p:cNvPr id="259" name="Google Shape;259;p25"/>
          <p:cNvSpPr txBox="1"/>
          <p:nvPr>
            <p:ph idx="4294967295" type="title"/>
          </p:nvPr>
        </p:nvSpPr>
        <p:spPr>
          <a:xfrm>
            <a:off x="387600" y="302225"/>
            <a:ext cx="4317300" cy="6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Discussion</a:t>
            </a:r>
            <a:endParaRPr sz="3600">
              <a:solidFill>
                <a:schemeClr val="dk1"/>
              </a:solidFill>
            </a:endParaRPr>
          </a:p>
        </p:txBody>
      </p:sp>
      <p:sp>
        <p:nvSpPr>
          <p:cNvPr id="260" name="Google Shape;260;p25"/>
          <p:cNvSpPr txBox="1"/>
          <p:nvPr/>
        </p:nvSpPr>
        <p:spPr>
          <a:xfrm>
            <a:off x="507125" y="1109325"/>
            <a:ext cx="78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1" name="Google Shape;261;p25"/>
          <p:cNvSpPr txBox="1"/>
          <p:nvPr/>
        </p:nvSpPr>
        <p:spPr>
          <a:xfrm>
            <a:off x="507125" y="1147875"/>
            <a:ext cx="8304000" cy="330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latin typeface="Lato"/>
                <a:ea typeface="Lato"/>
                <a:cs typeface="Lato"/>
                <a:sym typeface="Lato"/>
              </a:rPr>
              <a:t>Using  XGBoost machine learning model our trading bot has identified some profitable models using a combination of 3 different indicators to identify buy and sell orders. Only approximately 20%  (650 out of 3040) of the models were profitable. About 33% of the models </a:t>
            </a:r>
            <a:r>
              <a:rPr lang="en" sz="1800">
                <a:latin typeface="Lato"/>
                <a:ea typeface="Lato"/>
                <a:cs typeface="Lato"/>
                <a:sym typeface="Lato"/>
              </a:rPr>
              <a:t>outperform buying and holding BTC. </a:t>
            </a:r>
            <a:endParaRPr sz="1800">
              <a:latin typeface="Lato"/>
              <a:ea typeface="Lato"/>
              <a:cs typeface="Lato"/>
              <a:sym typeface="Lato"/>
            </a:endParaRPr>
          </a:p>
          <a:p>
            <a:pPr indent="0" lvl="0" marL="0" rtl="0" algn="l">
              <a:lnSpc>
                <a:spcPct val="115000"/>
              </a:lnSpc>
              <a:spcBef>
                <a:spcPts val="1200"/>
              </a:spcBef>
              <a:spcAft>
                <a:spcPts val="0"/>
              </a:spcAft>
              <a:buNone/>
            </a:pPr>
            <a:r>
              <a:rPr lang="en" sz="1800">
                <a:latin typeface="Lato"/>
                <a:ea typeface="Lato"/>
                <a:cs typeface="Lato"/>
                <a:sym typeface="Lato"/>
              </a:rPr>
              <a:t>We believe that our model is sufficient enough for further investigation and validation using paper trading. However, our models can be improved by incorporating other factors such as trading fees and stop losses. </a:t>
            </a:r>
            <a:endParaRPr sz="18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 </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sz="1300">
              <a:latin typeface="Lato"/>
              <a:ea typeface="Lato"/>
              <a:cs typeface="Lato"/>
              <a:sym typeface="Lato"/>
            </a:endParaRPr>
          </a:p>
        </p:txBody>
      </p:sp>
      <p:sp>
        <p:nvSpPr>
          <p:cNvPr id="262" name="Google Shape;262;p25"/>
          <p:cNvSpPr txBox="1"/>
          <p:nvPr/>
        </p:nvSpPr>
        <p:spPr>
          <a:xfrm>
            <a:off x="5757400" y="2372650"/>
            <a:ext cx="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idx="4294967295" type="title"/>
          </p:nvPr>
        </p:nvSpPr>
        <p:spPr>
          <a:xfrm>
            <a:off x="356625" y="126775"/>
            <a:ext cx="7195200" cy="6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3600">
              <a:solidFill>
                <a:schemeClr val="dk1"/>
              </a:solidFill>
            </a:endParaRPr>
          </a:p>
        </p:txBody>
      </p:sp>
      <p:sp>
        <p:nvSpPr>
          <p:cNvPr id="268" name="Google Shape;268;p26"/>
          <p:cNvSpPr/>
          <p:nvPr/>
        </p:nvSpPr>
        <p:spPr>
          <a:xfrm>
            <a:off x="2380113" y="1639488"/>
            <a:ext cx="4456800" cy="214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Clr>
                <a:schemeClr val="dk2"/>
              </a:buClr>
              <a:buSzPts val="1100"/>
              <a:buFont typeface="Arial"/>
              <a:buNone/>
            </a:pPr>
            <a:r>
              <a:rPr b="1" lang="en" sz="3500">
                <a:solidFill>
                  <a:schemeClr val="dk1"/>
                </a:solidFill>
                <a:latin typeface="Raleway"/>
                <a:ea typeface="Raleway"/>
                <a:cs typeface="Raleway"/>
                <a:sym typeface="Raleway"/>
              </a:rPr>
              <a:t>Areas of Improvement</a:t>
            </a:r>
            <a:endParaRPr sz="1300"/>
          </a:p>
        </p:txBody>
      </p:sp>
      <p:sp>
        <p:nvSpPr>
          <p:cNvPr id="269" name="Google Shape;269;p26"/>
          <p:cNvSpPr/>
          <p:nvPr/>
        </p:nvSpPr>
        <p:spPr>
          <a:xfrm>
            <a:off x="6613150" y="733350"/>
            <a:ext cx="2340900" cy="146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57150" rtl="0" algn="l">
              <a:lnSpc>
                <a:spcPct val="115000"/>
              </a:lnSpc>
              <a:spcBef>
                <a:spcPts val="600"/>
              </a:spcBef>
              <a:spcAft>
                <a:spcPts val="500"/>
              </a:spcAft>
              <a:buNone/>
            </a:pPr>
            <a:r>
              <a:rPr lang="en" sz="1600">
                <a:solidFill>
                  <a:schemeClr val="lt1"/>
                </a:solidFill>
                <a:latin typeface="Raleway"/>
                <a:ea typeface="Raleway"/>
                <a:cs typeface="Raleway"/>
                <a:sym typeface="Raleway"/>
              </a:rPr>
              <a:t>Incorporating stop losses, trading fees and sharpe ratio into profit and loss calculations</a:t>
            </a:r>
            <a:endParaRPr>
              <a:solidFill>
                <a:schemeClr val="lt1"/>
              </a:solidFill>
              <a:latin typeface="Raleway"/>
              <a:ea typeface="Raleway"/>
              <a:cs typeface="Raleway"/>
              <a:sym typeface="Raleway"/>
            </a:endParaRPr>
          </a:p>
        </p:txBody>
      </p:sp>
      <p:sp>
        <p:nvSpPr>
          <p:cNvPr id="270" name="Google Shape;270;p26"/>
          <p:cNvSpPr/>
          <p:nvPr/>
        </p:nvSpPr>
        <p:spPr>
          <a:xfrm>
            <a:off x="189950" y="877500"/>
            <a:ext cx="2089500" cy="11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500"/>
              </a:spcAft>
              <a:buNone/>
            </a:pPr>
            <a:r>
              <a:rPr lang="en" sz="1600">
                <a:solidFill>
                  <a:schemeClr val="lt1"/>
                </a:solidFill>
                <a:latin typeface="Raleway"/>
                <a:ea typeface="Raleway"/>
                <a:cs typeface="Raleway"/>
                <a:sym typeface="Raleway"/>
              </a:rPr>
              <a:t>Different timeframes - 4 hour, 1 hour, 15 min, 5 min etc.</a:t>
            </a:r>
            <a:endParaRPr/>
          </a:p>
        </p:txBody>
      </p:sp>
      <p:sp>
        <p:nvSpPr>
          <p:cNvPr id="271" name="Google Shape;271;p26"/>
          <p:cNvSpPr/>
          <p:nvPr/>
        </p:nvSpPr>
        <p:spPr>
          <a:xfrm>
            <a:off x="189950" y="3175950"/>
            <a:ext cx="2089500" cy="13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500"/>
              </a:spcAft>
              <a:buNone/>
            </a:pPr>
            <a:r>
              <a:rPr lang="en" sz="1600">
                <a:solidFill>
                  <a:schemeClr val="lt1"/>
                </a:solidFill>
                <a:latin typeface="Raleway"/>
                <a:ea typeface="Raleway"/>
                <a:cs typeface="Raleway"/>
                <a:sym typeface="Raleway"/>
              </a:rPr>
              <a:t>Different trading signals e.g. big sell, small sell, hold, small buy, big buy</a:t>
            </a:r>
            <a:endParaRPr/>
          </a:p>
        </p:txBody>
      </p:sp>
      <p:sp>
        <p:nvSpPr>
          <p:cNvPr id="272" name="Google Shape;272;p26"/>
          <p:cNvSpPr/>
          <p:nvPr/>
        </p:nvSpPr>
        <p:spPr>
          <a:xfrm>
            <a:off x="3563775" y="3989175"/>
            <a:ext cx="2089500" cy="9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500"/>
              </a:spcAft>
              <a:buNone/>
            </a:pPr>
            <a:r>
              <a:rPr lang="en" sz="1600">
                <a:solidFill>
                  <a:schemeClr val="lt1"/>
                </a:solidFill>
                <a:latin typeface="Raleway"/>
                <a:ea typeface="Raleway"/>
                <a:cs typeface="Raleway"/>
                <a:sym typeface="Raleway"/>
              </a:rPr>
              <a:t>Different indicators and number of indicators</a:t>
            </a:r>
            <a:endParaRPr/>
          </a:p>
        </p:txBody>
      </p:sp>
      <p:sp>
        <p:nvSpPr>
          <p:cNvPr id="273" name="Google Shape;273;p26"/>
          <p:cNvSpPr/>
          <p:nvPr/>
        </p:nvSpPr>
        <p:spPr>
          <a:xfrm>
            <a:off x="6864550" y="3081300"/>
            <a:ext cx="2089500" cy="11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500"/>
              </a:spcAft>
              <a:buNone/>
            </a:pPr>
            <a:r>
              <a:rPr lang="en" sz="1600">
                <a:solidFill>
                  <a:schemeClr val="lt1"/>
                </a:solidFill>
                <a:latin typeface="Raleway"/>
                <a:ea typeface="Raleway"/>
                <a:cs typeface="Raleway"/>
                <a:sym typeface="Raleway"/>
              </a:rPr>
              <a:t>Combine multiple models' signals into one and have majority wins</a:t>
            </a:r>
            <a:endParaRPr/>
          </a:p>
        </p:txBody>
      </p:sp>
      <p:sp>
        <p:nvSpPr>
          <p:cNvPr id="274" name="Google Shape;274;p26"/>
          <p:cNvSpPr/>
          <p:nvPr/>
        </p:nvSpPr>
        <p:spPr>
          <a:xfrm>
            <a:off x="3158625" y="196500"/>
            <a:ext cx="2899800" cy="109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500"/>
              </a:spcAft>
              <a:buNone/>
            </a:pPr>
            <a:r>
              <a:rPr lang="en" sz="1600">
                <a:solidFill>
                  <a:schemeClr val="lt1"/>
                </a:solidFill>
                <a:latin typeface="Raleway"/>
                <a:ea typeface="Raleway"/>
                <a:cs typeface="Raleway"/>
                <a:sym typeface="Raleway"/>
              </a:rPr>
              <a:t>Different classifier models, such as AdaBoost, DecisionTreeClassifier, or LogisticRegression</a:t>
            </a:r>
            <a:endParaRPr/>
          </a:p>
        </p:txBody>
      </p:sp>
      <p:cxnSp>
        <p:nvCxnSpPr>
          <p:cNvPr id="275" name="Google Shape;275;p26"/>
          <p:cNvCxnSpPr>
            <a:stCxn id="270" idx="3"/>
            <a:endCxn id="268" idx="1"/>
          </p:cNvCxnSpPr>
          <p:nvPr/>
        </p:nvCxnSpPr>
        <p:spPr>
          <a:xfrm>
            <a:off x="2279450" y="1466700"/>
            <a:ext cx="753300" cy="4866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6"/>
          <p:cNvCxnSpPr>
            <a:stCxn id="268" idx="7"/>
            <a:endCxn id="269" idx="1"/>
          </p:cNvCxnSpPr>
          <p:nvPr/>
        </p:nvCxnSpPr>
        <p:spPr>
          <a:xfrm flipH="1" rot="10800000">
            <a:off x="6184229" y="1466664"/>
            <a:ext cx="429000" cy="4866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6"/>
          <p:cNvCxnSpPr>
            <a:stCxn id="271" idx="3"/>
            <a:endCxn id="268" idx="3"/>
          </p:cNvCxnSpPr>
          <p:nvPr/>
        </p:nvCxnSpPr>
        <p:spPr>
          <a:xfrm flipH="1" rot="10800000">
            <a:off x="2279450" y="3468450"/>
            <a:ext cx="753300" cy="4041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6"/>
          <p:cNvCxnSpPr>
            <a:stCxn id="268" idx="4"/>
            <a:endCxn id="272" idx="0"/>
          </p:cNvCxnSpPr>
          <p:nvPr/>
        </p:nvCxnSpPr>
        <p:spPr>
          <a:xfrm>
            <a:off x="4608513" y="3782088"/>
            <a:ext cx="0" cy="2070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26"/>
          <p:cNvCxnSpPr>
            <a:stCxn id="268" idx="5"/>
            <a:endCxn id="273" idx="1"/>
          </p:cNvCxnSpPr>
          <p:nvPr/>
        </p:nvCxnSpPr>
        <p:spPr>
          <a:xfrm>
            <a:off x="6184229" y="3468311"/>
            <a:ext cx="680400" cy="2022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26"/>
          <p:cNvCxnSpPr>
            <a:stCxn id="268" idx="0"/>
            <a:endCxn id="274" idx="2"/>
          </p:cNvCxnSpPr>
          <p:nvPr/>
        </p:nvCxnSpPr>
        <p:spPr>
          <a:xfrm rot="10800000">
            <a:off x="4608513" y="1293888"/>
            <a:ext cx="0" cy="34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7"/>
          <p:cNvSpPr txBox="1"/>
          <p:nvPr>
            <p:ph idx="1" type="body"/>
          </p:nvPr>
        </p:nvSpPr>
        <p:spPr>
          <a:xfrm>
            <a:off x="221050" y="535900"/>
            <a:ext cx="4016700" cy="13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Questions</a:t>
            </a:r>
            <a:endParaRPr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629400" y="235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Motivation &amp; Summary</a:t>
            </a:r>
            <a:endParaRPr sz="2400"/>
          </a:p>
        </p:txBody>
      </p:sp>
      <p:sp>
        <p:nvSpPr>
          <p:cNvPr id="79" name="Google Shape;79;p14"/>
          <p:cNvSpPr txBox="1"/>
          <p:nvPr>
            <p:ph idx="4294967295" type="title"/>
          </p:nvPr>
        </p:nvSpPr>
        <p:spPr>
          <a:xfrm>
            <a:off x="427050" y="1003650"/>
            <a:ext cx="8289900" cy="352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latin typeface="Lato"/>
              <a:ea typeface="Lato"/>
              <a:cs typeface="Lato"/>
              <a:sym typeface="Lato"/>
            </a:endParaRPr>
          </a:p>
        </p:txBody>
      </p:sp>
      <p:pic>
        <p:nvPicPr>
          <p:cNvPr descr="https://coinmarketcap.com/alexandria/article/technical-analysis-101-the-best-technical-indicators-for-crypto-and-stocks" id="80" name="Google Shape;80;p14"/>
          <p:cNvPicPr preferRelativeResize="0"/>
          <p:nvPr/>
        </p:nvPicPr>
        <p:blipFill>
          <a:blip r:embed="rId3">
            <a:alphaModFix/>
          </a:blip>
          <a:stretch>
            <a:fillRect/>
          </a:stretch>
        </p:blipFill>
        <p:spPr>
          <a:xfrm>
            <a:off x="254225" y="1789500"/>
            <a:ext cx="1817202" cy="1817200"/>
          </a:xfrm>
          <a:prstGeom prst="rect">
            <a:avLst/>
          </a:prstGeom>
          <a:noFill/>
          <a:ln>
            <a:noFill/>
          </a:ln>
        </p:spPr>
      </p:pic>
      <p:pic>
        <p:nvPicPr>
          <p:cNvPr descr="https://wattever.com.au/battery-storage-buyers-guide/" id="81" name="Google Shape;81;p14"/>
          <p:cNvPicPr preferRelativeResize="0"/>
          <p:nvPr/>
        </p:nvPicPr>
        <p:blipFill>
          <a:blip r:embed="rId4">
            <a:alphaModFix/>
          </a:blip>
          <a:stretch>
            <a:fillRect/>
          </a:stretch>
        </p:blipFill>
        <p:spPr>
          <a:xfrm>
            <a:off x="6280487" y="1789500"/>
            <a:ext cx="2725763" cy="1817200"/>
          </a:xfrm>
          <a:prstGeom prst="rect">
            <a:avLst/>
          </a:prstGeom>
          <a:noFill/>
          <a:ln>
            <a:noFill/>
          </a:ln>
        </p:spPr>
      </p:pic>
      <p:pic>
        <p:nvPicPr>
          <p:cNvPr descr="https://becominghuman.ai/an-introduction-to-machine-learning-33a1b5d3a560" id="82" name="Google Shape;82;p14"/>
          <p:cNvPicPr preferRelativeResize="0"/>
          <p:nvPr/>
        </p:nvPicPr>
        <p:blipFill>
          <a:blip r:embed="rId5">
            <a:alphaModFix/>
          </a:blip>
          <a:stretch>
            <a:fillRect/>
          </a:stretch>
        </p:blipFill>
        <p:spPr>
          <a:xfrm>
            <a:off x="2787016" y="1789510"/>
            <a:ext cx="2777883" cy="1817189"/>
          </a:xfrm>
          <a:prstGeom prst="rect">
            <a:avLst/>
          </a:prstGeom>
          <a:noFill/>
          <a:ln>
            <a:noFill/>
          </a:ln>
        </p:spPr>
      </p:pic>
      <p:sp>
        <p:nvSpPr>
          <p:cNvPr id="83" name="Google Shape;83;p14"/>
          <p:cNvSpPr/>
          <p:nvPr/>
        </p:nvSpPr>
        <p:spPr>
          <a:xfrm>
            <a:off x="2143475" y="2412350"/>
            <a:ext cx="571500" cy="571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636938" y="2412350"/>
            <a:ext cx="571500" cy="5715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4294967295" type="title"/>
          </p:nvPr>
        </p:nvSpPr>
        <p:spPr>
          <a:xfrm>
            <a:off x="371725" y="308625"/>
            <a:ext cx="777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Predictive Model Selection</a:t>
            </a:r>
            <a:endParaRPr sz="2400"/>
          </a:p>
        </p:txBody>
      </p:sp>
      <p:sp>
        <p:nvSpPr>
          <p:cNvPr id="90" name="Google Shape;90;p15"/>
          <p:cNvSpPr/>
          <p:nvPr/>
        </p:nvSpPr>
        <p:spPr>
          <a:xfrm>
            <a:off x="3725725" y="1743150"/>
            <a:ext cx="1657200" cy="1657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XGBoost</a:t>
            </a:r>
            <a:endParaRPr b="1" sz="1500"/>
          </a:p>
        </p:txBody>
      </p:sp>
      <p:sp>
        <p:nvSpPr>
          <p:cNvPr id="91" name="Google Shape;91;p15"/>
          <p:cNvSpPr/>
          <p:nvPr/>
        </p:nvSpPr>
        <p:spPr>
          <a:xfrm>
            <a:off x="5499500" y="1215300"/>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Highly flexible</a:t>
            </a:r>
            <a:endParaRPr/>
          </a:p>
        </p:txBody>
      </p:sp>
      <p:sp>
        <p:nvSpPr>
          <p:cNvPr id="92" name="Google Shape;92;p15"/>
          <p:cNvSpPr/>
          <p:nvPr/>
        </p:nvSpPr>
        <p:spPr>
          <a:xfrm>
            <a:off x="5965975" y="2307825"/>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Uses parallel processin</a:t>
            </a:r>
            <a:r>
              <a:rPr lang="en">
                <a:solidFill>
                  <a:schemeClr val="dk2"/>
                </a:solidFill>
              </a:rPr>
              <a:t>g</a:t>
            </a:r>
            <a:endParaRPr/>
          </a:p>
        </p:txBody>
      </p:sp>
      <p:sp>
        <p:nvSpPr>
          <p:cNvPr id="93" name="Google Shape;93;p15"/>
          <p:cNvSpPr/>
          <p:nvPr/>
        </p:nvSpPr>
        <p:spPr>
          <a:xfrm>
            <a:off x="5438125" y="3400350"/>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Faster than Gradient Boosting</a:t>
            </a:r>
            <a:endParaRPr/>
          </a:p>
        </p:txBody>
      </p:sp>
      <p:sp>
        <p:nvSpPr>
          <p:cNvPr id="94" name="Google Shape;94;p15"/>
          <p:cNvSpPr/>
          <p:nvPr/>
        </p:nvSpPr>
        <p:spPr>
          <a:xfrm>
            <a:off x="3578125" y="4191075"/>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Supports regularization</a:t>
            </a:r>
            <a:endParaRPr/>
          </a:p>
        </p:txBody>
      </p:sp>
      <p:sp>
        <p:nvSpPr>
          <p:cNvPr id="95" name="Google Shape;95;p15"/>
          <p:cNvSpPr/>
          <p:nvPr/>
        </p:nvSpPr>
        <p:spPr>
          <a:xfrm>
            <a:off x="1737975" y="3400350"/>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Handles missing data</a:t>
            </a:r>
            <a:endParaRPr/>
          </a:p>
        </p:txBody>
      </p:sp>
      <p:sp>
        <p:nvSpPr>
          <p:cNvPr id="96" name="Google Shape;96;p15"/>
          <p:cNvSpPr/>
          <p:nvPr/>
        </p:nvSpPr>
        <p:spPr>
          <a:xfrm>
            <a:off x="1255925" y="2307825"/>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Cross-validates</a:t>
            </a:r>
            <a:endParaRPr/>
          </a:p>
        </p:txBody>
      </p:sp>
      <p:sp>
        <p:nvSpPr>
          <p:cNvPr id="97" name="Google Shape;97;p15"/>
          <p:cNvSpPr/>
          <p:nvPr/>
        </p:nvSpPr>
        <p:spPr>
          <a:xfrm>
            <a:off x="1737975" y="1215300"/>
            <a:ext cx="1987740" cy="52785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Small → Medium Datasets</a:t>
            </a:r>
            <a:endParaRPr/>
          </a:p>
        </p:txBody>
      </p:sp>
      <p:cxnSp>
        <p:nvCxnSpPr>
          <p:cNvPr id="98" name="Google Shape;98;p15"/>
          <p:cNvCxnSpPr>
            <a:stCxn id="97" idx="3"/>
            <a:endCxn id="90" idx="1"/>
          </p:cNvCxnSpPr>
          <p:nvPr/>
        </p:nvCxnSpPr>
        <p:spPr>
          <a:xfrm>
            <a:off x="3725715" y="1479225"/>
            <a:ext cx="242700" cy="5067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5"/>
          <p:cNvCxnSpPr>
            <a:stCxn id="96" idx="3"/>
            <a:endCxn id="90" idx="2"/>
          </p:cNvCxnSpPr>
          <p:nvPr/>
        </p:nvCxnSpPr>
        <p:spPr>
          <a:xfrm>
            <a:off x="3243665" y="2571750"/>
            <a:ext cx="482100" cy="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5"/>
          <p:cNvCxnSpPr>
            <a:stCxn id="95" idx="3"/>
            <a:endCxn id="90" idx="3"/>
          </p:cNvCxnSpPr>
          <p:nvPr/>
        </p:nvCxnSpPr>
        <p:spPr>
          <a:xfrm flipH="1" rot="10800000">
            <a:off x="3725715" y="3157575"/>
            <a:ext cx="242700" cy="5067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5"/>
          <p:cNvCxnSpPr>
            <a:stCxn id="94" idx="0"/>
            <a:endCxn id="90" idx="4"/>
          </p:cNvCxnSpPr>
          <p:nvPr/>
        </p:nvCxnSpPr>
        <p:spPr>
          <a:xfrm rot="10800000">
            <a:off x="4554295" y="3400275"/>
            <a:ext cx="17700" cy="790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5"/>
          <p:cNvCxnSpPr>
            <a:stCxn id="93" idx="1"/>
            <a:endCxn id="90" idx="5"/>
          </p:cNvCxnSpPr>
          <p:nvPr/>
        </p:nvCxnSpPr>
        <p:spPr>
          <a:xfrm rot="10800000">
            <a:off x="5140225" y="3157575"/>
            <a:ext cx="297900" cy="5067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5"/>
          <p:cNvCxnSpPr>
            <a:stCxn id="92" idx="1"/>
            <a:endCxn id="90" idx="6"/>
          </p:cNvCxnSpPr>
          <p:nvPr/>
        </p:nvCxnSpPr>
        <p:spPr>
          <a:xfrm rot="10800000">
            <a:off x="5382775" y="2571750"/>
            <a:ext cx="583200" cy="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5"/>
          <p:cNvCxnSpPr>
            <a:stCxn id="91" idx="1"/>
            <a:endCxn id="90" idx="7"/>
          </p:cNvCxnSpPr>
          <p:nvPr/>
        </p:nvCxnSpPr>
        <p:spPr>
          <a:xfrm flipH="1">
            <a:off x="5140100" y="1479225"/>
            <a:ext cx="359400" cy="506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16"/>
          <p:cNvSpPr txBox="1"/>
          <p:nvPr>
            <p:ph idx="4294967295" type="title"/>
          </p:nvPr>
        </p:nvSpPr>
        <p:spPr>
          <a:xfrm>
            <a:off x="301425" y="1448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Preparation</a:t>
            </a:r>
            <a:endParaRPr sz="2400"/>
          </a:p>
        </p:txBody>
      </p:sp>
      <p:grpSp>
        <p:nvGrpSpPr>
          <p:cNvPr id="110" name="Google Shape;110;p16"/>
          <p:cNvGrpSpPr/>
          <p:nvPr/>
        </p:nvGrpSpPr>
        <p:grpSpPr>
          <a:xfrm>
            <a:off x="0" y="1189989"/>
            <a:ext cx="2214600" cy="3217636"/>
            <a:chOff x="0" y="1189989"/>
            <a:chExt cx="2214600" cy="3217636"/>
          </a:xfrm>
        </p:grpSpPr>
        <p:sp>
          <p:nvSpPr>
            <p:cNvPr id="111" name="Google Shape;111;p16"/>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12" name="Google Shape;112;p16"/>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Create a function to download kline candlestick data from Binance using its API</a:t>
              </a:r>
              <a:endParaRPr sz="1100">
                <a:latin typeface="Roboto"/>
                <a:ea typeface="Roboto"/>
                <a:cs typeface="Roboto"/>
                <a:sym typeface="Roboto"/>
              </a:endParaRPr>
            </a:p>
          </p:txBody>
        </p:sp>
      </p:grpSp>
      <p:grpSp>
        <p:nvGrpSpPr>
          <p:cNvPr id="113" name="Google Shape;113;p16"/>
          <p:cNvGrpSpPr/>
          <p:nvPr/>
        </p:nvGrpSpPr>
        <p:grpSpPr>
          <a:xfrm>
            <a:off x="1838325" y="1189775"/>
            <a:ext cx="2064000" cy="3217850"/>
            <a:chOff x="1838325" y="1189775"/>
            <a:chExt cx="2064000" cy="3217850"/>
          </a:xfrm>
        </p:grpSpPr>
        <p:sp>
          <p:nvSpPr>
            <p:cNvPr id="114" name="Google Shape;114;p16"/>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115" name="Google Shape;115;p16"/>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Select relevant columns only. Only include open, high, low, close and volume.</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Convert data into Dataframe.</a:t>
              </a:r>
              <a:endParaRPr sz="1100">
                <a:latin typeface="Roboto"/>
                <a:ea typeface="Roboto"/>
                <a:cs typeface="Roboto"/>
                <a:sym typeface="Roboto"/>
              </a:endParaRPr>
            </a:p>
          </p:txBody>
        </p:sp>
      </p:grpSp>
      <p:grpSp>
        <p:nvGrpSpPr>
          <p:cNvPr id="116" name="Google Shape;116;p16"/>
          <p:cNvGrpSpPr/>
          <p:nvPr/>
        </p:nvGrpSpPr>
        <p:grpSpPr>
          <a:xfrm>
            <a:off x="3516750" y="1189775"/>
            <a:ext cx="2064000" cy="3217850"/>
            <a:chOff x="3516750" y="1189775"/>
            <a:chExt cx="2064000" cy="3217850"/>
          </a:xfrm>
        </p:grpSpPr>
        <p:sp>
          <p:nvSpPr>
            <p:cNvPr id="117" name="Google Shape;117;p16"/>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118" name="Google Shape;118;p16"/>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Convert timestamp into date format</a:t>
              </a:r>
              <a:endParaRPr sz="1100">
                <a:latin typeface="Roboto"/>
                <a:ea typeface="Roboto"/>
                <a:cs typeface="Roboto"/>
                <a:sym typeface="Roboto"/>
              </a:endParaRPr>
            </a:p>
          </p:txBody>
        </p:sp>
      </p:grpSp>
      <p:grpSp>
        <p:nvGrpSpPr>
          <p:cNvPr id="119" name="Google Shape;119;p16"/>
          <p:cNvGrpSpPr/>
          <p:nvPr/>
        </p:nvGrpSpPr>
        <p:grpSpPr>
          <a:xfrm>
            <a:off x="6874025" y="1189775"/>
            <a:ext cx="2064000" cy="3217850"/>
            <a:chOff x="6874025" y="1189775"/>
            <a:chExt cx="2064000" cy="3217850"/>
          </a:xfrm>
        </p:grpSpPr>
        <p:sp>
          <p:nvSpPr>
            <p:cNvPr id="120" name="Google Shape;120;p16"/>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5</a:t>
              </a:r>
              <a:endParaRPr>
                <a:solidFill>
                  <a:srgbClr val="FFFFFF"/>
                </a:solidFill>
                <a:latin typeface="Roboto"/>
                <a:ea typeface="Roboto"/>
                <a:cs typeface="Roboto"/>
                <a:sym typeface="Roboto"/>
              </a:endParaRPr>
            </a:p>
          </p:txBody>
        </p:sp>
        <p:sp>
          <p:nvSpPr>
            <p:cNvPr id="121" name="Google Shape;121;p16"/>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Drop ‘timestamp’ column. </a:t>
              </a:r>
              <a:endParaRPr sz="1100">
                <a:latin typeface="Roboto"/>
                <a:ea typeface="Roboto"/>
                <a:cs typeface="Roboto"/>
                <a:sym typeface="Roboto"/>
              </a:endParaRPr>
            </a:p>
          </p:txBody>
        </p:sp>
      </p:grpSp>
      <p:grpSp>
        <p:nvGrpSpPr>
          <p:cNvPr id="122" name="Google Shape;122;p16"/>
          <p:cNvGrpSpPr/>
          <p:nvPr/>
        </p:nvGrpSpPr>
        <p:grpSpPr>
          <a:xfrm>
            <a:off x="5195350" y="1189775"/>
            <a:ext cx="2064000" cy="3217850"/>
            <a:chOff x="5195350" y="1189775"/>
            <a:chExt cx="2064000" cy="3217850"/>
          </a:xfrm>
        </p:grpSpPr>
        <p:sp>
          <p:nvSpPr>
            <p:cNvPr id="123" name="Google Shape;123;p16"/>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4</a:t>
              </a:r>
              <a:endParaRPr>
                <a:solidFill>
                  <a:srgbClr val="FFFFFF"/>
                </a:solidFill>
                <a:latin typeface="Roboto"/>
                <a:ea typeface="Roboto"/>
                <a:cs typeface="Roboto"/>
                <a:sym typeface="Roboto"/>
              </a:endParaRPr>
            </a:p>
          </p:txBody>
        </p:sp>
        <p:sp>
          <p:nvSpPr>
            <p:cNvPr id="124" name="Google Shape;124;p16"/>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Set date as index</a:t>
              </a:r>
              <a:endParaRPr sz="1100">
                <a:latin typeface="Roboto"/>
                <a:ea typeface="Roboto"/>
                <a:cs typeface="Roboto"/>
                <a:sym typeface="Roboto"/>
              </a:endParaRPr>
            </a:p>
          </p:txBody>
        </p:sp>
      </p:grpSp>
      <p:pic>
        <p:nvPicPr>
          <p:cNvPr id="125" name="Google Shape;125;p16"/>
          <p:cNvPicPr preferRelativeResize="0"/>
          <p:nvPr/>
        </p:nvPicPr>
        <p:blipFill>
          <a:blip r:embed="rId3">
            <a:alphaModFix/>
          </a:blip>
          <a:stretch>
            <a:fillRect/>
          </a:stretch>
        </p:blipFill>
        <p:spPr>
          <a:xfrm>
            <a:off x="2097488" y="3692613"/>
            <a:ext cx="4295775" cy="1057275"/>
          </a:xfrm>
          <a:prstGeom prst="rect">
            <a:avLst/>
          </a:prstGeom>
          <a:noFill/>
          <a:ln>
            <a:noFill/>
          </a:ln>
        </p:spPr>
      </p:pic>
      <p:pic>
        <p:nvPicPr>
          <p:cNvPr id="126" name="Google Shape;126;p16"/>
          <p:cNvPicPr preferRelativeResize="0"/>
          <p:nvPr/>
        </p:nvPicPr>
        <p:blipFill>
          <a:blip r:embed="rId4">
            <a:alphaModFix/>
          </a:blip>
          <a:stretch>
            <a:fillRect/>
          </a:stretch>
        </p:blipFill>
        <p:spPr>
          <a:xfrm>
            <a:off x="198275" y="3938962"/>
            <a:ext cx="8841001" cy="564600"/>
          </a:xfrm>
          <a:prstGeom prst="rect">
            <a:avLst/>
          </a:prstGeom>
          <a:noFill/>
          <a:ln>
            <a:noFill/>
          </a:ln>
        </p:spPr>
      </p:pic>
      <p:pic>
        <p:nvPicPr>
          <p:cNvPr id="127" name="Google Shape;127;p16"/>
          <p:cNvPicPr preferRelativeResize="0"/>
          <p:nvPr/>
        </p:nvPicPr>
        <p:blipFill>
          <a:blip r:embed="rId5">
            <a:alphaModFix/>
          </a:blip>
          <a:stretch>
            <a:fillRect/>
          </a:stretch>
        </p:blipFill>
        <p:spPr>
          <a:xfrm>
            <a:off x="128550" y="3859056"/>
            <a:ext cx="8886875" cy="890844"/>
          </a:xfrm>
          <a:prstGeom prst="rect">
            <a:avLst/>
          </a:prstGeom>
          <a:noFill/>
          <a:ln>
            <a:noFill/>
          </a:ln>
        </p:spPr>
      </p:pic>
      <p:pic>
        <p:nvPicPr>
          <p:cNvPr id="128" name="Google Shape;128;p16"/>
          <p:cNvPicPr preferRelativeResize="0"/>
          <p:nvPr/>
        </p:nvPicPr>
        <p:blipFill>
          <a:blip r:embed="rId6">
            <a:alphaModFix/>
          </a:blip>
          <a:stretch>
            <a:fillRect/>
          </a:stretch>
        </p:blipFill>
        <p:spPr>
          <a:xfrm>
            <a:off x="2815650" y="3665425"/>
            <a:ext cx="3279625" cy="1278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idx="4294967295" type="title"/>
          </p:nvPr>
        </p:nvSpPr>
        <p:spPr>
          <a:xfrm>
            <a:off x="453450" y="86375"/>
            <a:ext cx="7733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Procedure - Data Preparation</a:t>
            </a:r>
            <a:endParaRPr sz="2400"/>
          </a:p>
        </p:txBody>
      </p:sp>
      <p:grpSp>
        <p:nvGrpSpPr>
          <p:cNvPr id="134" name="Google Shape;134;p17"/>
          <p:cNvGrpSpPr/>
          <p:nvPr/>
        </p:nvGrpSpPr>
        <p:grpSpPr>
          <a:xfrm>
            <a:off x="0" y="1189989"/>
            <a:ext cx="2726700" cy="3482836"/>
            <a:chOff x="0" y="1189989"/>
            <a:chExt cx="2726700" cy="3482836"/>
          </a:xfrm>
        </p:grpSpPr>
        <p:sp>
          <p:nvSpPr>
            <p:cNvPr id="135" name="Google Shape;135;p17"/>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36" name="Google Shape;136;p17"/>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Pull Bitcoin daily OHLCV candlestick data from Binance API</a:t>
              </a:r>
              <a:endParaRPr sz="1200">
                <a:latin typeface="Roboto"/>
                <a:ea typeface="Roboto"/>
                <a:cs typeface="Roboto"/>
                <a:sym typeface="Roboto"/>
              </a:endParaRPr>
            </a:p>
          </p:txBody>
        </p:sp>
      </p:grpSp>
      <p:grpSp>
        <p:nvGrpSpPr>
          <p:cNvPr id="137" name="Google Shape;137;p17"/>
          <p:cNvGrpSpPr/>
          <p:nvPr/>
        </p:nvGrpSpPr>
        <p:grpSpPr>
          <a:xfrm>
            <a:off x="2263425" y="1189775"/>
            <a:ext cx="2541300" cy="3483050"/>
            <a:chOff x="2263425" y="1189775"/>
            <a:chExt cx="2541300" cy="3483050"/>
          </a:xfrm>
        </p:grpSpPr>
        <p:sp>
          <p:nvSpPr>
            <p:cNvPr id="138" name="Google Shape;138;p17"/>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139" name="Google Shape;139;p17"/>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Add technical indicators using `finta` and sentiment analysis</a:t>
              </a:r>
              <a:endParaRPr sz="1200">
                <a:latin typeface="Roboto"/>
                <a:ea typeface="Roboto"/>
                <a:cs typeface="Roboto"/>
                <a:sym typeface="Roboto"/>
              </a:endParaRPr>
            </a:p>
          </p:txBody>
        </p:sp>
      </p:grpSp>
      <p:grpSp>
        <p:nvGrpSpPr>
          <p:cNvPr id="140" name="Google Shape;140;p17"/>
          <p:cNvGrpSpPr/>
          <p:nvPr/>
        </p:nvGrpSpPr>
        <p:grpSpPr>
          <a:xfrm>
            <a:off x="4329974" y="1189775"/>
            <a:ext cx="2541300" cy="3483050"/>
            <a:chOff x="4329974" y="1189775"/>
            <a:chExt cx="2541300" cy="3483050"/>
          </a:xfrm>
        </p:grpSpPr>
        <p:sp>
          <p:nvSpPr>
            <p:cNvPr id="141" name="Google Shape;141;p17"/>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142" name="Google Shape;142;p17"/>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Set up entry/exit signals according to daily returns</a:t>
              </a:r>
              <a:endParaRPr sz="1200">
                <a:latin typeface="Roboto"/>
                <a:ea typeface="Roboto"/>
                <a:cs typeface="Roboto"/>
                <a:sym typeface="Roboto"/>
              </a:endParaRPr>
            </a:p>
          </p:txBody>
        </p:sp>
      </p:grpSp>
      <p:grpSp>
        <p:nvGrpSpPr>
          <p:cNvPr id="143" name="Google Shape;143;p17"/>
          <p:cNvGrpSpPr/>
          <p:nvPr/>
        </p:nvGrpSpPr>
        <p:grpSpPr>
          <a:xfrm>
            <a:off x="6396739" y="1189775"/>
            <a:ext cx="2541300" cy="3483050"/>
            <a:chOff x="6396739" y="1189775"/>
            <a:chExt cx="2541300" cy="3483050"/>
          </a:xfrm>
        </p:grpSpPr>
        <p:sp>
          <p:nvSpPr>
            <p:cNvPr id="144" name="Google Shape;144;p17"/>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a:t>
              </a:r>
              <a:r>
                <a:rPr lang="en">
                  <a:solidFill>
                    <a:srgbClr val="FFFFFF"/>
                  </a:solidFill>
                  <a:latin typeface="Roboto"/>
                  <a:ea typeface="Roboto"/>
                  <a:cs typeface="Roboto"/>
                  <a:sym typeface="Roboto"/>
                </a:rPr>
                <a:t> 4</a:t>
              </a:r>
              <a:endParaRPr>
                <a:solidFill>
                  <a:srgbClr val="FFFFFF"/>
                </a:solidFill>
                <a:latin typeface="Roboto"/>
                <a:ea typeface="Roboto"/>
                <a:cs typeface="Roboto"/>
                <a:sym typeface="Roboto"/>
              </a:endParaRPr>
            </a:p>
          </p:txBody>
        </p:sp>
        <p:sp>
          <p:nvSpPr>
            <p:cNvPr id="145" name="Google Shape;145;p17"/>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Split the data into training and testing datasets</a:t>
              </a:r>
              <a:endParaRPr sz="1200">
                <a:latin typeface="Roboto"/>
                <a:ea typeface="Roboto"/>
                <a:cs typeface="Roboto"/>
                <a:sym typeface="Roboto"/>
              </a:endParaRPr>
            </a:p>
          </p:txBody>
        </p:sp>
      </p:grpSp>
      <p:pic>
        <p:nvPicPr>
          <p:cNvPr id="146" name="Google Shape;146;p17"/>
          <p:cNvPicPr preferRelativeResize="0"/>
          <p:nvPr/>
        </p:nvPicPr>
        <p:blipFill>
          <a:blip r:embed="rId3">
            <a:alphaModFix/>
          </a:blip>
          <a:stretch>
            <a:fillRect/>
          </a:stretch>
        </p:blipFill>
        <p:spPr>
          <a:xfrm>
            <a:off x="135475" y="3162925"/>
            <a:ext cx="1995725" cy="1330152"/>
          </a:xfrm>
          <a:prstGeom prst="rect">
            <a:avLst/>
          </a:prstGeom>
          <a:noFill/>
          <a:ln>
            <a:noFill/>
          </a:ln>
        </p:spPr>
      </p:pic>
      <p:pic>
        <p:nvPicPr>
          <p:cNvPr id="147" name="Google Shape;147;p17"/>
          <p:cNvPicPr preferRelativeResize="0"/>
          <p:nvPr/>
        </p:nvPicPr>
        <p:blipFill>
          <a:blip r:embed="rId4">
            <a:alphaModFix/>
          </a:blip>
          <a:stretch>
            <a:fillRect/>
          </a:stretch>
        </p:blipFill>
        <p:spPr>
          <a:xfrm>
            <a:off x="2586875" y="3208100"/>
            <a:ext cx="1788300" cy="1690150"/>
          </a:xfrm>
          <a:prstGeom prst="rect">
            <a:avLst/>
          </a:prstGeom>
          <a:noFill/>
          <a:ln>
            <a:noFill/>
          </a:ln>
        </p:spPr>
      </p:pic>
      <p:pic>
        <p:nvPicPr>
          <p:cNvPr id="148" name="Google Shape;148;p17"/>
          <p:cNvPicPr preferRelativeResize="0"/>
          <p:nvPr/>
        </p:nvPicPr>
        <p:blipFill rotWithShape="1">
          <a:blip r:embed="rId5">
            <a:alphaModFix/>
          </a:blip>
          <a:srcRect b="0" l="0" r="1526" t="7063"/>
          <a:stretch/>
        </p:blipFill>
        <p:spPr>
          <a:xfrm>
            <a:off x="4608600" y="3162925"/>
            <a:ext cx="4383101" cy="1882925"/>
          </a:xfrm>
          <a:prstGeom prst="rect">
            <a:avLst/>
          </a:prstGeom>
          <a:noFill/>
          <a:ln>
            <a:noFill/>
          </a:ln>
        </p:spPr>
      </p:pic>
      <p:sp>
        <p:nvSpPr>
          <p:cNvPr id="149" name="Google Shape;149;p17"/>
          <p:cNvSpPr/>
          <p:nvPr/>
        </p:nvSpPr>
        <p:spPr>
          <a:xfrm>
            <a:off x="2131200" y="3762888"/>
            <a:ext cx="398700" cy="13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4120800" y="3762888"/>
            <a:ext cx="398700" cy="13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4294967295" type="title"/>
          </p:nvPr>
        </p:nvSpPr>
        <p:spPr>
          <a:xfrm>
            <a:off x="57575" y="82825"/>
            <a:ext cx="9208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300">
                <a:solidFill>
                  <a:schemeClr val="dk1"/>
                </a:solidFill>
              </a:rPr>
              <a:t>Sentiment Analysis as an Indicator</a:t>
            </a:r>
            <a:endParaRPr sz="2100"/>
          </a:p>
        </p:txBody>
      </p:sp>
      <p:grpSp>
        <p:nvGrpSpPr>
          <p:cNvPr id="156" name="Google Shape;156;p18"/>
          <p:cNvGrpSpPr/>
          <p:nvPr/>
        </p:nvGrpSpPr>
        <p:grpSpPr>
          <a:xfrm>
            <a:off x="0" y="892364"/>
            <a:ext cx="2726700" cy="3482836"/>
            <a:chOff x="0" y="1189989"/>
            <a:chExt cx="2726700" cy="3482836"/>
          </a:xfrm>
        </p:grpSpPr>
        <p:sp>
          <p:nvSpPr>
            <p:cNvPr id="157" name="Google Shape;157;p18"/>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58" name="Google Shape;158;p1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Selection of sentiment sources</a:t>
              </a:r>
              <a:endParaRPr sz="1200">
                <a:latin typeface="Roboto"/>
                <a:ea typeface="Roboto"/>
                <a:cs typeface="Roboto"/>
                <a:sym typeface="Roboto"/>
              </a:endParaRPr>
            </a:p>
          </p:txBody>
        </p:sp>
      </p:grpSp>
      <p:grpSp>
        <p:nvGrpSpPr>
          <p:cNvPr id="159" name="Google Shape;159;p18"/>
          <p:cNvGrpSpPr/>
          <p:nvPr/>
        </p:nvGrpSpPr>
        <p:grpSpPr>
          <a:xfrm>
            <a:off x="2263425" y="892150"/>
            <a:ext cx="2541300" cy="3483050"/>
            <a:chOff x="2263425" y="1189775"/>
            <a:chExt cx="2541300" cy="3483050"/>
          </a:xfrm>
        </p:grpSpPr>
        <p:sp>
          <p:nvSpPr>
            <p:cNvPr id="160" name="Google Shape;160;p18"/>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161" name="Google Shape;161;p1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Scraping using packages and APIs</a:t>
              </a:r>
              <a:endParaRPr sz="1200">
                <a:latin typeface="Roboto"/>
                <a:ea typeface="Roboto"/>
                <a:cs typeface="Roboto"/>
                <a:sym typeface="Roboto"/>
              </a:endParaRPr>
            </a:p>
          </p:txBody>
        </p:sp>
      </p:grpSp>
      <p:grpSp>
        <p:nvGrpSpPr>
          <p:cNvPr id="162" name="Google Shape;162;p18"/>
          <p:cNvGrpSpPr/>
          <p:nvPr/>
        </p:nvGrpSpPr>
        <p:grpSpPr>
          <a:xfrm>
            <a:off x="4329974" y="892263"/>
            <a:ext cx="2541300" cy="3483050"/>
            <a:chOff x="4329974" y="1189775"/>
            <a:chExt cx="2541300" cy="3483050"/>
          </a:xfrm>
        </p:grpSpPr>
        <p:sp>
          <p:nvSpPr>
            <p:cNvPr id="163" name="Google Shape;163;p18"/>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164" name="Google Shape;164;p1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2"/>
                </a:buClr>
                <a:buSzPts val="1100"/>
                <a:buFont typeface="Arial"/>
                <a:buNone/>
              </a:pPr>
              <a:r>
                <a:rPr lang="en">
                  <a:latin typeface="Roboto"/>
                  <a:ea typeface="Roboto"/>
                  <a:cs typeface="Roboto"/>
                  <a:sym typeface="Roboto"/>
                </a:rPr>
                <a:t>Sentiment Analysis Algorithm </a:t>
              </a:r>
              <a:endParaRPr>
                <a:latin typeface="Roboto"/>
                <a:ea typeface="Roboto"/>
                <a:cs typeface="Roboto"/>
                <a:sym typeface="Roboto"/>
              </a:endParaRPr>
            </a:p>
          </p:txBody>
        </p:sp>
      </p:grpSp>
      <p:grpSp>
        <p:nvGrpSpPr>
          <p:cNvPr id="165" name="Google Shape;165;p18"/>
          <p:cNvGrpSpPr/>
          <p:nvPr/>
        </p:nvGrpSpPr>
        <p:grpSpPr>
          <a:xfrm>
            <a:off x="6396739" y="892150"/>
            <a:ext cx="2541300" cy="3483050"/>
            <a:chOff x="6396739" y="1189775"/>
            <a:chExt cx="2541300" cy="3483050"/>
          </a:xfrm>
        </p:grpSpPr>
        <p:sp>
          <p:nvSpPr>
            <p:cNvPr id="166" name="Google Shape;166;p18"/>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4</a:t>
              </a:r>
              <a:endParaRPr>
                <a:solidFill>
                  <a:srgbClr val="FFFFFF"/>
                </a:solidFill>
                <a:latin typeface="Roboto"/>
                <a:ea typeface="Roboto"/>
                <a:cs typeface="Roboto"/>
                <a:sym typeface="Roboto"/>
              </a:endParaRPr>
            </a:p>
          </p:txBody>
        </p:sp>
        <p:sp>
          <p:nvSpPr>
            <p:cNvPr id="167" name="Google Shape;167;p1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2"/>
                </a:buClr>
                <a:buSzPts val="1100"/>
                <a:buFont typeface="Arial"/>
                <a:buNone/>
              </a:pPr>
              <a:r>
                <a:rPr lang="en">
                  <a:solidFill>
                    <a:schemeClr val="dk2"/>
                  </a:solidFill>
                </a:rPr>
                <a:t>Running regression analysis on results</a:t>
              </a:r>
              <a:endParaRPr sz="1200">
                <a:latin typeface="Roboto"/>
                <a:ea typeface="Roboto"/>
                <a:cs typeface="Roboto"/>
                <a:sym typeface="Roboto"/>
              </a:endParaRPr>
            </a:p>
          </p:txBody>
        </p:sp>
      </p:grpSp>
      <p:pic>
        <p:nvPicPr>
          <p:cNvPr id="168" name="Google Shape;168;p18"/>
          <p:cNvPicPr preferRelativeResize="0"/>
          <p:nvPr/>
        </p:nvPicPr>
        <p:blipFill>
          <a:blip r:embed="rId3">
            <a:alphaModFix/>
          </a:blip>
          <a:stretch>
            <a:fillRect/>
          </a:stretch>
        </p:blipFill>
        <p:spPr>
          <a:xfrm>
            <a:off x="118400" y="2695970"/>
            <a:ext cx="1890875" cy="522175"/>
          </a:xfrm>
          <a:prstGeom prst="rect">
            <a:avLst/>
          </a:prstGeom>
          <a:noFill/>
          <a:ln>
            <a:noFill/>
          </a:ln>
        </p:spPr>
      </p:pic>
      <p:pic>
        <p:nvPicPr>
          <p:cNvPr id="169" name="Google Shape;169;p18"/>
          <p:cNvPicPr preferRelativeResize="0"/>
          <p:nvPr/>
        </p:nvPicPr>
        <p:blipFill>
          <a:blip r:embed="rId4">
            <a:alphaModFix/>
          </a:blip>
          <a:stretch>
            <a:fillRect/>
          </a:stretch>
        </p:blipFill>
        <p:spPr>
          <a:xfrm>
            <a:off x="453438" y="3405400"/>
            <a:ext cx="1220800" cy="1220825"/>
          </a:xfrm>
          <a:prstGeom prst="rect">
            <a:avLst/>
          </a:prstGeom>
          <a:noFill/>
          <a:ln>
            <a:noFill/>
          </a:ln>
        </p:spPr>
      </p:pic>
      <p:pic>
        <p:nvPicPr>
          <p:cNvPr id="170" name="Google Shape;170;p18"/>
          <p:cNvPicPr preferRelativeResize="0"/>
          <p:nvPr/>
        </p:nvPicPr>
        <p:blipFill>
          <a:blip r:embed="rId5">
            <a:alphaModFix/>
          </a:blip>
          <a:stretch>
            <a:fillRect/>
          </a:stretch>
        </p:blipFill>
        <p:spPr>
          <a:xfrm>
            <a:off x="2768800" y="3653225"/>
            <a:ext cx="988850" cy="988850"/>
          </a:xfrm>
          <a:prstGeom prst="rect">
            <a:avLst/>
          </a:prstGeom>
          <a:noFill/>
          <a:ln>
            <a:noFill/>
          </a:ln>
        </p:spPr>
      </p:pic>
      <p:pic>
        <p:nvPicPr>
          <p:cNvPr id="171" name="Google Shape;171;p18"/>
          <p:cNvPicPr preferRelativeResize="0"/>
          <p:nvPr/>
        </p:nvPicPr>
        <p:blipFill>
          <a:blip r:embed="rId6">
            <a:alphaModFix/>
          </a:blip>
          <a:stretch>
            <a:fillRect/>
          </a:stretch>
        </p:blipFill>
        <p:spPr>
          <a:xfrm>
            <a:off x="2768800" y="2575075"/>
            <a:ext cx="988852" cy="914523"/>
          </a:xfrm>
          <a:prstGeom prst="rect">
            <a:avLst/>
          </a:prstGeom>
          <a:noFill/>
          <a:ln>
            <a:noFill/>
          </a:ln>
        </p:spPr>
      </p:pic>
      <p:sp>
        <p:nvSpPr>
          <p:cNvPr id="172" name="Google Shape;172;p18"/>
          <p:cNvSpPr/>
          <p:nvPr/>
        </p:nvSpPr>
        <p:spPr>
          <a:xfrm>
            <a:off x="2185750" y="2911250"/>
            <a:ext cx="398700" cy="13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2185750" y="3950713"/>
            <a:ext cx="398700" cy="13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18"/>
          <p:cNvPicPr preferRelativeResize="0"/>
          <p:nvPr/>
        </p:nvPicPr>
        <p:blipFill rotWithShape="1">
          <a:blip r:embed="rId7">
            <a:alphaModFix/>
          </a:blip>
          <a:srcRect b="17795" l="0" r="0" t="21303"/>
          <a:stretch/>
        </p:blipFill>
        <p:spPr>
          <a:xfrm>
            <a:off x="4329975" y="3041450"/>
            <a:ext cx="2362475" cy="914525"/>
          </a:xfrm>
          <a:prstGeom prst="rect">
            <a:avLst/>
          </a:prstGeom>
          <a:noFill/>
          <a:ln>
            <a:noFill/>
          </a:ln>
        </p:spPr>
      </p:pic>
      <p:sp>
        <p:nvSpPr>
          <p:cNvPr id="175" name="Google Shape;175;p18"/>
          <p:cNvSpPr/>
          <p:nvPr/>
        </p:nvSpPr>
        <p:spPr>
          <a:xfrm rot="2700000">
            <a:off x="3941967" y="3041481"/>
            <a:ext cx="398808" cy="130249"/>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rot="-2700000">
            <a:off x="3942002" y="3950680"/>
            <a:ext cx="398808" cy="130249"/>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8"/>
          <p:cNvPicPr preferRelativeResize="0"/>
          <p:nvPr/>
        </p:nvPicPr>
        <p:blipFill>
          <a:blip r:embed="rId8">
            <a:alphaModFix/>
          </a:blip>
          <a:stretch>
            <a:fillRect/>
          </a:stretch>
        </p:blipFill>
        <p:spPr>
          <a:xfrm>
            <a:off x="6811025" y="2432800"/>
            <a:ext cx="2047026" cy="891650"/>
          </a:xfrm>
          <a:prstGeom prst="rect">
            <a:avLst/>
          </a:prstGeom>
          <a:noFill/>
          <a:ln cap="flat" cmpd="sng" w="9525">
            <a:solidFill>
              <a:schemeClr val="dk1"/>
            </a:solidFill>
            <a:prstDash val="solid"/>
            <a:round/>
            <a:headEnd len="sm" w="sm" type="none"/>
            <a:tailEnd len="sm" w="sm" type="none"/>
          </a:ln>
        </p:spPr>
      </p:pic>
      <p:pic>
        <p:nvPicPr>
          <p:cNvPr id="178" name="Google Shape;178;p18"/>
          <p:cNvPicPr preferRelativeResize="0"/>
          <p:nvPr/>
        </p:nvPicPr>
        <p:blipFill>
          <a:blip r:embed="rId9">
            <a:alphaModFix/>
          </a:blip>
          <a:stretch>
            <a:fillRect/>
          </a:stretch>
        </p:blipFill>
        <p:spPr>
          <a:xfrm>
            <a:off x="6811026" y="3349465"/>
            <a:ext cx="2047020" cy="882732"/>
          </a:xfrm>
          <a:prstGeom prst="rect">
            <a:avLst/>
          </a:prstGeom>
          <a:noFill/>
          <a:ln cap="flat" cmpd="sng" w="9525">
            <a:solidFill>
              <a:schemeClr val="dk1"/>
            </a:solidFill>
            <a:prstDash val="solid"/>
            <a:round/>
            <a:headEnd len="sm" w="sm" type="none"/>
            <a:tailEnd len="sm" w="sm" type="none"/>
          </a:ln>
        </p:spPr>
      </p:pic>
      <p:pic>
        <p:nvPicPr>
          <p:cNvPr id="179" name="Google Shape;179;p18"/>
          <p:cNvPicPr preferRelativeResize="0"/>
          <p:nvPr/>
        </p:nvPicPr>
        <p:blipFill>
          <a:blip r:embed="rId10">
            <a:alphaModFix/>
          </a:blip>
          <a:stretch>
            <a:fillRect/>
          </a:stretch>
        </p:blipFill>
        <p:spPr>
          <a:xfrm>
            <a:off x="6811025" y="4257225"/>
            <a:ext cx="2047024" cy="8862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4294967295" type="title"/>
          </p:nvPr>
        </p:nvSpPr>
        <p:spPr>
          <a:xfrm>
            <a:off x="348450" y="270000"/>
            <a:ext cx="844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Model Training Challenges</a:t>
            </a:r>
            <a:r>
              <a:rPr lang="en" sz="3600">
                <a:solidFill>
                  <a:schemeClr val="dk1"/>
                </a:solidFill>
              </a:rPr>
              <a:t> </a:t>
            </a:r>
            <a:endParaRPr sz="3600">
              <a:solidFill>
                <a:schemeClr val="dk1"/>
              </a:solidFill>
            </a:endParaRPr>
          </a:p>
        </p:txBody>
      </p:sp>
      <p:pic>
        <p:nvPicPr>
          <p:cNvPr id="185" name="Google Shape;185;p19"/>
          <p:cNvPicPr preferRelativeResize="0"/>
          <p:nvPr/>
        </p:nvPicPr>
        <p:blipFill>
          <a:blip r:embed="rId3">
            <a:alphaModFix/>
          </a:blip>
          <a:stretch>
            <a:fillRect/>
          </a:stretch>
        </p:blipFill>
        <p:spPr>
          <a:xfrm>
            <a:off x="877375" y="1623025"/>
            <a:ext cx="1469950" cy="1469950"/>
          </a:xfrm>
          <a:prstGeom prst="rect">
            <a:avLst/>
          </a:prstGeom>
          <a:noFill/>
          <a:ln>
            <a:noFill/>
          </a:ln>
        </p:spPr>
      </p:pic>
      <p:pic>
        <p:nvPicPr>
          <p:cNvPr id="186" name="Google Shape;186;p19"/>
          <p:cNvPicPr preferRelativeResize="0"/>
          <p:nvPr/>
        </p:nvPicPr>
        <p:blipFill>
          <a:blip r:embed="rId4">
            <a:alphaModFix/>
          </a:blip>
          <a:stretch>
            <a:fillRect/>
          </a:stretch>
        </p:blipFill>
        <p:spPr>
          <a:xfrm>
            <a:off x="3715775" y="1722425"/>
            <a:ext cx="1189300" cy="1189300"/>
          </a:xfrm>
          <a:prstGeom prst="rect">
            <a:avLst/>
          </a:prstGeom>
          <a:noFill/>
          <a:ln>
            <a:noFill/>
          </a:ln>
        </p:spPr>
      </p:pic>
      <p:pic>
        <p:nvPicPr>
          <p:cNvPr id="187" name="Google Shape;187;p19"/>
          <p:cNvPicPr preferRelativeResize="0"/>
          <p:nvPr/>
        </p:nvPicPr>
        <p:blipFill>
          <a:blip r:embed="rId5">
            <a:alphaModFix/>
          </a:blip>
          <a:stretch>
            <a:fillRect/>
          </a:stretch>
        </p:blipFill>
        <p:spPr>
          <a:xfrm>
            <a:off x="6460650" y="1623025"/>
            <a:ext cx="1388100" cy="1388100"/>
          </a:xfrm>
          <a:prstGeom prst="rect">
            <a:avLst/>
          </a:prstGeom>
          <a:noFill/>
          <a:ln>
            <a:noFill/>
          </a:ln>
        </p:spPr>
      </p:pic>
      <p:sp>
        <p:nvSpPr>
          <p:cNvPr id="188" name="Google Shape;188;p19"/>
          <p:cNvSpPr txBox="1"/>
          <p:nvPr/>
        </p:nvSpPr>
        <p:spPr>
          <a:xfrm>
            <a:off x="782350" y="3186525"/>
            <a:ext cx="178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 processing took multiple hours</a:t>
            </a:r>
            <a:endParaRPr>
              <a:latin typeface="Lato"/>
              <a:ea typeface="Lato"/>
              <a:cs typeface="Lato"/>
              <a:sym typeface="Lato"/>
            </a:endParaRPr>
          </a:p>
        </p:txBody>
      </p:sp>
      <p:sp>
        <p:nvSpPr>
          <p:cNvPr id="189" name="Google Shape;189;p19"/>
          <p:cNvSpPr txBox="1"/>
          <p:nvPr/>
        </p:nvSpPr>
        <p:spPr>
          <a:xfrm>
            <a:off x="3575425" y="3186525"/>
            <a:ext cx="147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Initial results required multiple GBs of </a:t>
            </a:r>
            <a:r>
              <a:rPr lang="en">
                <a:latin typeface="Lato"/>
                <a:ea typeface="Lato"/>
                <a:cs typeface="Lato"/>
                <a:sym typeface="Lato"/>
              </a:rPr>
              <a:t>storage</a:t>
            </a:r>
            <a:endParaRPr>
              <a:latin typeface="Lato"/>
              <a:ea typeface="Lato"/>
              <a:cs typeface="Lato"/>
              <a:sym typeface="Lato"/>
            </a:endParaRPr>
          </a:p>
        </p:txBody>
      </p:sp>
      <p:sp>
        <p:nvSpPr>
          <p:cNvPr id="190" name="Google Shape;190;p19"/>
          <p:cNvSpPr txBox="1"/>
          <p:nvPr/>
        </p:nvSpPr>
        <p:spPr>
          <a:xfrm>
            <a:off x="6286350" y="3186525"/>
            <a:ext cx="173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Some Finta indicators required additional research</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idx="4294967295" type="title"/>
          </p:nvPr>
        </p:nvSpPr>
        <p:spPr>
          <a:xfrm>
            <a:off x="453450" y="86375"/>
            <a:ext cx="780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Procedure - Model Training</a:t>
            </a:r>
            <a:endParaRPr sz="2400"/>
          </a:p>
        </p:txBody>
      </p:sp>
      <p:grpSp>
        <p:nvGrpSpPr>
          <p:cNvPr id="196" name="Google Shape;196;p20"/>
          <p:cNvGrpSpPr/>
          <p:nvPr/>
        </p:nvGrpSpPr>
        <p:grpSpPr>
          <a:xfrm>
            <a:off x="0" y="1189989"/>
            <a:ext cx="2726700" cy="3482836"/>
            <a:chOff x="0" y="1189989"/>
            <a:chExt cx="2726700" cy="3482836"/>
          </a:xfrm>
        </p:grpSpPr>
        <p:sp>
          <p:nvSpPr>
            <p:cNvPr id="197" name="Google Shape;197;p20"/>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5</a:t>
              </a:r>
              <a:endParaRPr>
                <a:solidFill>
                  <a:srgbClr val="FFFFFF"/>
                </a:solidFill>
                <a:latin typeface="Roboto"/>
                <a:ea typeface="Roboto"/>
                <a:cs typeface="Roboto"/>
                <a:sym typeface="Roboto"/>
              </a:endParaRPr>
            </a:p>
          </p:txBody>
        </p:sp>
        <p:sp>
          <p:nvSpPr>
            <p:cNvPr id="198" name="Google Shape;198;p20"/>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Train machine learning models using “xgboost” on various combinations of technical indicators</a:t>
              </a:r>
              <a:endParaRPr sz="1200">
                <a:latin typeface="Roboto"/>
                <a:ea typeface="Roboto"/>
                <a:cs typeface="Roboto"/>
                <a:sym typeface="Roboto"/>
              </a:endParaRPr>
            </a:p>
          </p:txBody>
        </p:sp>
      </p:grpSp>
      <p:grpSp>
        <p:nvGrpSpPr>
          <p:cNvPr id="199" name="Google Shape;199;p20"/>
          <p:cNvGrpSpPr/>
          <p:nvPr/>
        </p:nvGrpSpPr>
        <p:grpSpPr>
          <a:xfrm>
            <a:off x="2263425" y="1189775"/>
            <a:ext cx="2541300" cy="3483050"/>
            <a:chOff x="2263425" y="1189775"/>
            <a:chExt cx="2541300" cy="3483050"/>
          </a:xfrm>
        </p:grpSpPr>
        <p:sp>
          <p:nvSpPr>
            <p:cNvPr id="200" name="Google Shape;200;p20"/>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6</a:t>
              </a:r>
              <a:endParaRPr>
                <a:solidFill>
                  <a:srgbClr val="FFFFFF"/>
                </a:solidFill>
                <a:latin typeface="Roboto"/>
                <a:ea typeface="Roboto"/>
                <a:cs typeface="Roboto"/>
                <a:sym typeface="Roboto"/>
              </a:endParaRPr>
            </a:p>
          </p:txBody>
        </p:sp>
        <p:sp>
          <p:nvSpPr>
            <p:cNvPr id="201" name="Google Shape;201;p20"/>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Save the model into the “model” folder</a:t>
              </a:r>
              <a:endParaRPr sz="1200">
                <a:latin typeface="Roboto"/>
                <a:ea typeface="Roboto"/>
                <a:cs typeface="Roboto"/>
                <a:sym typeface="Roboto"/>
              </a:endParaRPr>
            </a:p>
          </p:txBody>
        </p:sp>
      </p:grpSp>
      <p:grpSp>
        <p:nvGrpSpPr>
          <p:cNvPr id="202" name="Google Shape;202;p20"/>
          <p:cNvGrpSpPr/>
          <p:nvPr/>
        </p:nvGrpSpPr>
        <p:grpSpPr>
          <a:xfrm>
            <a:off x="4329974" y="1189775"/>
            <a:ext cx="2541300" cy="3483050"/>
            <a:chOff x="4329974" y="1189775"/>
            <a:chExt cx="2541300" cy="3483050"/>
          </a:xfrm>
        </p:grpSpPr>
        <p:sp>
          <p:nvSpPr>
            <p:cNvPr id="203" name="Google Shape;203;p20"/>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7</a:t>
              </a:r>
              <a:endParaRPr>
                <a:solidFill>
                  <a:srgbClr val="FFFFFF"/>
                </a:solidFill>
                <a:latin typeface="Roboto"/>
                <a:ea typeface="Roboto"/>
                <a:cs typeface="Roboto"/>
                <a:sym typeface="Roboto"/>
              </a:endParaRPr>
            </a:p>
          </p:txBody>
        </p:sp>
        <p:sp>
          <p:nvSpPr>
            <p:cNvPr id="204" name="Google Shape;204;p20"/>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Make predictions using the testing data</a:t>
              </a:r>
              <a:endParaRPr sz="1200">
                <a:latin typeface="Roboto"/>
                <a:ea typeface="Roboto"/>
                <a:cs typeface="Roboto"/>
                <a:sym typeface="Roboto"/>
              </a:endParaRPr>
            </a:p>
          </p:txBody>
        </p:sp>
      </p:grpSp>
      <p:grpSp>
        <p:nvGrpSpPr>
          <p:cNvPr id="205" name="Google Shape;205;p20"/>
          <p:cNvGrpSpPr/>
          <p:nvPr/>
        </p:nvGrpSpPr>
        <p:grpSpPr>
          <a:xfrm>
            <a:off x="6396739" y="1189775"/>
            <a:ext cx="2541300" cy="3483050"/>
            <a:chOff x="6396739" y="1189775"/>
            <a:chExt cx="2541300" cy="3483050"/>
          </a:xfrm>
        </p:grpSpPr>
        <p:sp>
          <p:nvSpPr>
            <p:cNvPr id="206" name="Google Shape;206;p20"/>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8</a:t>
              </a:r>
              <a:endParaRPr>
                <a:solidFill>
                  <a:srgbClr val="FFFFFF"/>
                </a:solidFill>
                <a:latin typeface="Roboto"/>
                <a:ea typeface="Roboto"/>
                <a:cs typeface="Roboto"/>
                <a:sym typeface="Roboto"/>
              </a:endParaRPr>
            </a:p>
          </p:txBody>
        </p:sp>
        <p:sp>
          <p:nvSpPr>
            <p:cNvPr id="207" name="Google Shape;207;p20"/>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Review the classification report associated with the model predictions</a:t>
              </a:r>
              <a:endParaRPr sz="12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idx="4294967295" type="title"/>
          </p:nvPr>
        </p:nvSpPr>
        <p:spPr>
          <a:xfrm>
            <a:off x="453450" y="86375"/>
            <a:ext cx="8354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Procedure - Saving the Results</a:t>
            </a:r>
            <a:endParaRPr sz="2400"/>
          </a:p>
        </p:txBody>
      </p:sp>
      <p:grpSp>
        <p:nvGrpSpPr>
          <p:cNvPr id="213" name="Google Shape;213;p21"/>
          <p:cNvGrpSpPr/>
          <p:nvPr/>
        </p:nvGrpSpPr>
        <p:grpSpPr>
          <a:xfrm>
            <a:off x="0" y="1189989"/>
            <a:ext cx="2726700" cy="3482836"/>
            <a:chOff x="0" y="1189989"/>
            <a:chExt cx="2726700" cy="3482836"/>
          </a:xfrm>
        </p:grpSpPr>
        <p:sp>
          <p:nvSpPr>
            <p:cNvPr id="214" name="Google Shape;214;p21"/>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9</a:t>
              </a:r>
              <a:endParaRPr>
                <a:solidFill>
                  <a:srgbClr val="FFFFFF"/>
                </a:solidFill>
                <a:latin typeface="Roboto"/>
                <a:ea typeface="Roboto"/>
                <a:cs typeface="Roboto"/>
                <a:sym typeface="Roboto"/>
              </a:endParaRPr>
            </a:p>
          </p:txBody>
        </p:sp>
        <p:sp>
          <p:nvSpPr>
            <p:cNvPr id="215" name="Google Shape;215;p21"/>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Save the results into the “result” folder</a:t>
              </a:r>
              <a:endParaRPr sz="1200">
                <a:latin typeface="Roboto"/>
                <a:ea typeface="Roboto"/>
                <a:cs typeface="Roboto"/>
                <a:sym typeface="Roboto"/>
              </a:endParaRPr>
            </a:p>
          </p:txBody>
        </p:sp>
      </p:grpSp>
      <p:grpSp>
        <p:nvGrpSpPr>
          <p:cNvPr id="216" name="Google Shape;216;p21"/>
          <p:cNvGrpSpPr/>
          <p:nvPr/>
        </p:nvGrpSpPr>
        <p:grpSpPr>
          <a:xfrm>
            <a:off x="2263425" y="1189775"/>
            <a:ext cx="2541300" cy="3483050"/>
            <a:chOff x="2263425" y="1189775"/>
            <a:chExt cx="2541300" cy="3483050"/>
          </a:xfrm>
        </p:grpSpPr>
        <p:sp>
          <p:nvSpPr>
            <p:cNvPr id="217" name="Google Shape;217;p21"/>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10</a:t>
              </a:r>
              <a:endParaRPr>
                <a:solidFill>
                  <a:srgbClr val="FFFFFF"/>
                </a:solidFill>
                <a:latin typeface="Roboto"/>
                <a:ea typeface="Roboto"/>
                <a:cs typeface="Roboto"/>
                <a:sym typeface="Roboto"/>
              </a:endParaRPr>
            </a:p>
          </p:txBody>
        </p:sp>
        <p:sp>
          <p:nvSpPr>
            <p:cNvPr id="218" name="Google Shape;218;p21"/>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2"/>
                </a:buClr>
                <a:buSzPts val="1100"/>
                <a:buFont typeface="Arial"/>
                <a:buNone/>
              </a:pPr>
              <a:r>
                <a:rPr lang="en">
                  <a:solidFill>
                    <a:schemeClr val="dk2"/>
                  </a:solidFill>
                </a:rPr>
                <a:t>Search for the best model after all the results are generated</a:t>
              </a:r>
              <a:endParaRPr sz="1200">
                <a:latin typeface="Roboto"/>
                <a:ea typeface="Roboto"/>
                <a:cs typeface="Roboto"/>
                <a:sym typeface="Roboto"/>
              </a:endParaRPr>
            </a:p>
          </p:txBody>
        </p:sp>
      </p:grpSp>
      <p:grpSp>
        <p:nvGrpSpPr>
          <p:cNvPr id="219" name="Google Shape;219;p21"/>
          <p:cNvGrpSpPr/>
          <p:nvPr/>
        </p:nvGrpSpPr>
        <p:grpSpPr>
          <a:xfrm>
            <a:off x="4329974" y="1189775"/>
            <a:ext cx="2541300" cy="3483050"/>
            <a:chOff x="4329974" y="1189775"/>
            <a:chExt cx="2541300" cy="3483050"/>
          </a:xfrm>
        </p:grpSpPr>
        <p:sp>
          <p:nvSpPr>
            <p:cNvPr id="220" name="Google Shape;220;p21"/>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11</a:t>
              </a:r>
              <a:endParaRPr>
                <a:solidFill>
                  <a:srgbClr val="FFFFFF"/>
                </a:solidFill>
                <a:latin typeface="Roboto"/>
                <a:ea typeface="Roboto"/>
                <a:cs typeface="Roboto"/>
                <a:sym typeface="Roboto"/>
              </a:endParaRPr>
            </a:p>
          </p:txBody>
        </p:sp>
        <p:sp>
          <p:nvSpPr>
            <p:cNvPr id="221" name="Google Shape;221;p21"/>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2"/>
                </a:buClr>
                <a:buSzPts val="1100"/>
                <a:buFont typeface="Arial"/>
                <a:buNone/>
              </a:pPr>
              <a:r>
                <a:rPr lang="en">
                  <a:solidFill>
                    <a:schemeClr val="dk2"/>
                  </a:solidFill>
                </a:rPr>
                <a:t>Calculate and p</a:t>
              </a:r>
              <a:r>
                <a:rPr lang="en">
                  <a:solidFill>
                    <a:schemeClr val="dk2"/>
                  </a:solidFill>
                </a:rPr>
                <a:t>lot the cumulative returns of the most profitable models and save them as “.png” files</a:t>
              </a:r>
              <a:endParaRPr sz="1200">
                <a:latin typeface="Roboto"/>
                <a:ea typeface="Roboto"/>
                <a:cs typeface="Roboto"/>
                <a:sym typeface="Roboto"/>
              </a:endParaRPr>
            </a:p>
          </p:txBody>
        </p:sp>
      </p:grpSp>
      <p:grpSp>
        <p:nvGrpSpPr>
          <p:cNvPr id="222" name="Google Shape;222;p21"/>
          <p:cNvGrpSpPr/>
          <p:nvPr/>
        </p:nvGrpSpPr>
        <p:grpSpPr>
          <a:xfrm>
            <a:off x="6396739" y="1189775"/>
            <a:ext cx="2541300" cy="3483050"/>
            <a:chOff x="6396739" y="1189775"/>
            <a:chExt cx="2541300" cy="3483050"/>
          </a:xfrm>
        </p:grpSpPr>
        <p:sp>
          <p:nvSpPr>
            <p:cNvPr id="223" name="Google Shape;223;p21"/>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12</a:t>
              </a:r>
              <a:endParaRPr>
                <a:solidFill>
                  <a:srgbClr val="FFFFFF"/>
                </a:solidFill>
                <a:latin typeface="Roboto"/>
                <a:ea typeface="Roboto"/>
                <a:cs typeface="Roboto"/>
                <a:sym typeface="Roboto"/>
              </a:endParaRPr>
            </a:p>
          </p:txBody>
        </p:sp>
        <p:sp>
          <p:nvSpPr>
            <p:cNvPr id="224" name="Google Shape;224;p21"/>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2"/>
                </a:buClr>
                <a:buSzPts val="1100"/>
                <a:buFont typeface="Arial"/>
                <a:buNone/>
              </a:pPr>
              <a:r>
                <a:rPr lang="en">
                  <a:solidFill>
                    <a:schemeClr val="dk2"/>
                  </a:solidFill>
                </a:rPr>
                <a:t>Display results using Streamlit</a:t>
              </a:r>
              <a:endParaRPr sz="12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