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2" r:id="rId4"/>
  </p:sldMasterIdLst>
  <p:notesMasterIdLst>
    <p:notesMasterId r:id="rId22"/>
  </p:notesMasterIdLst>
  <p:handoutMasterIdLst>
    <p:handoutMasterId r:id="rId23"/>
  </p:handoutMasterIdLst>
  <p:sldIdLst>
    <p:sldId id="262" r:id="rId5"/>
    <p:sldId id="268" r:id="rId6"/>
    <p:sldId id="269" r:id="rId7"/>
    <p:sldId id="259" r:id="rId8"/>
    <p:sldId id="270" r:id="rId9"/>
    <p:sldId id="261" r:id="rId10"/>
    <p:sldId id="271" r:id="rId11"/>
    <p:sldId id="273" r:id="rId12"/>
    <p:sldId id="272" r:id="rId13"/>
    <p:sldId id="274" r:id="rId14"/>
    <p:sldId id="275" r:id="rId15"/>
    <p:sldId id="276" r:id="rId16"/>
    <p:sldId id="277" r:id="rId17"/>
    <p:sldId id="278" r:id="rId18"/>
    <p:sldId id="279" r:id="rId19"/>
    <p:sldId id="280"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87"/>
  </p:normalViewPr>
  <p:slideViewPr>
    <p:cSldViewPr snapToGrid="0" snapToObjects="1">
      <p:cViewPr varScale="1">
        <p:scale>
          <a:sx n="155" d="100"/>
          <a:sy n="155" d="100"/>
        </p:scale>
        <p:origin x="162" y="43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4-17T17:18:30.691" idx="1">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AAC263CB-8256-4B03-92FE-1622698FB3E9}">
      <dgm:prSet custT="1"/>
      <dgm:spPr/>
      <dgm:t>
        <a:bodyPr anchor="ctr"/>
        <a:lstStyle/>
        <a:p>
          <a:r>
            <a:rPr lang="el-GR" sz="2000" b="1" dirty="0"/>
            <a:t>Πιο πυκνή υποδομή</a:t>
          </a:r>
          <a:r>
            <a:rPr lang="en-US" sz="2000" dirty="0"/>
            <a:t>: </a:t>
          </a:r>
        </a:p>
        <a:p>
          <a:r>
            <a:rPr lang="en-US" sz="2000" dirty="0"/>
            <a:t>A</a:t>
          </a:r>
          <a:r>
            <a:rPr lang="el-GR" sz="2000" dirty="0"/>
            <a:t>πό 4/8 κεραίες έως 64/128 κεραίες.</a:t>
          </a:r>
          <a:endParaRPr lang="en-US" sz="2000" dirty="0">
            <a:solidFill>
              <a:schemeClr val="bg1"/>
            </a:solidFill>
          </a:endParaRPr>
        </a:p>
      </dgm:t>
    </dgm:pt>
    <dgm:pt modelId="{0BEED663-FC38-4EAD-940F-4C475D2C87DB}" type="parTrans" cxnId="{C5E94186-9CB6-4C42-92B3-C546CC53A7B9}">
      <dgm:prSet/>
      <dgm:spPr/>
      <dgm:t>
        <a:bodyPr/>
        <a:lstStyle/>
        <a:p>
          <a:endParaRPr lang="en-US" sz="2000"/>
        </a:p>
      </dgm:t>
    </dgm:pt>
    <dgm:pt modelId="{808B76D0-8EC7-469A-93AC-7A6017188A9D}" type="sibTrans" cxnId="{C5E94186-9CB6-4C42-92B3-C546CC53A7B9}">
      <dgm:prSet custT="1"/>
      <dgm:spPr/>
      <dgm:t>
        <a:bodyPr/>
        <a:lstStyle/>
        <a:p>
          <a:endParaRPr lang="en-US" sz="2000" dirty="0"/>
        </a:p>
      </dgm:t>
    </dgm:pt>
    <dgm:pt modelId="{4E8D2E69-0173-4BD3-B96A-7A9C5DD12B47}">
      <dgm:prSet custT="1"/>
      <dgm:spPr/>
      <dgm:t>
        <a:bodyPr anchor="ctr"/>
        <a:lstStyle/>
        <a:p>
          <a:r>
            <a:rPr lang="el-GR" sz="2000" b="1" dirty="0"/>
            <a:t>Η χρήση πυκνότερων δικτύων: </a:t>
          </a:r>
          <a:endParaRPr lang="en-US" sz="2000" b="1" dirty="0">
            <a:solidFill>
              <a:schemeClr val="bg1"/>
            </a:solidFill>
          </a:endParaRPr>
        </a:p>
        <a:p>
          <a:r>
            <a:rPr lang="el-GR" sz="2000" dirty="0"/>
            <a:t>Από δίκτυο με 1-3 BSs/ 1km² προς HetNets με 10-100 κόμβους/ 1km²</a:t>
          </a:r>
          <a:endParaRPr lang="en-US" sz="2000" b="1" dirty="0">
            <a:solidFill>
              <a:schemeClr val="bg1"/>
            </a:solidFill>
          </a:endParaRPr>
        </a:p>
      </dgm:t>
    </dgm:pt>
    <dgm:pt modelId="{B954BF22-E3B3-4A1C-802E-590228BE2D9C}" type="parTrans" cxnId="{0F866C41-EB5F-47BD-A2CD-A58671F15B67}">
      <dgm:prSet/>
      <dgm:spPr/>
      <dgm:t>
        <a:bodyPr/>
        <a:lstStyle/>
        <a:p>
          <a:endParaRPr lang="en-US" sz="2000"/>
        </a:p>
      </dgm:t>
    </dgm:pt>
    <dgm:pt modelId="{FEF1E80E-8A9E-4B0A-817C-2A4CFDCF3FB2}" type="sibTrans" cxnId="{0F866C41-EB5F-47BD-A2CD-A58671F15B67}">
      <dgm:prSet custT="1"/>
      <dgm:spPr/>
      <dgm:t>
        <a:bodyPr/>
        <a:lstStyle/>
        <a:p>
          <a:endParaRPr lang="en-US" sz="2000" dirty="0"/>
        </a:p>
      </dgm:t>
    </dgm:pt>
    <dgm:pt modelId="{93A6A030-ABAB-4EFA-B539-0FDB3E07C1EF}">
      <dgm:prSet custT="1"/>
      <dgm:spPr/>
      <dgm:t>
        <a:bodyPr anchor="ctr"/>
        <a:lstStyle/>
        <a:p>
          <a:r>
            <a:rPr lang="el-GR" sz="2000" b="1" dirty="0"/>
            <a:t>Χρήση υψηλότερων συχνοτήτων: </a:t>
          </a:r>
        </a:p>
        <a:p>
          <a:r>
            <a:rPr lang="el-GR" sz="2000" b="0" dirty="0"/>
            <a:t>Α</a:t>
          </a:r>
          <a:r>
            <a:rPr lang="el-GR" sz="2000" dirty="0"/>
            <a:t>πό 100 MHz έως 5 GHz</a:t>
          </a:r>
          <a:endParaRPr lang="en-US" sz="2000" dirty="0">
            <a:solidFill>
              <a:schemeClr val="bg1"/>
            </a:solidFill>
          </a:endParaRPr>
        </a:p>
      </dgm:t>
    </dgm:pt>
    <dgm:pt modelId="{3D674B97-6DC6-4A12-85BA-0976D3064237}" type="parTrans" cxnId="{4B40C8DC-6B57-4F5B-8440-7241C649700B}">
      <dgm:prSet/>
      <dgm:spPr/>
      <dgm:t>
        <a:bodyPr/>
        <a:lstStyle/>
        <a:p>
          <a:endParaRPr lang="en-US" sz="2000"/>
        </a:p>
      </dgm:t>
    </dgm:pt>
    <dgm:pt modelId="{BFE0749E-E343-4A6F-BD09-2810EE6B4BD7}" type="sibTrans" cxnId="{4B40C8DC-6B57-4F5B-8440-7241C649700B}">
      <dgm:prSet custT="1"/>
      <dgm:spPr/>
      <dgm:t>
        <a:bodyPr/>
        <a:lstStyle/>
        <a:p>
          <a:endParaRPr lang="en-US" sz="2000" dirty="0"/>
        </a:p>
      </dgm:t>
    </dgm:pt>
    <dgm:pt modelId="{76D56F19-2708-49DB-8F92-D8AC45F23A9A}">
      <dgm:prSet custT="1"/>
      <dgm:spPr>
        <a:solidFill>
          <a:schemeClr val="accent1"/>
        </a:solidFill>
      </dgm:spPr>
      <dgm:t>
        <a:bodyPr anchor="ctr"/>
        <a:lstStyle/>
        <a:p>
          <a:r>
            <a:rPr lang="el-GR" sz="2000" dirty="0"/>
            <a:t>Η ανάγκη για μεγαλύτερες δυνατότητες αποθήκευσης</a:t>
          </a:r>
          <a:endParaRPr lang="en-US" sz="2000" dirty="0">
            <a:solidFill>
              <a:schemeClr val="bg1"/>
            </a:solidFill>
          </a:endParaRPr>
        </a:p>
      </dgm:t>
    </dgm:pt>
    <dgm:pt modelId="{9D5610C2-0A12-494A-AC46-8DD17C08B09F}" type="parTrans" cxnId="{32E90211-17E0-4DDF-9274-DD3E46D811B8}">
      <dgm:prSet/>
      <dgm:spPr/>
      <dgm:t>
        <a:bodyPr/>
        <a:lstStyle/>
        <a:p>
          <a:endParaRPr lang="en-US" sz="2000"/>
        </a:p>
      </dgm:t>
    </dgm:pt>
    <dgm:pt modelId="{EC8965A1-F755-4945-8AAC-DCF1F68F011E}" type="sibTrans" cxnId="{32E90211-17E0-4DDF-9274-DD3E46D811B8}">
      <dgm:prSet/>
      <dgm:spPr/>
      <dgm:t>
        <a:bodyPr/>
        <a:lstStyle/>
        <a:p>
          <a:endParaRPr lang="en-US" sz="2000"/>
        </a:p>
      </dgm:t>
    </dgm:pt>
    <dgm:pt modelId="{C7117AA3-29D3-A641-A58D-533CC172901B}" type="pres">
      <dgm:prSet presAssocID="{D4503D04-C97E-4622-AE07-D0307CB3B4CA}" presName="Name0" presStyleCnt="0">
        <dgm:presLayoutVars>
          <dgm:dir/>
          <dgm:resizeHandles val="exact"/>
        </dgm:presLayoutVars>
      </dgm:prSet>
      <dgm:spPr/>
    </dgm:pt>
    <dgm:pt modelId="{591CA60E-213E-7B4B-B9DE-D89D137D3DA9}" type="pres">
      <dgm:prSet presAssocID="{AAC263CB-8256-4B03-92FE-1622698FB3E9}" presName="node" presStyleLbl="node1" presStyleIdx="0" presStyleCnt="4" custScaleX="119721">
        <dgm:presLayoutVars>
          <dgm:bulletEnabled val="1"/>
        </dgm:presLayoutVars>
      </dgm:prSet>
      <dgm:spPr/>
    </dgm:pt>
    <dgm:pt modelId="{0B9714F2-E001-9048-99B0-C46EAB1CEAC1}" type="pres">
      <dgm:prSet presAssocID="{808B76D0-8EC7-469A-93AC-7A6017188A9D}" presName="sibTrans" presStyleLbl="sibTrans1D1" presStyleIdx="0" presStyleCnt="3"/>
      <dgm:spPr/>
    </dgm:pt>
    <dgm:pt modelId="{DBF0B936-C069-4B45-92D0-BC84490381D7}" type="pres">
      <dgm:prSet presAssocID="{808B76D0-8EC7-469A-93AC-7A6017188A9D}" presName="connectorText" presStyleLbl="sibTrans1D1" presStyleIdx="0" presStyleCnt="3"/>
      <dgm:spPr/>
    </dgm:pt>
    <dgm:pt modelId="{1FC37317-8B75-7A4E-B46A-6C6A45F69C67}" type="pres">
      <dgm:prSet presAssocID="{4E8D2E69-0173-4BD3-B96A-7A9C5DD12B47}" presName="node" presStyleLbl="node1" presStyleIdx="1" presStyleCnt="4" custScaleX="121659">
        <dgm:presLayoutVars>
          <dgm:bulletEnabled val="1"/>
        </dgm:presLayoutVars>
      </dgm:prSet>
      <dgm:spPr/>
    </dgm:pt>
    <dgm:pt modelId="{DD741774-D280-DD46-9C9B-33FE253D22FC}" type="pres">
      <dgm:prSet presAssocID="{FEF1E80E-8A9E-4B0A-817C-2A4CFDCF3FB2}" presName="sibTrans" presStyleLbl="sibTrans1D1" presStyleIdx="1" presStyleCnt="3"/>
      <dgm:spPr/>
    </dgm:pt>
    <dgm:pt modelId="{B4080084-7793-E342-92FE-F348EAFF157C}" type="pres">
      <dgm:prSet presAssocID="{FEF1E80E-8A9E-4B0A-817C-2A4CFDCF3FB2}" presName="connectorText" presStyleLbl="sibTrans1D1" presStyleIdx="1" presStyleCnt="3"/>
      <dgm:spPr/>
    </dgm:pt>
    <dgm:pt modelId="{F14BE627-E883-874F-A626-EC388DCE8D9B}" type="pres">
      <dgm:prSet presAssocID="{93A6A030-ABAB-4EFA-B539-0FDB3E07C1EF}" presName="node" presStyleLbl="node1" presStyleIdx="2" presStyleCnt="4" custScaleX="120803">
        <dgm:presLayoutVars>
          <dgm:bulletEnabled val="1"/>
        </dgm:presLayoutVars>
      </dgm:prSet>
      <dgm:spPr/>
    </dgm:pt>
    <dgm:pt modelId="{63AED5AC-6A4E-294A-8C0F-D72D7D241108}" type="pres">
      <dgm:prSet presAssocID="{BFE0749E-E343-4A6F-BD09-2810EE6B4BD7}" presName="sibTrans" presStyleLbl="sibTrans1D1" presStyleIdx="2" presStyleCnt="3"/>
      <dgm:spPr/>
    </dgm:pt>
    <dgm:pt modelId="{A4A67B76-88B9-3B42-B3EF-AFCDA17E5E1C}" type="pres">
      <dgm:prSet presAssocID="{BFE0749E-E343-4A6F-BD09-2810EE6B4BD7}" presName="connectorText" presStyleLbl="sibTrans1D1" presStyleIdx="2" presStyleCnt="3"/>
      <dgm:spPr/>
    </dgm:pt>
    <dgm:pt modelId="{D42A6699-F599-8045-897A-5A654DF673C0}" type="pres">
      <dgm:prSet presAssocID="{76D56F19-2708-49DB-8F92-D8AC45F23A9A}" presName="node" presStyleLbl="node1" presStyleIdx="3" presStyleCnt="4" custScaleX="121130">
        <dgm:presLayoutVars>
          <dgm:bulletEnabled val="1"/>
        </dgm:presLayoutVars>
      </dgm:prSet>
      <dgm:spPr/>
    </dgm:pt>
  </dgm:ptLst>
  <dgm:cxnLst>
    <dgm:cxn modelId="{66512605-B992-8044-B3E6-E4EF4B6992BD}" type="presOf" srcId="{FEF1E80E-8A9E-4B0A-817C-2A4CFDCF3FB2}" destId="{DD741774-D280-DD46-9C9B-33FE253D22FC}" srcOrd="0" destOrd="0" presId="urn:microsoft.com/office/officeart/2016/7/layout/RepeatingBendingProcessNew"/>
    <dgm:cxn modelId="{A9B54F08-706D-074E-8E9A-EBFEEAA22FAA}" type="presOf" srcId="{808B76D0-8EC7-469A-93AC-7A6017188A9D}" destId="{DBF0B936-C069-4B45-92D0-BC84490381D7}" srcOrd="1" destOrd="0" presId="urn:microsoft.com/office/officeart/2016/7/layout/RepeatingBendingProcessNew"/>
    <dgm:cxn modelId="{E8FDC109-B482-B84E-95EE-92A52C5C47F4}" type="presOf" srcId="{76D56F19-2708-49DB-8F92-D8AC45F23A9A}" destId="{D42A6699-F599-8045-897A-5A654DF673C0}" srcOrd="0" destOrd="0" presId="urn:microsoft.com/office/officeart/2016/7/layout/RepeatingBendingProcessNew"/>
    <dgm:cxn modelId="{32E90211-17E0-4DDF-9274-DD3E46D811B8}" srcId="{D4503D04-C97E-4622-AE07-D0307CB3B4CA}" destId="{76D56F19-2708-49DB-8F92-D8AC45F23A9A}" srcOrd="3" destOrd="0" parTransId="{9D5610C2-0A12-494A-AC46-8DD17C08B09F}" sibTransId="{EC8965A1-F755-4945-8AAC-DCF1F68F011E}"/>
    <dgm:cxn modelId="{00653E19-B8E7-A740-A472-1977092F60A0}" type="presOf" srcId="{4E8D2E69-0173-4BD3-B96A-7A9C5DD12B47}" destId="{1FC37317-8B75-7A4E-B46A-6C6A45F69C67}" srcOrd="0" destOrd="0" presId="urn:microsoft.com/office/officeart/2016/7/layout/RepeatingBendingProcessNew"/>
    <dgm:cxn modelId="{D907A31C-5CFB-374D-89E1-68F3C8505565}" type="presOf" srcId="{BFE0749E-E343-4A6F-BD09-2810EE6B4BD7}" destId="{A4A67B76-88B9-3B42-B3EF-AFCDA17E5E1C}" srcOrd="1" destOrd="0" presId="urn:microsoft.com/office/officeart/2016/7/layout/RepeatingBendingProcessNew"/>
    <dgm:cxn modelId="{0F866C41-EB5F-47BD-A2CD-A58671F15B67}" srcId="{D4503D04-C97E-4622-AE07-D0307CB3B4CA}" destId="{4E8D2E69-0173-4BD3-B96A-7A9C5DD12B47}" srcOrd="1" destOrd="0" parTransId="{B954BF22-E3B3-4A1C-802E-590228BE2D9C}" sibTransId="{FEF1E80E-8A9E-4B0A-817C-2A4CFDCF3FB2}"/>
    <dgm:cxn modelId="{6CE97453-8862-AD4C-A88F-D046002A23EE}" type="presOf" srcId="{FEF1E80E-8A9E-4B0A-817C-2A4CFDCF3FB2}" destId="{B4080084-7793-E342-92FE-F348EAFF157C}" srcOrd="1" destOrd="0" presId="urn:microsoft.com/office/officeart/2016/7/layout/RepeatingBendingProcessNew"/>
    <dgm:cxn modelId="{C5E94186-9CB6-4C42-92B3-C546CC53A7B9}" srcId="{D4503D04-C97E-4622-AE07-D0307CB3B4CA}" destId="{AAC263CB-8256-4B03-92FE-1622698FB3E9}" srcOrd="0" destOrd="0" parTransId="{0BEED663-FC38-4EAD-940F-4C475D2C87DB}" sibTransId="{808B76D0-8EC7-469A-93AC-7A6017188A9D}"/>
    <dgm:cxn modelId="{47016397-455F-EC49-8301-8A7FB8F85FB3}" type="presOf" srcId="{D4503D04-C97E-4622-AE07-D0307CB3B4CA}" destId="{C7117AA3-29D3-A641-A58D-533CC172901B}" srcOrd="0" destOrd="0" presId="urn:microsoft.com/office/officeart/2016/7/layout/RepeatingBendingProcessNew"/>
    <dgm:cxn modelId="{9AC8BDBC-6730-B045-9CCF-76DAB6ABAAE6}" type="presOf" srcId="{BFE0749E-E343-4A6F-BD09-2810EE6B4BD7}" destId="{63AED5AC-6A4E-294A-8C0F-D72D7D241108}" srcOrd="0" destOrd="0" presId="urn:microsoft.com/office/officeart/2016/7/layout/RepeatingBendingProcessNew"/>
    <dgm:cxn modelId="{FE75BCD7-BEFD-2B4A-857D-4205F1F546BF}" type="presOf" srcId="{AAC263CB-8256-4B03-92FE-1622698FB3E9}" destId="{591CA60E-213E-7B4B-B9DE-D89D137D3DA9}" srcOrd="0" destOrd="0" presId="urn:microsoft.com/office/officeart/2016/7/layout/RepeatingBendingProcessNew"/>
    <dgm:cxn modelId="{84E8A2D8-19F1-F847-BCDE-877F09D08EDA}" type="presOf" srcId="{93A6A030-ABAB-4EFA-B539-0FDB3E07C1EF}" destId="{F14BE627-E883-874F-A626-EC388DCE8D9B}" srcOrd="0" destOrd="0" presId="urn:microsoft.com/office/officeart/2016/7/layout/RepeatingBendingProcessNew"/>
    <dgm:cxn modelId="{4B40C8DC-6B57-4F5B-8440-7241C649700B}" srcId="{D4503D04-C97E-4622-AE07-D0307CB3B4CA}" destId="{93A6A030-ABAB-4EFA-B539-0FDB3E07C1EF}" srcOrd="2" destOrd="0" parTransId="{3D674B97-6DC6-4A12-85BA-0976D3064237}" sibTransId="{BFE0749E-E343-4A6F-BD09-2810EE6B4BD7}"/>
    <dgm:cxn modelId="{670470FF-28F5-8747-80CB-D5309335BE4E}" type="presOf" srcId="{808B76D0-8EC7-469A-93AC-7A6017188A9D}" destId="{0B9714F2-E001-9048-99B0-C46EAB1CEAC1}" srcOrd="0" destOrd="0" presId="urn:microsoft.com/office/officeart/2016/7/layout/RepeatingBendingProcessNew"/>
    <dgm:cxn modelId="{54EC6AF8-8601-FB4F-A2D0-DB03BBC973B1}" type="presParOf" srcId="{C7117AA3-29D3-A641-A58D-533CC172901B}" destId="{591CA60E-213E-7B4B-B9DE-D89D137D3DA9}" srcOrd="0" destOrd="0" presId="urn:microsoft.com/office/officeart/2016/7/layout/RepeatingBendingProcessNew"/>
    <dgm:cxn modelId="{6386B277-0B98-3845-B375-656F6843D11A}" type="presParOf" srcId="{C7117AA3-29D3-A641-A58D-533CC172901B}" destId="{0B9714F2-E001-9048-99B0-C46EAB1CEAC1}" srcOrd="1" destOrd="0" presId="urn:microsoft.com/office/officeart/2016/7/layout/RepeatingBendingProcessNew"/>
    <dgm:cxn modelId="{76384253-4A53-B443-80FD-2EF068156A86}" type="presParOf" srcId="{0B9714F2-E001-9048-99B0-C46EAB1CEAC1}" destId="{DBF0B936-C069-4B45-92D0-BC84490381D7}" srcOrd="0" destOrd="0" presId="urn:microsoft.com/office/officeart/2016/7/layout/RepeatingBendingProcessNew"/>
    <dgm:cxn modelId="{E8588933-DC2A-1949-97A0-149E024060BF}" type="presParOf" srcId="{C7117AA3-29D3-A641-A58D-533CC172901B}" destId="{1FC37317-8B75-7A4E-B46A-6C6A45F69C67}" srcOrd="2" destOrd="0" presId="urn:microsoft.com/office/officeart/2016/7/layout/RepeatingBendingProcessNew"/>
    <dgm:cxn modelId="{AC78AD39-C148-BB4D-98EA-D6CD0C26FBA7}" type="presParOf" srcId="{C7117AA3-29D3-A641-A58D-533CC172901B}" destId="{DD741774-D280-DD46-9C9B-33FE253D22FC}" srcOrd="3" destOrd="0" presId="urn:microsoft.com/office/officeart/2016/7/layout/RepeatingBendingProcessNew"/>
    <dgm:cxn modelId="{9CE3DEE8-B926-6B48-99A6-61F253EB87DF}" type="presParOf" srcId="{DD741774-D280-DD46-9C9B-33FE253D22FC}" destId="{B4080084-7793-E342-92FE-F348EAFF157C}" srcOrd="0" destOrd="0" presId="urn:microsoft.com/office/officeart/2016/7/layout/RepeatingBendingProcessNew"/>
    <dgm:cxn modelId="{EC00BA5B-7C94-D14D-A573-503F23913101}" type="presParOf" srcId="{C7117AA3-29D3-A641-A58D-533CC172901B}" destId="{F14BE627-E883-874F-A626-EC388DCE8D9B}" srcOrd="4" destOrd="0" presId="urn:microsoft.com/office/officeart/2016/7/layout/RepeatingBendingProcessNew"/>
    <dgm:cxn modelId="{C959B72A-D800-9544-8676-DE829FFB4EA1}" type="presParOf" srcId="{C7117AA3-29D3-A641-A58D-533CC172901B}" destId="{63AED5AC-6A4E-294A-8C0F-D72D7D241108}" srcOrd="5" destOrd="0" presId="urn:microsoft.com/office/officeart/2016/7/layout/RepeatingBendingProcessNew"/>
    <dgm:cxn modelId="{DABC8E6C-99C5-3340-95B9-6CF8BC427CA3}" type="presParOf" srcId="{63AED5AC-6A4E-294A-8C0F-D72D7D241108}" destId="{A4A67B76-88B9-3B42-B3EF-AFCDA17E5E1C}" srcOrd="0" destOrd="0" presId="urn:microsoft.com/office/officeart/2016/7/layout/RepeatingBendingProcessNew"/>
    <dgm:cxn modelId="{AA62AE45-F47E-C040-8561-C054B92C617C}" type="presParOf" srcId="{C7117AA3-29D3-A641-A58D-533CC172901B}" destId="{D42A6699-F599-8045-897A-5A654DF673C0}" srcOrd="6" destOrd="0" presId="urn:microsoft.com/office/officeart/2016/7/layout/RepeatingBendingProcessNew"/>
  </dgm:cxnLst>
  <dgm:bg/>
  <dgm:whole>
    <a:effectLst/>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714F2-E001-9048-99B0-C46EAB1CEAC1}">
      <dsp:nvSpPr>
        <dsp:cNvPr id="0" name=""/>
        <dsp:cNvSpPr/>
      </dsp:nvSpPr>
      <dsp:spPr>
        <a:xfrm>
          <a:off x="3932066" y="754029"/>
          <a:ext cx="581103" cy="91440"/>
        </a:xfrm>
        <a:custGeom>
          <a:avLst/>
          <a:gdLst/>
          <a:ahLst/>
          <a:cxnLst/>
          <a:rect l="0" t="0" r="0" b="0"/>
          <a:pathLst>
            <a:path>
              <a:moveTo>
                <a:pt x="0" y="45720"/>
              </a:moveTo>
              <a:lnTo>
                <a:pt x="581103"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207326" y="796688"/>
        <a:ext cx="30585" cy="6123"/>
      </dsp:txXfrm>
    </dsp:sp>
    <dsp:sp modelId="{591CA60E-213E-7B4B-B9DE-D89D137D3DA9}">
      <dsp:nvSpPr>
        <dsp:cNvPr id="0" name=""/>
        <dsp:cNvSpPr/>
      </dsp:nvSpPr>
      <dsp:spPr>
        <a:xfrm>
          <a:off x="749788" y="1875"/>
          <a:ext cx="3184078" cy="1595749"/>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322" tIns="136796" rIns="130322" bIns="136796" numCol="1" spcCol="1270" anchor="ctr" anchorCtr="0">
          <a:noAutofit/>
        </a:bodyPr>
        <a:lstStyle/>
        <a:p>
          <a:pPr marL="0" lvl="0" indent="0" algn="ctr" defTabSz="889000">
            <a:lnSpc>
              <a:spcPct val="90000"/>
            </a:lnSpc>
            <a:spcBef>
              <a:spcPct val="0"/>
            </a:spcBef>
            <a:spcAft>
              <a:spcPct val="35000"/>
            </a:spcAft>
            <a:buNone/>
          </a:pPr>
          <a:r>
            <a:rPr lang="el-GR" sz="2000" b="1" kern="1200" dirty="0"/>
            <a:t>Πιο πυκνή υποδομή</a:t>
          </a:r>
          <a:r>
            <a:rPr lang="en-US" sz="2000" kern="1200" dirty="0"/>
            <a:t>: </a:t>
          </a:r>
        </a:p>
        <a:p>
          <a:pPr marL="0" lvl="0" indent="0" algn="ctr" defTabSz="889000">
            <a:lnSpc>
              <a:spcPct val="90000"/>
            </a:lnSpc>
            <a:spcBef>
              <a:spcPct val="0"/>
            </a:spcBef>
            <a:spcAft>
              <a:spcPct val="35000"/>
            </a:spcAft>
            <a:buNone/>
          </a:pPr>
          <a:r>
            <a:rPr lang="en-US" sz="2000" kern="1200" dirty="0"/>
            <a:t>A</a:t>
          </a:r>
          <a:r>
            <a:rPr lang="el-GR" sz="2000" kern="1200" dirty="0"/>
            <a:t>πό 4/8 κεραίες έως 64/128 κεραίες.</a:t>
          </a:r>
          <a:endParaRPr lang="en-US" sz="2000" kern="1200" dirty="0">
            <a:solidFill>
              <a:schemeClr val="bg1"/>
            </a:solidFill>
          </a:endParaRPr>
        </a:p>
      </dsp:txBody>
      <dsp:txXfrm>
        <a:off x="749788" y="1875"/>
        <a:ext cx="3184078" cy="1595749"/>
      </dsp:txXfrm>
    </dsp:sp>
    <dsp:sp modelId="{DD741774-D280-DD46-9C9B-33FE253D22FC}">
      <dsp:nvSpPr>
        <dsp:cNvPr id="0" name=""/>
        <dsp:cNvSpPr/>
      </dsp:nvSpPr>
      <dsp:spPr>
        <a:xfrm>
          <a:off x="2356216" y="1595824"/>
          <a:ext cx="3807165" cy="581103"/>
        </a:xfrm>
        <a:custGeom>
          <a:avLst/>
          <a:gdLst/>
          <a:ahLst/>
          <a:cxnLst/>
          <a:rect l="0" t="0" r="0" b="0"/>
          <a:pathLst>
            <a:path>
              <a:moveTo>
                <a:pt x="3807165" y="0"/>
              </a:moveTo>
              <a:lnTo>
                <a:pt x="3807165" y="307651"/>
              </a:lnTo>
              <a:lnTo>
                <a:pt x="0" y="307651"/>
              </a:lnTo>
              <a:lnTo>
                <a:pt x="0" y="581103"/>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163398" y="1883314"/>
        <a:ext cx="192799" cy="6123"/>
      </dsp:txXfrm>
    </dsp:sp>
    <dsp:sp modelId="{1FC37317-8B75-7A4E-B46A-6C6A45F69C67}">
      <dsp:nvSpPr>
        <dsp:cNvPr id="0" name=""/>
        <dsp:cNvSpPr/>
      </dsp:nvSpPr>
      <dsp:spPr>
        <a:xfrm>
          <a:off x="4545570" y="1875"/>
          <a:ext cx="3235621" cy="1595749"/>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322" tIns="136796" rIns="130322" bIns="136796" numCol="1" spcCol="1270" anchor="ctr" anchorCtr="0">
          <a:noAutofit/>
        </a:bodyPr>
        <a:lstStyle/>
        <a:p>
          <a:pPr marL="0" lvl="0" indent="0" algn="ctr" defTabSz="889000">
            <a:lnSpc>
              <a:spcPct val="90000"/>
            </a:lnSpc>
            <a:spcBef>
              <a:spcPct val="0"/>
            </a:spcBef>
            <a:spcAft>
              <a:spcPct val="35000"/>
            </a:spcAft>
            <a:buNone/>
          </a:pPr>
          <a:r>
            <a:rPr lang="el-GR" sz="2000" b="1" kern="1200" dirty="0"/>
            <a:t>Η χρήση πυκνότερων δικτύων: </a:t>
          </a:r>
          <a:endParaRPr lang="en-US" sz="2000" b="1" kern="1200" dirty="0">
            <a:solidFill>
              <a:schemeClr val="bg1"/>
            </a:solidFill>
          </a:endParaRPr>
        </a:p>
        <a:p>
          <a:pPr marL="0" lvl="0" indent="0" algn="ctr" defTabSz="889000">
            <a:lnSpc>
              <a:spcPct val="90000"/>
            </a:lnSpc>
            <a:spcBef>
              <a:spcPct val="0"/>
            </a:spcBef>
            <a:spcAft>
              <a:spcPct val="35000"/>
            </a:spcAft>
            <a:buNone/>
          </a:pPr>
          <a:r>
            <a:rPr lang="el-GR" sz="2000" kern="1200" dirty="0"/>
            <a:t>Από δίκτυο με 1-3 BSs/ 1km² προς HetNets με 10-100 κόμβους/ 1km²</a:t>
          </a:r>
          <a:endParaRPr lang="en-US" sz="2000" b="1" kern="1200" dirty="0">
            <a:solidFill>
              <a:schemeClr val="bg1"/>
            </a:solidFill>
          </a:endParaRPr>
        </a:p>
      </dsp:txBody>
      <dsp:txXfrm>
        <a:off x="4545570" y="1875"/>
        <a:ext cx="3235621" cy="1595749"/>
      </dsp:txXfrm>
    </dsp:sp>
    <dsp:sp modelId="{63AED5AC-6A4E-294A-8C0F-D72D7D241108}">
      <dsp:nvSpPr>
        <dsp:cNvPr id="0" name=""/>
        <dsp:cNvSpPr/>
      </dsp:nvSpPr>
      <dsp:spPr>
        <a:xfrm>
          <a:off x="3960843" y="2961483"/>
          <a:ext cx="581103" cy="91440"/>
        </a:xfrm>
        <a:custGeom>
          <a:avLst/>
          <a:gdLst/>
          <a:ahLst/>
          <a:cxnLst/>
          <a:rect l="0" t="0" r="0" b="0"/>
          <a:pathLst>
            <a:path>
              <a:moveTo>
                <a:pt x="0" y="45720"/>
              </a:moveTo>
              <a:lnTo>
                <a:pt x="581103"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236102" y="3004141"/>
        <a:ext cx="30585" cy="6123"/>
      </dsp:txXfrm>
    </dsp:sp>
    <dsp:sp modelId="{F14BE627-E883-874F-A626-EC388DCE8D9B}">
      <dsp:nvSpPr>
        <dsp:cNvPr id="0" name=""/>
        <dsp:cNvSpPr/>
      </dsp:nvSpPr>
      <dsp:spPr>
        <a:xfrm>
          <a:off x="749788" y="2209328"/>
          <a:ext cx="3212855" cy="1595749"/>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322" tIns="136796" rIns="130322" bIns="136796" numCol="1" spcCol="1270" anchor="ctr" anchorCtr="0">
          <a:noAutofit/>
        </a:bodyPr>
        <a:lstStyle/>
        <a:p>
          <a:pPr marL="0" lvl="0" indent="0" algn="ctr" defTabSz="889000">
            <a:lnSpc>
              <a:spcPct val="90000"/>
            </a:lnSpc>
            <a:spcBef>
              <a:spcPct val="0"/>
            </a:spcBef>
            <a:spcAft>
              <a:spcPct val="35000"/>
            </a:spcAft>
            <a:buNone/>
          </a:pPr>
          <a:r>
            <a:rPr lang="el-GR" sz="2000" b="1" kern="1200" dirty="0"/>
            <a:t>Χρήση υψηλότερων συχνοτήτων: </a:t>
          </a:r>
        </a:p>
        <a:p>
          <a:pPr marL="0" lvl="0" indent="0" algn="ctr" defTabSz="889000">
            <a:lnSpc>
              <a:spcPct val="90000"/>
            </a:lnSpc>
            <a:spcBef>
              <a:spcPct val="0"/>
            </a:spcBef>
            <a:spcAft>
              <a:spcPct val="35000"/>
            </a:spcAft>
            <a:buNone/>
          </a:pPr>
          <a:r>
            <a:rPr lang="el-GR" sz="2000" b="0" kern="1200" dirty="0"/>
            <a:t>Α</a:t>
          </a:r>
          <a:r>
            <a:rPr lang="el-GR" sz="2000" kern="1200" dirty="0"/>
            <a:t>πό 100 MHz έως 5 GHz</a:t>
          </a:r>
          <a:endParaRPr lang="en-US" sz="2000" kern="1200" dirty="0">
            <a:solidFill>
              <a:schemeClr val="bg1"/>
            </a:solidFill>
          </a:endParaRPr>
        </a:p>
      </dsp:txBody>
      <dsp:txXfrm>
        <a:off x="749788" y="2209328"/>
        <a:ext cx="3212855" cy="1595749"/>
      </dsp:txXfrm>
    </dsp:sp>
    <dsp:sp modelId="{D42A6699-F599-8045-897A-5A654DF673C0}">
      <dsp:nvSpPr>
        <dsp:cNvPr id="0" name=""/>
        <dsp:cNvSpPr/>
      </dsp:nvSpPr>
      <dsp:spPr>
        <a:xfrm>
          <a:off x="4574347" y="2209328"/>
          <a:ext cx="3221552" cy="1595749"/>
        </a:xfrm>
        <a:prstGeom prst="rect">
          <a:avLst/>
        </a:prstGeom>
        <a:solidFill>
          <a:schemeClr val="accent1"/>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322" tIns="136796" rIns="130322" bIns="136796" numCol="1" spcCol="1270" anchor="ctr" anchorCtr="0">
          <a:noAutofit/>
        </a:bodyPr>
        <a:lstStyle/>
        <a:p>
          <a:pPr marL="0" lvl="0" indent="0" algn="ctr" defTabSz="889000">
            <a:lnSpc>
              <a:spcPct val="90000"/>
            </a:lnSpc>
            <a:spcBef>
              <a:spcPct val="0"/>
            </a:spcBef>
            <a:spcAft>
              <a:spcPct val="35000"/>
            </a:spcAft>
            <a:buNone/>
          </a:pPr>
          <a:r>
            <a:rPr lang="el-GR" sz="2000" kern="1200" dirty="0"/>
            <a:t>Η ανάγκη για μεγαλύτερες δυνατότητες αποθήκευσης</a:t>
          </a:r>
          <a:endParaRPr lang="en-US" sz="2000" kern="1200" dirty="0">
            <a:solidFill>
              <a:schemeClr val="bg1"/>
            </a:solidFill>
          </a:endParaRPr>
        </a:p>
      </dsp:txBody>
      <dsp:txXfrm>
        <a:off x="4574347" y="2209328"/>
        <a:ext cx="3221552" cy="159574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6/9/2022</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304751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5</a:t>
            </a:fld>
            <a:endParaRPr lang="en-US" dirty="0"/>
          </a:p>
        </p:txBody>
      </p:sp>
    </p:spTree>
    <p:extLst>
      <p:ext uri="{BB962C8B-B14F-4D97-AF65-F5344CB8AC3E}">
        <p14:creationId xmlns:p14="http://schemas.microsoft.com/office/powerpoint/2010/main" val="356065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6</a:t>
            </a:fld>
            <a:endParaRPr lang="en-US" dirty="0"/>
          </a:p>
        </p:txBody>
      </p:sp>
    </p:spTree>
    <p:extLst>
      <p:ext uri="{BB962C8B-B14F-4D97-AF65-F5344CB8AC3E}">
        <p14:creationId xmlns:p14="http://schemas.microsoft.com/office/powerpoint/2010/main" val="62062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17</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6/9/2022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bfNmiYtG9Cg" TargetMode="External"/><Relationship Id="rId7" Type="http://schemas.openxmlformats.org/officeDocument/2006/relationships/hyperlink" Target="https://www.bell-labs.com/institute/blog/6g-networks-will-be-energy-efficient-from-the-get-go-thanks-to-aiml/%23gref" TargetMode="External"/><Relationship Id="rId2" Type="http://schemas.openxmlformats.org/officeDocument/2006/relationships/hyperlink" Target="https://www.telecompetitor.com/study-5g-has-90-better-energy-efficiency-than-4g/" TargetMode="External"/><Relationship Id="rId1" Type="http://schemas.openxmlformats.org/officeDocument/2006/relationships/slideLayout" Target="../slideLayouts/slideLayout2.xml"/><Relationship Id="rId6" Type="http://schemas.openxmlformats.org/officeDocument/2006/relationships/hyperlink" Target="https://www.techtarget.com/searchnetworking/definition/6G" TargetMode="External"/><Relationship Id="rId5" Type="http://schemas.openxmlformats.org/officeDocument/2006/relationships/hyperlink" Target="https://onestore.nokia.com/asset/200876" TargetMode="External"/><Relationship Id="rId4" Type="http://schemas.openxmlformats.org/officeDocument/2006/relationships/hyperlink" Target="https://pdfs.semanticscholar.org/ef60/1485b87056722da6a7bd3d4f6a4d2d6101b1.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C2DB272-3285-49AF-BB50-79DACCCADE64}"/>
              </a:ext>
            </a:extLst>
          </p:cNvPr>
          <p:cNvPicPr>
            <a:picLocks noChangeAspect="1"/>
          </p:cNvPicPr>
          <p:nvPr/>
        </p:nvPicPr>
        <p:blipFill>
          <a:blip r:embed="rId4"/>
          <a:stretch>
            <a:fill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2EC41EBB-DA27-46EF-98A5-96079E7D5889}"/>
              </a:ext>
            </a:extLst>
          </p:cNvPr>
          <p:cNvSpPr txBox="1">
            <a:spLocks/>
          </p:cNvSpPr>
          <p:nvPr/>
        </p:nvSpPr>
        <p:spPr>
          <a:xfrm>
            <a:off x="1" y="4686300"/>
            <a:ext cx="12192000" cy="21717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ctr" defTabSz="457200" rtl="0" eaLnBrk="1" latinLnBrk="0" hangingPunct="1">
              <a:spcBef>
                <a:spcPct val="0"/>
              </a:spcBef>
              <a:buNone/>
              <a:defRPr sz="4800" kern="1200"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b="1" dirty="0">
                <a:effectLst/>
              </a:rPr>
              <a:t>Τεχνικες εξοικονομησης ενεργειας</a:t>
            </a:r>
            <a:br>
              <a:rPr lang="en-US" sz="11700" b="1" dirty="0"/>
            </a:br>
            <a:r>
              <a:rPr lang="el-GR" sz="4400" dirty="0">
                <a:solidFill>
                  <a:schemeClr val="tx1"/>
                </a:solidFill>
              </a:rPr>
              <a:t>για τις κινητες επικοινωνιες 5ης γενιας</a:t>
            </a:r>
            <a:endParaRPr lang="en-US" sz="11700" b="1" dirty="0"/>
          </a:p>
        </p:txBody>
      </p:sp>
    </p:spTree>
    <p:extLst>
      <p:ext uri="{BB962C8B-B14F-4D97-AF65-F5344CB8AC3E}">
        <p14:creationId xmlns:p14="http://schemas.microsoft.com/office/powerpoint/2010/main" val="814101911"/>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ECA9-BAAB-42C7-B3C6-C472B93C0ACF}"/>
              </a:ext>
            </a:extLst>
          </p:cNvPr>
          <p:cNvSpPr>
            <a:spLocks noGrp="1"/>
          </p:cNvSpPr>
          <p:nvPr>
            <p:ph type="title"/>
          </p:nvPr>
        </p:nvSpPr>
        <p:spPr>
          <a:xfrm>
            <a:off x="1141413" y="609600"/>
            <a:ext cx="5149659" cy="1146532"/>
          </a:xfrm>
        </p:spPr>
        <p:txBody>
          <a:bodyPr/>
          <a:lstStyle/>
          <a:p>
            <a:pPr algn="ctr"/>
            <a:r>
              <a:rPr lang="el-GR" b="1" dirty="0">
                <a:effectLst/>
              </a:rPr>
              <a:t>Συγκομιδ</a:t>
            </a:r>
            <a:r>
              <a:rPr lang="en-US" b="1" dirty="0">
                <a:effectLst/>
              </a:rPr>
              <a:t>h</a:t>
            </a:r>
            <a:r>
              <a:rPr lang="el-GR" b="1" dirty="0">
                <a:effectLst/>
              </a:rPr>
              <a:t> και μεταφορ</a:t>
            </a:r>
            <a:r>
              <a:rPr lang="en-US" b="1" dirty="0">
                <a:effectLst/>
              </a:rPr>
              <a:t>a</a:t>
            </a:r>
            <a:r>
              <a:rPr lang="el-GR" b="1" dirty="0">
                <a:effectLst/>
              </a:rPr>
              <a:t> εν</a:t>
            </a:r>
            <a:r>
              <a:rPr lang="en-US" b="1" dirty="0">
                <a:effectLst/>
              </a:rPr>
              <a:t>e</a:t>
            </a:r>
            <a:r>
              <a:rPr lang="el-GR" b="1" dirty="0">
                <a:effectLst/>
              </a:rPr>
              <a:t>ργειας</a:t>
            </a:r>
            <a:endParaRPr lang="en-US" dirty="0"/>
          </a:p>
        </p:txBody>
      </p:sp>
      <p:sp>
        <p:nvSpPr>
          <p:cNvPr id="4" name="TextBox 3">
            <a:extLst>
              <a:ext uri="{FF2B5EF4-FFF2-40B4-BE49-F238E27FC236}">
                <a16:creationId xmlns:a16="http://schemas.microsoft.com/office/drawing/2014/main" id="{2EDDB572-B1DB-4155-9A50-9A18A4153805}"/>
              </a:ext>
            </a:extLst>
          </p:cNvPr>
          <p:cNvSpPr txBox="1"/>
          <p:nvPr/>
        </p:nvSpPr>
        <p:spPr>
          <a:xfrm>
            <a:off x="256032" y="2057399"/>
            <a:ext cx="6748272" cy="1200329"/>
          </a:xfrm>
          <a:prstGeom prst="rect">
            <a:avLst/>
          </a:prstGeom>
          <a:noFill/>
        </p:spPr>
        <p:txBody>
          <a:bodyPr wrap="square" rtlCol="0">
            <a:spAutoFit/>
          </a:bodyPr>
          <a:lstStyle/>
          <a:p>
            <a:r>
              <a:rPr lang="el-GR" dirty="0"/>
              <a:t>Η συλλογή ενέργειας από το περιβάλλον και η μετατροπή της σε ηλεκτρική ενέργεια αναδεικνύεται ως μια ελκυστική δυνατότητα για τη λειτουργία συστημάτων ασύρματης επικοινωνίας. </a:t>
            </a:r>
            <a:endParaRPr lang="en-US" dirty="0"/>
          </a:p>
        </p:txBody>
      </p:sp>
      <p:sp>
        <p:nvSpPr>
          <p:cNvPr id="5" name="TextBox 4">
            <a:extLst>
              <a:ext uri="{FF2B5EF4-FFF2-40B4-BE49-F238E27FC236}">
                <a16:creationId xmlns:a16="http://schemas.microsoft.com/office/drawing/2014/main" id="{FA05C72C-9962-49A9-85F1-18C07740BB6A}"/>
              </a:ext>
            </a:extLst>
          </p:cNvPr>
          <p:cNvSpPr txBox="1"/>
          <p:nvPr/>
        </p:nvSpPr>
        <p:spPr>
          <a:xfrm>
            <a:off x="7296912" y="4606754"/>
            <a:ext cx="4708398" cy="1477328"/>
          </a:xfrm>
          <a:prstGeom prst="rect">
            <a:avLst/>
          </a:prstGeom>
          <a:noFill/>
        </p:spPr>
        <p:txBody>
          <a:bodyPr wrap="square" rtlCol="0">
            <a:spAutoFit/>
          </a:bodyPr>
          <a:lstStyle/>
          <a:p>
            <a:r>
              <a:rPr lang="el-GR" b="1" dirty="0">
                <a:solidFill>
                  <a:schemeClr val="accent1"/>
                </a:solidFill>
              </a:rPr>
              <a:t>Συγκομιδή περιβαλλοντικής ενέργειας</a:t>
            </a:r>
            <a:r>
              <a:rPr lang="el-GR" dirty="0">
                <a:solidFill>
                  <a:schemeClr val="accent1"/>
                </a:solidFill>
              </a:rPr>
              <a:t> </a:t>
            </a:r>
            <a:r>
              <a:rPr lang="el-GR" dirty="0"/>
              <a:t>Αυτή η τεχνική αναφέρεται στη συλλογή καθαρής ενέργειας από φυσικές πηγές, όπως π.χ ήλιος και αέρας.</a:t>
            </a:r>
            <a:endParaRPr lang="en-US" dirty="0"/>
          </a:p>
          <a:p>
            <a:endParaRPr lang="en-US" dirty="0"/>
          </a:p>
        </p:txBody>
      </p:sp>
      <p:sp>
        <p:nvSpPr>
          <p:cNvPr id="6" name="TextBox 5">
            <a:extLst>
              <a:ext uri="{FF2B5EF4-FFF2-40B4-BE49-F238E27FC236}">
                <a16:creationId xmlns:a16="http://schemas.microsoft.com/office/drawing/2014/main" id="{931E8FB8-453C-4236-95FB-DA830B66358A}"/>
              </a:ext>
            </a:extLst>
          </p:cNvPr>
          <p:cNvSpPr txBox="1"/>
          <p:nvPr/>
        </p:nvSpPr>
        <p:spPr>
          <a:xfrm>
            <a:off x="256032" y="4582486"/>
            <a:ext cx="7040880" cy="1200329"/>
          </a:xfrm>
          <a:prstGeom prst="rect">
            <a:avLst/>
          </a:prstGeom>
          <a:noFill/>
        </p:spPr>
        <p:txBody>
          <a:bodyPr wrap="square" rtlCol="0">
            <a:spAutoFit/>
          </a:bodyPr>
          <a:lstStyle/>
          <a:p>
            <a:r>
              <a:rPr lang="el-GR" b="1" dirty="0">
                <a:solidFill>
                  <a:schemeClr val="accent1"/>
                </a:solidFill>
              </a:rPr>
              <a:t>Συλλογή ενέργειας ραδιοσυχνοτήτων (</a:t>
            </a:r>
            <a:r>
              <a:rPr lang="en-US" b="1" dirty="0">
                <a:solidFill>
                  <a:schemeClr val="accent1"/>
                </a:solidFill>
              </a:rPr>
              <a:t>RF energy harvesting</a:t>
            </a:r>
            <a:r>
              <a:rPr lang="el-GR" b="1" dirty="0">
                <a:solidFill>
                  <a:schemeClr val="accent1"/>
                </a:solidFill>
              </a:rPr>
              <a:t>)</a:t>
            </a:r>
            <a:r>
              <a:rPr lang="el-GR" dirty="0">
                <a:solidFill>
                  <a:schemeClr val="accent1"/>
                </a:solidFill>
              </a:rPr>
              <a:t> </a:t>
            </a:r>
            <a:r>
              <a:rPr lang="el-GR" dirty="0"/>
              <a:t>Αυτή η τεχνική αναφέρεται στη συλλογή ενέργειας από τα ραδιοσήματα πάνω στον αέρα, επιτρέποντας έτσι την ανακύκλωση της ενέργειας που αλλιώς θα σπαταληθεί. </a:t>
            </a:r>
            <a:endParaRPr lang="en-US" dirty="0"/>
          </a:p>
        </p:txBody>
      </p:sp>
      <p:pic>
        <p:nvPicPr>
          <p:cNvPr id="8" name="Picture 7">
            <a:extLst>
              <a:ext uri="{FF2B5EF4-FFF2-40B4-BE49-F238E27FC236}">
                <a16:creationId xmlns:a16="http://schemas.microsoft.com/office/drawing/2014/main" id="{BA33AF39-3EE5-430A-A009-5375412CA184}"/>
              </a:ext>
            </a:extLst>
          </p:cNvPr>
          <p:cNvPicPr>
            <a:picLocks noChangeAspect="1"/>
          </p:cNvPicPr>
          <p:nvPr/>
        </p:nvPicPr>
        <p:blipFill>
          <a:blip r:embed="rId2"/>
          <a:stretch>
            <a:fillRect/>
          </a:stretch>
        </p:blipFill>
        <p:spPr>
          <a:xfrm>
            <a:off x="6940095" y="457200"/>
            <a:ext cx="4708397" cy="39330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6954522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D7FC85-D9B3-41DD-A27C-5DB2EC0146A2}"/>
              </a:ext>
            </a:extLst>
          </p:cNvPr>
          <p:cNvSpPr>
            <a:spLocks noGrp="1"/>
          </p:cNvSpPr>
          <p:nvPr>
            <p:ph type="title"/>
          </p:nvPr>
        </p:nvSpPr>
        <p:spPr>
          <a:xfrm>
            <a:off x="3521170" y="597408"/>
            <a:ext cx="5149659" cy="1146532"/>
          </a:xfrm>
        </p:spPr>
        <p:txBody>
          <a:bodyPr/>
          <a:lstStyle/>
          <a:p>
            <a:pPr algn="ctr"/>
            <a:r>
              <a:rPr lang="el-GR" b="1" dirty="0">
                <a:effectLst/>
              </a:rPr>
              <a:t>Λ</a:t>
            </a:r>
            <a:r>
              <a:rPr lang="en-US" b="1" dirty="0">
                <a:effectLst/>
              </a:rPr>
              <a:t>y</a:t>
            </a:r>
            <a:r>
              <a:rPr lang="el-GR" b="1" dirty="0">
                <a:effectLst/>
              </a:rPr>
              <a:t>σεις υλικο</a:t>
            </a:r>
            <a:r>
              <a:rPr lang="en-US" b="1" dirty="0">
                <a:effectLst/>
              </a:rPr>
              <a:t>y</a:t>
            </a:r>
            <a:endParaRPr lang="en-US" dirty="0"/>
          </a:p>
        </p:txBody>
      </p:sp>
      <p:sp>
        <p:nvSpPr>
          <p:cNvPr id="5" name="TextBox 4">
            <a:extLst>
              <a:ext uri="{FF2B5EF4-FFF2-40B4-BE49-F238E27FC236}">
                <a16:creationId xmlns:a16="http://schemas.microsoft.com/office/drawing/2014/main" id="{3077ACBC-6B1A-495E-830F-9C98715D77D3}"/>
              </a:ext>
            </a:extLst>
          </p:cNvPr>
          <p:cNvSpPr txBox="1"/>
          <p:nvPr/>
        </p:nvSpPr>
        <p:spPr>
          <a:xfrm>
            <a:off x="314355" y="1756133"/>
            <a:ext cx="10768173" cy="3754874"/>
          </a:xfrm>
          <a:prstGeom prst="rect">
            <a:avLst/>
          </a:prstGeom>
          <a:noFill/>
        </p:spPr>
        <p:txBody>
          <a:bodyPr wrap="square" rtlCol="0">
            <a:spAutoFit/>
          </a:bodyPr>
          <a:lstStyle/>
          <a:p>
            <a:r>
              <a:rPr lang="el-GR" sz="2000" b="1" dirty="0"/>
              <a:t>Οι ενεργειακά αποδοτικές λύσεις υλικού αναφέρονται σε</a:t>
            </a:r>
            <a:r>
              <a:rPr lang="en-US" sz="2000" b="1" dirty="0"/>
              <a:t> </a:t>
            </a:r>
            <a:r>
              <a:rPr lang="el-GR" sz="2000" b="1" dirty="0"/>
              <a:t>μια ευρεία κατηγορία στρατηγικών</a:t>
            </a:r>
            <a:r>
              <a:rPr lang="en-US" sz="2000" b="1" dirty="0"/>
              <a:t>:</a:t>
            </a:r>
          </a:p>
          <a:p>
            <a:endParaRPr lang="el-GR" sz="2000" dirty="0"/>
          </a:p>
          <a:p>
            <a:pPr marL="285750" indent="-285750">
              <a:buFont typeface="Arial" panose="020B0604020202020204" pitchFamily="34" charset="0"/>
              <a:buChar char="•"/>
            </a:pPr>
            <a:r>
              <a:rPr lang="el-GR" sz="2000" dirty="0"/>
              <a:t>Περιλαμβάνουν τον πράσινο σχεδιασμό της αλυσίδας RF (</a:t>
            </a:r>
            <a:r>
              <a:rPr lang="en-US" sz="2000" dirty="0"/>
              <a:t>RF energy harvesting</a:t>
            </a:r>
            <a:r>
              <a:rPr lang="el-GR" sz="2000" dirty="0"/>
              <a:t>)</a:t>
            </a:r>
          </a:p>
          <a:p>
            <a:pPr marL="285750" indent="-285750">
              <a:buFont typeface="Arial" panose="020B0604020202020204" pitchFamily="34" charset="0"/>
              <a:buChar char="•"/>
            </a:pPr>
            <a:endParaRPr lang="el-GR" sz="2000" dirty="0"/>
          </a:p>
          <a:p>
            <a:pPr marL="285750" indent="-285750">
              <a:buFont typeface="Arial" panose="020B0604020202020204" pitchFamily="34" charset="0"/>
              <a:buChar char="•"/>
            </a:pPr>
            <a:r>
              <a:rPr lang="el-GR" sz="2000" dirty="0"/>
              <a:t>Τη χρήση απλοποιημένων δομών πομπού/δέκτη</a:t>
            </a:r>
          </a:p>
          <a:p>
            <a:pPr marL="285750" indent="-285750">
              <a:buFont typeface="Arial" panose="020B0604020202020204" pitchFamily="34" charset="0"/>
              <a:buChar char="•"/>
            </a:pPr>
            <a:endParaRPr lang="el-GR" sz="2000" dirty="0"/>
          </a:p>
          <a:p>
            <a:pPr marL="285750" indent="-285750">
              <a:buFont typeface="Arial" panose="020B0604020202020204" pitchFamily="34" charset="0"/>
              <a:buChar char="•"/>
            </a:pPr>
            <a:r>
              <a:rPr lang="el-GR" sz="2000" dirty="0"/>
              <a:t>Ένα νέο αρχιτεκτονικό σχέδιο του δικτύου που βασίζεται σε μια </a:t>
            </a:r>
            <a:r>
              <a:rPr lang="en-US" sz="2000" dirty="0"/>
              <a:t>cloud </a:t>
            </a:r>
            <a:r>
              <a:rPr lang="el-GR" sz="2000" dirty="0"/>
              <a:t>υλοποίηση του δικτύου ραδιοπρόσβασης (RAN) </a:t>
            </a:r>
          </a:p>
          <a:p>
            <a:pPr marL="285750" indent="-285750">
              <a:buFont typeface="Arial" panose="020B0604020202020204" pitchFamily="34" charset="0"/>
              <a:buChar char="•"/>
            </a:pPr>
            <a:endParaRPr lang="el-GR" sz="2000" dirty="0"/>
          </a:p>
          <a:p>
            <a:pPr marL="285750" indent="-285750">
              <a:buFont typeface="Arial" panose="020B0604020202020204" pitchFamily="34" charset="0"/>
              <a:buChar char="•"/>
            </a:pPr>
            <a:r>
              <a:rPr lang="el-GR" sz="2000" dirty="0"/>
              <a:t>Στη χρήση εικονικοποίησης λειτουργιών δικτύου</a:t>
            </a:r>
            <a:endParaRPr lang="en-US" sz="2000" dirty="0"/>
          </a:p>
          <a:p>
            <a:endParaRPr lang="en-US" dirty="0"/>
          </a:p>
        </p:txBody>
      </p:sp>
    </p:spTree>
    <p:extLst>
      <p:ext uri="{BB962C8B-B14F-4D97-AF65-F5344CB8AC3E}">
        <p14:creationId xmlns:p14="http://schemas.microsoft.com/office/powerpoint/2010/main" val="266337255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9CEF-FDCE-49FA-AFF7-46F8844D0E98}"/>
              </a:ext>
            </a:extLst>
          </p:cNvPr>
          <p:cNvSpPr>
            <a:spLocks noGrp="1"/>
          </p:cNvSpPr>
          <p:nvPr>
            <p:ph type="title"/>
          </p:nvPr>
        </p:nvSpPr>
        <p:spPr/>
        <p:txBody>
          <a:bodyPr/>
          <a:lstStyle/>
          <a:p>
            <a:pPr algn="ctr"/>
            <a:r>
              <a:rPr lang="el-GR" b="1" dirty="0">
                <a:effectLst/>
              </a:rPr>
              <a:t>σταθμοι βασης σε «</a:t>
            </a:r>
            <a:r>
              <a:rPr lang="en-US" b="1" dirty="0">
                <a:effectLst/>
              </a:rPr>
              <a:t>sleep mode</a:t>
            </a:r>
            <a:r>
              <a:rPr lang="el-GR" b="1" dirty="0">
                <a:effectLst/>
              </a:rPr>
              <a:t>» </a:t>
            </a:r>
            <a:endParaRPr lang="en-US" b="1" dirty="0"/>
          </a:p>
        </p:txBody>
      </p:sp>
      <p:sp>
        <p:nvSpPr>
          <p:cNvPr id="4" name="Title 1">
            <a:extLst>
              <a:ext uri="{FF2B5EF4-FFF2-40B4-BE49-F238E27FC236}">
                <a16:creationId xmlns:a16="http://schemas.microsoft.com/office/drawing/2014/main" id="{DDDAE30A-16E3-4E61-8CE6-D7FE95B0A699}"/>
              </a:ext>
            </a:extLst>
          </p:cNvPr>
          <p:cNvSpPr txBox="1">
            <a:spLocks/>
          </p:cNvSpPr>
          <p:nvPr/>
        </p:nvSpPr>
        <p:spPr>
          <a:xfrm>
            <a:off x="964629" y="2012441"/>
            <a:ext cx="3643947" cy="100431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l-GR" b="1" dirty="0">
                <a:effectLst/>
              </a:rPr>
              <a:t>Τι ειναι;</a:t>
            </a:r>
            <a:endParaRPr lang="en-US" b="1" dirty="0"/>
          </a:p>
        </p:txBody>
      </p:sp>
      <p:sp>
        <p:nvSpPr>
          <p:cNvPr id="5" name="TextBox 4">
            <a:extLst>
              <a:ext uri="{FF2B5EF4-FFF2-40B4-BE49-F238E27FC236}">
                <a16:creationId xmlns:a16="http://schemas.microsoft.com/office/drawing/2014/main" id="{6E227E1E-3569-404D-B30F-58329209012F}"/>
              </a:ext>
            </a:extLst>
          </p:cNvPr>
          <p:cNvSpPr txBox="1"/>
          <p:nvPr/>
        </p:nvSpPr>
        <p:spPr>
          <a:xfrm>
            <a:off x="77787" y="3055619"/>
            <a:ext cx="5729478" cy="1200329"/>
          </a:xfrm>
          <a:prstGeom prst="rect">
            <a:avLst/>
          </a:prstGeom>
          <a:noFill/>
        </p:spPr>
        <p:txBody>
          <a:bodyPr wrap="square" rtlCol="0">
            <a:spAutoFit/>
          </a:bodyPr>
          <a:lstStyle/>
          <a:p>
            <a:r>
              <a:rPr lang="el-GR" dirty="0"/>
              <a:t>Η δυνατότητα να τεθούν οι σταθμοί βάσης σε «</a:t>
            </a:r>
            <a:r>
              <a:rPr lang="en-US" dirty="0"/>
              <a:t>sleep mode</a:t>
            </a:r>
            <a:r>
              <a:rPr lang="el-GR" dirty="0"/>
              <a:t>» όταν δεν υπάρχουν ενεργοί χρήστες είναι ένας από τους κύριους τρόπους μείωσης της κατανάλωσης ενέργειας.</a:t>
            </a:r>
            <a:endParaRPr lang="en-US" dirty="0"/>
          </a:p>
        </p:txBody>
      </p:sp>
      <p:sp>
        <p:nvSpPr>
          <p:cNvPr id="8" name="Title 1">
            <a:extLst>
              <a:ext uri="{FF2B5EF4-FFF2-40B4-BE49-F238E27FC236}">
                <a16:creationId xmlns:a16="http://schemas.microsoft.com/office/drawing/2014/main" id="{FB29AFCD-D7CE-4DA6-AD4B-679D76A52896}"/>
              </a:ext>
            </a:extLst>
          </p:cNvPr>
          <p:cNvSpPr txBox="1">
            <a:spLocks/>
          </p:cNvSpPr>
          <p:nvPr/>
        </p:nvSpPr>
        <p:spPr>
          <a:xfrm>
            <a:off x="6604253" y="2051302"/>
            <a:ext cx="4844859" cy="1004317"/>
          </a:xfrm>
          <a:prstGeom prst="rect">
            <a:avLst/>
          </a:prstGeom>
        </p:spPr>
        <p:txBody>
          <a:bodyPr vert="horz" lIns="91440" tIns="45720" rIns="91440" bIns="45720" rtlCol="0" anchor="ctr">
            <a:normAutofit fontScale="700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l-GR" b="1" dirty="0">
                <a:effectLst/>
              </a:rPr>
              <a:t>εμφαση σε αυτες τις πτυχες για τη μειωση της καταναλωσης ενεργειας</a:t>
            </a:r>
            <a:endParaRPr lang="en-US" b="1" dirty="0"/>
          </a:p>
        </p:txBody>
      </p:sp>
      <p:sp>
        <p:nvSpPr>
          <p:cNvPr id="9" name="TextBox 8">
            <a:extLst>
              <a:ext uri="{FF2B5EF4-FFF2-40B4-BE49-F238E27FC236}">
                <a16:creationId xmlns:a16="http://schemas.microsoft.com/office/drawing/2014/main" id="{31E14DAE-7A18-4F40-A2E7-B14381973649}"/>
              </a:ext>
            </a:extLst>
          </p:cNvPr>
          <p:cNvSpPr txBox="1"/>
          <p:nvPr/>
        </p:nvSpPr>
        <p:spPr>
          <a:xfrm>
            <a:off x="5569521" y="3066669"/>
            <a:ext cx="6306948" cy="3416320"/>
          </a:xfrm>
          <a:prstGeom prst="rect">
            <a:avLst/>
          </a:prstGeom>
          <a:noFill/>
        </p:spPr>
        <p:txBody>
          <a:bodyPr wrap="square" rtlCol="0">
            <a:spAutoFit/>
          </a:bodyPr>
          <a:lstStyle/>
          <a:p>
            <a:pPr marL="1200150" lvl="2" indent="-285750">
              <a:buFont typeface="Arial" panose="020B0604020202020204" pitchFamily="34" charset="0"/>
              <a:buChar char="•"/>
            </a:pPr>
            <a:r>
              <a:rPr lang="el-GR" dirty="0"/>
              <a:t>Μειώση της κατανάλωσης ενέργειας όταν ο σταθμός βάσης δεν έχει δεδομένα προς αποστολή – «</a:t>
            </a:r>
            <a:r>
              <a:rPr lang="en-US" dirty="0"/>
              <a:t>sleep mode</a:t>
            </a:r>
            <a:r>
              <a:rPr lang="el-GR" dirty="0"/>
              <a:t>»</a:t>
            </a:r>
          </a:p>
          <a:p>
            <a:pPr lvl="2"/>
            <a:endParaRPr lang="en-US" dirty="0"/>
          </a:p>
          <a:p>
            <a:pPr marL="1200150" lvl="2" indent="-285750">
              <a:buFont typeface="Arial" panose="020B0604020202020204" pitchFamily="34" charset="0"/>
              <a:buChar char="•"/>
            </a:pPr>
            <a:r>
              <a:rPr lang="el-GR" dirty="0"/>
              <a:t>Μειώση της κατανάλωσης ενέργειας λόγω βοηθητικού εξοπλισμού (όπως συστήματα ψύξης)</a:t>
            </a:r>
          </a:p>
          <a:p>
            <a:pPr lvl="2"/>
            <a:endParaRPr lang="el-GR" dirty="0"/>
          </a:p>
          <a:p>
            <a:pPr marL="1200150" lvl="2" indent="-285750">
              <a:buFont typeface="Arial" panose="020B0604020202020204" pitchFamily="34" charset="0"/>
              <a:buChar char="•"/>
            </a:pPr>
            <a:r>
              <a:rPr lang="el-GR" dirty="0"/>
              <a:t>Αυξήση της απόδοσης του εξοπλισμού, ιδιαίτερα όταν λειτουργεί κάτω από τη μέγιστη ισχύ</a:t>
            </a:r>
            <a:endParaRPr lang="en-US" dirty="0"/>
          </a:p>
          <a:p>
            <a:endParaRPr lang="en-US" dirty="0"/>
          </a:p>
        </p:txBody>
      </p:sp>
    </p:spTree>
    <p:extLst>
      <p:ext uri="{BB962C8B-B14F-4D97-AF65-F5344CB8AC3E}">
        <p14:creationId xmlns:p14="http://schemas.microsoft.com/office/powerpoint/2010/main" val="337760249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6FD5-94D6-42DA-A8D2-05D050CABE98}"/>
              </a:ext>
            </a:extLst>
          </p:cNvPr>
          <p:cNvSpPr>
            <a:spLocks noGrp="1"/>
          </p:cNvSpPr>
          <p:nvPr>
            <p:ph type="title"/>
          </p:nvPr>
        </p:nvSpPr>
        <p:spPr>
          <a:xfrm>
            <a:off x="263589" y="774192"/>
            <a:ext cx="5222811" cy="1639824"/>
          </a:xfrm>
        </p:spPr>
        <p:txBody>
          <a:bodyPr/>
          <a:lstStyle/>
          <a:p>
            <a:r>
              <a:rPr lang="en-US" b="1" dirty="0">
                <a:effectLst/>
              </a:rPr>
              <a:t>Cognitive Radio</a:t>
            </a:r>
            <a:r>
              <a:rPr lang="el-GR" b="1" dirty="0">
                <a:effectLst/>
              </a:rPr>
              <a:t> (</a:t>
            </a:r>
            <a:r>
              <a:rPr lang="en-US" b="1" dirty="0">
                <a:effectLst/>
              </a:rPr>
              <a:t>CR</a:t>
            </a:r>
            <a:r>
              <a:rPr lang="el-GR" b="1" dirty="0">
                <a:effectLst/>
              </a:rPr>
              <a:t>)</a:t>
            </a:r>
            <a:endParaRPr lang="en-US" dirty="0"/>
          </a:p>
        </p:txBody>
      </p:sp>
      <p:sp>
        <p:nvSpPr>
          <p:cNvPr id="4" name="Title 1">
            <a:extLst>
              <a:ext uri="{FF2B5EF4-FFF2-40B4-BE49-F238E27FC236}">
                <a16:creationId xmlns:a16="http://schemas.microsoft.com/office/drawing/2014/main" id="{53FAE279-9211-4E7C-82CB-2C1731583B6C}"/>
              </a:ext>
            </a:extLst>
          </p:cNvPr>
          <p:cNvSpPr txBox="1">
            <a:spLocks/>
          </p:cNvSpPr>
          <p:nvPr/>
        </p:nvSpPr>
        <p:spPr>
          <a:xfrm>
            <a:off x="5669281" y="774192"/>
            <a:ext cx="5967984" cy="16398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b="1" dirty="0">
                <a:effectLst/>
              </a:rPr>
              <a:t>Ασυνεχης ληψη/μεταδοση</a:t>
            </a:r>
            <a:endParaRPr lang="en-US" dirty="0"/>
          </a:p>
        </p:txBody>
      </p:sp>
      <p:cxnSp>
        <p:nvCxnSpPr>
          <p:cNvPr id="6" name="Straight Connector 5">
            <a:extLst>
              <a:ext uri="{FF2B5EF4-FFF2-40B4-BE49-F238E27FC236}">
                <a16:creationId xmlns:a16="http://schemas.microsoft.com/office/drawing/2014/main" id="{6502E02C-9B00-4032-80D4-6A48D1AF4F09}"/>
              </a:ext>
            </a:extLst>
          </p:cNvPr>
          <p:cNvCxnSpPr/>
          <p:nvPr/>
        </p:nvCxnSpPr>
        <p:spPr>
          <a:xfrm>
            <a:off x="5486400" y="493776"/>
            <a:ext cx="0" cy="636422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29CFE9-8FC6-4693-B03B-9EDA3B7F3C04}"/>
              </a:ext>
            </a:extLst>
          </p:cNvPr>
          <p:cNvSpPr txBox="1"/>
          <p:nvPr/>
        </p:nvSpPr>
        <p:spPr>
          <a:xfrm>
            <a:off x="554735" y="2244727"/>
            <a:ext cx="4602478" cy="4524315"/>
          </a:xfrm>
          <a:prstGeom prst="rect">
            <a:avLst/>
          </a:prstGeom>
          <a:noFill/>
        </p:spPr>
        <p:txBody>
          <a:bodyPr wrap="square" rtlCol="0">
            <a:spAutoFit/>
          </a:bodyPr>
          <a:lstStyle/>
          <a:p>
            <a:r>
              <a:rPr lang="el-GR" dirty="0"/>
              <a:t>Η τεχνολογία βασίζεται στην επίγνωση και την ευαισθησία στις αλλαγές στο περιβάλλον του. </a:t>
            </a:r>
          </a:p>
          <a:p>
            <a:endParaRPr lang="el-GR" dirty="0"/>
          </a:p>
          <a:p>
            <a:r>
              <a:rPr lang="el-GR" dirty="0"/>
              <a:t>Η κύρια λειτουργία των δικτύων </a:t>
            </a:r>
            <a:r>
              <a:rPr lang="en-US" dirty="0"/>
              <a:t>Cognitive Radio</a:t>
            </a:r>
            <a:r>
              <a:rPr lang="el-GR" dirty="0"/>
              <a:t> (</a:t>
            </a:r>
            <a:r>
              <a:rPr lang="en-US" dirty="0"/>
              <a:t>CR</a:t>
            </a:r>
            <a:r>
              <a:rPr lang="el-GR" dirty="0"/>
              <a:t>) είναι να ανιχνεύουν το ελεύθερο φάσμα στο περιβάλλον, το οποίο επιτρέπει στα δίκτυα </a:t>
            </a:r>
            <a:r>
              <a:rPr lang="en-US" dirty="0"/>
              <a:t>CR</a:t>
            </a:r>
            <a:r>
              <a:rPr lang="el-GR" dirty="0"/>
              <a:t> να προσαρμόζονται στα περιβάλλοντα.</a:t>
            </a:r>
          </a:p>
          <a:p>
            <a:endParaRPr lang="el-GR" dirty="0"/>
          </a:p>
          <a:p>
            <a:r>
              <a:rPr lang="el-GR" dirty="0"/>
              <a:t>Η χρήση γνωστικού ραδιοφώνου που βασίζεται σε </a:t>
            </a:r>
            <a:r>
              <a:rPr lang="en-US" dirty="0"/>
              <a:t>AI</a:t>
            </a:r>
            <a:r>
              <a:rPr lang="el-GR" dirty="0"/>
              <a:t> έχει ως αποτέλεσμα σημαντική βελτίωση στις απαιτήσεις και την αποτελεσματικότητα του δικτύου 5</a:t>
            </a:r>
            <a:r>
              <a:rPr lang="en-US" dirty="0"/>
              <a:t>G</a:t>
            </a:r>
            <a:r>
              <a:rPr lang="el-GR" dirty="0"/>
              <a:t>.</a:t>
            </a:r>
            <a:endParaRPr lang="en-US" dirty="0"/>
          </a:p>
          <a:p>
            <a:endParaRPr lang="en-US" dirty="0"/>
          </a:p>
        </p:txBody>
      </p:sp>
      <p:sp>
        <p:nvSpPr>
          <p:cNvPr id="8" name="TextBox 7">
            <a:extLst>
              <a:ext uri="{FF2B5EF4-FFF2-40B4-BE49-F238E27FC236}">
                <a16:creationId xmlns:a16="http://schemas.microsoft.com/office/drawing/2014/main" id="{9AE09A95-A54C-4969-AC56-91F1B739C0E0}"/>
              </a:ext>
            </a:extLst>
          </p:cNvPr>
          <p:cNvSpPr txBox="1"/>
          <p:nvPr/>
        </p:nvSpPr>
        <p:spPr>
          <a:xfrm>
            <a:off x="5831585" y="2198560"/>
            <a:ext cx="5410200" cy="2862322"/>
          </a:xfrm>
          <a:prstGeom prst="rect">
            <a:avLst/>
          </a:prstGeom>
          <a:noFill/>
        </p:spPr>
        <p:txBody>
          <a:bodyPr wrap="square" rtlCol="0">
            <a:spAutoFit/>
          </a:bodyPr>
          <a:lstStyle/>
          <a:p>
            <a:r>
              <a:rPr lang="el-GR" dirty="0"/>
              <a:t>Μια κινητή συσκευή και το δίκτυο διαπραγματεύονται τις φάσεις στις οποίες πραγματοποιείται η μεταφορά δεδομένων και κατά τη διάρκεια άλλων περιόδων, η συσκευή απενεργοποιεί τον δέκτη της και εισέρχεται σε κατάσταση χαμηλής ισχύος. </a:t>
            </a:r>
          </a:p>
          <a:p>
            <a:endParaRPr lang="el-GR" dirty="0"/>
          </a:p>
          <a:p>
            <a:r>
              <a:rPr lang="el-GR" dirty="0"/>
              <a:t>Με αυτό τον τρόπο καταφέρνει μια εξοικονόμηση ενέργειας.</a:t>
            </a:r>
            <a:endParaRPr lang="en-US" dirty="0"/>
          </a:p>
          <a:p>
            <a:endParaRPr lang="en-US" dirty="0"/>
          </a:p>
        </p:txBody>
      </p:sp>
    </p:spTree>
    <p:extLst>
      <p:ext uri="{BB962C8B-B14F-4D97-AF65-F5344CB8AC3E}">
        <p14:creationId xmlns:p14="http://schemas.microsoft.com/office/powerpoint/2010/main" val="270610690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401BF-AF41-481F-B3A0-6E81F0E73689}"/>
              </a:ext>
            </a:extLst>
          </p:cNvPr>
          <p:cNvPicPr/>
          <p:nvPr/>
        </p:nvPicPr>
        <p:blipFill rotWithShape="1">
          <a:blip r:embed="rId2">
            <a:extLst>
              <a:ext uri="{28A0092B-C50C-407E-A947-70E740481C1C}">
                <a14:useLocalDpi xmlns:a14="http://schemas.microsoft.com/office/drawing/2010/main" val="0"/>
              </a:ext>
            </a:extLst>
          </a:blip>
          <a:srcRect r="775"/>
          <a:stretch/>
        </p:blipFill>
        <p:spPr bwMode="auto">
          <a:xfrm>
            <a:off x="213804" y="1066800"/>
            <a:ext cx="6790500" cy="5181600"/>
          </a:xfrm>
          <a:prstGeom prst="rect">
            <a:avLst/>
          </a:prstGeom>
          <a:ln>
            <a:noFill/>
          </a:ln>
          <a:effectLst>
            <a:outerShdw blurRad="50800" dist="38100" dir="8100000" algn="tr" rotWithShape="0">
              <a:prstClr val="black">
                <a:alpha val="40000"/>
              </a:prst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1AF2DFDF-865B-44A4-89A9-6AFC7583866F}"/>
              </a:ext>
            </a:extLst>
          </p:cNvPr>
          <p:cNvSpPr txBox="1"/>
          <p:nvPr/>
        </p:nvSpPr>
        <p:spPr>
          <a:xfrm>
            <a:off x="7735824" y="957191"/>
            <a:ext cx="3688080" cy="5632311"/>
          </a:xfrm>
          <a:prstGeom prst="rect">
            <a:avLst/>
          </a:prstGeom>
          <a:noFill/>
        </p:spPr>
        <p:txBody>
          <a:bodyPr wrap="square" rtlCol="0">
            <a:spAutoFit/>
          </a:bodyPr>
          <a:lstStyle/>
          <a:p>
            <a:r>
              <a:rPr lang="el-GR" dirty="0"/>
              <a:t>Τα αποτελέσματα που παρουσιάζονται δείχνουν τη διάσπαση και την κατανομή μεταξύ των διαφορετικών στοιχείων του οικοσυστήματος του 5G. </a:t>
            </a:r>
          </a:p>
          <a:p>
            <a:endParaRPr lang="el-GR" dirty="0"/>
          </a:p>
          <a:p>
            <a:r>
              <a:rPr lang="el-GR" dirty="0"/>
              <a:t>Αυτό παρουσιάζει μια συνεκτική προοπτική για το τοπίο του τομέα του στο επίπεδο δικτύου και πώς αντανακλάται σε σχέση με τα άλλα.</a:t>
            </a:r>
          </a:p>
          <a:p>
            <a:endParaRPr lang="el-GR" dirty="0"/>
          </a:p>
          <a:p>
            <a:r>
              <a:rPr lang="el-GR" dirty="0"/>
              <a:t>Αυτή η προβολή είναι επίσης διορατική για τη σημαντική πτυχή που προβάλλει το επίπεδο RAN και πώς έχει τον μεγαλύτερο αντίκτυπο στο πεδίο.</a:t>
            </a:r>
            <a:endParaRPr lang="en-US" dirty="0"/>
          </a:p>
          <a:p>
            <a:endParaRPr lang="en-US" dirty="0"/>
          </a:p>
        </p:txBody>
      </p:sp>
    </p:spTree>
    <p:extLst>
      <p:ext uri="{BB962C8B-B14F-4D97-AF65-F5344CB8AC3E}">
        <p14:creationId xmlns:p14="http://schemas.microsoft.com/office/powerpoint/2010/main" val="339676554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199-1512-4D8B-A5B4-D99FE6779181}"/>
              </a:ext>
            </a:extLst>
          </p:cNvPr>
          <p:cNvSpPr>
            <a:spLocks noGrp="1"/>
          </p:cNvSpPr>
          <p:nvPr>
            <p:ph type="title"/>
          </p:nvPr>
        </p:nvSpPr>
        <p:spPr>
          <a:xfrm>
            <a:off x="1141413" y="113942"/>
            <a:ext cx="9905998" cy="1905000"/>
          </a:xfrm>
        </p:spPr>
        <p:txBody>
          <a:bodyPr>
            <a:normAutofit/>
          </a:bodyPr>
          <a:lstStyle/>
          <a:p>
            <a:pPr algn="ctr"/>
            <a:r>
              <a:rPr lang="el-GR" sz="4000" b="1" dirty="0">
                <a:effectLst/>
              </a:rPr>
              <a:t>Συνοψη</a:t>
            </a:r>
            <a:endParaRPr lang="en-US" sz="4000" dirty="0"/>
          </a:p>
        </p:txBody>
      </p:sp>
      <p:sp>
        <p:nvSpPr>
          <p:cNvPr id="4" name="TextBox 3">
            <a:extLst>
              <a:ext uri="{FF2B5EF4-FFF2-40B4-BE49-F238E27FC236}">
                <a16:creationId xmlns:a16="http://schemas.microsoft.com/office/drawing/2014/main" id="{15C9E779-7494-4CA4-9BBC-8E43A8D70F0C}"/>
              </a:ext>
            </a:extLst>
          </p:cNvPr>
          <p:cNvSpPr txBox="1"/>
          <p:nvPr/>
        </p:nvSpPr>
        <p:spPr>
          <a:xfrm>
            <a:off x="365760" y="1615290"/>
            <a:ext cx="11301983" cy="4801314"/>
          </a:xfrm>
          <a:prstGeom prst="rect">
            <a:avLst/>
          </a:prstGeom>
          <a:noFill/>
        </p:spPr>
        <p:txBody>
          <a:bodyPr wrap="square" rtlCol="0">
            <a:spAutoFit/>
          </a:bodyPr>
          <a:lstStyle/>
          <a:p>
            <a:r>
              <a:rPr lang="el-GR" dirty="0"/>
              <a:t>Η πέμπτη γενιά τηλεπικοινωνιών, το 5G, έχει υλοποιηθεί ήδη στην Ευρώπη. Αυτή η τεχνολογία είναι πολλά υποσχόμενη όσον αφορά την εφαρμογή της σε πολλούς κλάδους και επιτρέπει την εμφάνιση καινοτομιών. </a:t>
            </a:r>
          </a:p>
          <a:p>
            <a:endParaRPr lang="el-GR" dirty="0"/>
          </a:p>
          <a:p>
            <a:r>
              <a:rPr lang="el-GR" dirty="0"/>
              <a:t>Το 5</a:t>
            </a:r>
            <a:r>
              <a:rPr lang="en-US" dirty="0"/>
              <a:t>G </a:t>
            </a:r>
            <a:r>
              <a:rPr lang="el-GR" dirty="0"/>
              <a:t>μπορεί να είναι κάτι καινούργιο ουσιαστικά, αλλά το 6G (έκτης γενιάς) είναι ο διάδοχος της κυψελοειδούς τεχνολογίας και ήδη βρίσκεται σε ανάπτυξη. Τα δίκτυα 6G θα μπορούν να χρησιμοποιούν υψηλότερες συχνότητες από τα δίκτυα 5G και θα παρέχουν σημαντικά μεγαλύτερη χωρητικότητα και πολύ χαμηλότερο λανθάνοντα χρόνο.</a:t>
            </a:r>
            <a:endParaRPr lang="en-US" dirty="0"/>
          </a:p>
          <a:p>
            <a:endParaRPr lang="en-US" dirty="0"/>
          </a:p>
          <a:p>
            <a:r>
              <a:rPr lang="el-GR" dirty="0"/>
              <a:t>Ένας από τους στόχους του 6G θα είναι η υποστήριξη επικοινωνίας με καθυστέρηση ενός μικροδευτερόλεπτου (microsecond-latency</a:t>
            </a:r>
            <a:r>
              <a:rPr lang="en-US" dirty="0"/>
              <a:t>). </a:t>
            </a:r>
            <a:r>
              <a:rPr lang="el-GR" dirty="0"/>
              <a:t>Το 6G θα συνδυάσει απρόσκοπτα τον ψηφιακό, τον φυσικό και τον ανθρώπινο κόσμο για να δημιουργήσει υπεραισθητικές εμπειρίες και να κάνει τους ανθρώπους πιο αποτελεσματικούς. Από την άλλη πλευρά, η βιωσιμότητα θα είναι μία από τις κατευθυντήριες πτυχές της εποχής του 6G.</a:t>
            </a:r>
            <a:endParaRPr lang="en-US" dirty="0"/>
          </a:p>
          <a:p>
            <a:endParaRPr lang="en-US" dirty="0"/>
          </a:p>
          <a:p>
            <a:r>
              <a:rPr lang="el-GR" dirty="0"/>
              <a:t>Υπάρχουν αρκετά εμπόδια ως προς αυτό, όπως η απαίτηση πολλών δεδομένων αλλά αυτό είναι κάτι που θα συζητηθεί και επιλυθεί στο άμεσο μέλλον.</a:t>
            </a:r>
            <a:endParaRPr lang="en-US" dirty="0"/>
          </a:p>
        </p:txBody>
      </p:sp>
    </p:spTree>
    <p:extLst>
      <p:ext uri="{BB962C8B-B14F-4D97-AF65-F5344CB8AC3E}">
        <p14:creationId xmlns:p14="http://schemas.microsoft.com/office/powerpoint/2010/main" val="334558264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B8DB-FE9F-4587-8CBC-ACFFACF72257}"/>
              </a:ext>
            </a:extLst>
          </p:cNvPr>
          <p:cNvSpPr>
            <a:spLocks noGrp="1"/>
          </p:cNvSpPr>
          <p:nvPr>
            <p:ph type="title"/>
          </p:nvPr>
        </p:nvSpPr>
        <p:spPr>
          <a:xfrm>
            <a:off x="247135" y="430427"/>
            <a:ext cx="9905998" cy="1905000"/>
          </a:xfrm>
        </p:spPr>
        <p:txBody>
          <a:bodyPr/>
          <a:lstStyle/>
          <a:p>
            <a:r>
              <a:rPr lang="el-GR" dirty="0"/>
              <a:t>ΒΙΒΛΙΟΓΡΑΦΙΑ - αΝΑΦΟΡΕΣ</a:t>
            </a:r>
            <a:endParaRPr lang="en-US" dirty="0"/>
          </a:p>
        </p:txBody>
      </p:sp>
      <p:sp>
        <p:nvSpPr>
          <p:cNvPr id="3" name="Content Placeholder 2">
            <a:extLst>
              <a:ext uri="{FF2B5EF4-FFF2-40B4-BE49-F238E27FC236}">
                <a16:creationId xmlns:a16="http://schemas.microsoft.com/office/drawing/2014/main" id="{95D4853E-3378-4799-A4A5-7E974B7FFE1F}"/>
              </a:ext>
            </a:extLst>
          </p:cNvPr>
          <p:cNvSpPr>
            <a:spLocks noGrp="1"/>
          </p:cNvSpPr>
          <p:nvPr>
            <p:ph idx="1"/>
          </p:nvPr>
        </p:nvSpPr>
        <p:spPr>
          <a:xfrm>
            <a:off x="247135" y="2106827"/>
            <a:ext cx="10800276" cy="3684373"/>
          </a:xfrm>
        </p:spPr>
        <p:txBody>
          <a:bodyPr>
            <a:normAutofit fontScale="25000" lnSpcReduction="20000"/>
          </a:bodyPr>
          <a:lstStyle/>
          <a:p>
            <a:pPr marL="514350" indent="-514350">
              <a:buFont typeface="+mj-lt"/>
              <a:buAutoNum type="arabicPeriod"/>
            </a:pPr>
            <a:r>
              <a:rPr lang="en-US" sz="2800" dirty="0">
                <a:effectLst/>
              </a:rPr>
              <a:t>Study: 5G Has 90% Better Energy Efficiency Than 4G. </a:t>
            </a:r>
            <a:r>
              <a:rPr lang="el-GR" sz="2800" dirty="0">
                <a:effectLst/>
              </a:rPr>
              <a:t>2 Δεκεμβρίου 2020. (πρόσβαση 18 Απριλίου) - </a:t>
            </a:r>
            <a:r>
              <a:rPr lang="en-US" sz="2800" u="sng" dirty="0">
                <a:effectLst/>
                <a:hlinkClick r:id="rId2"/>
              </a:rPr>
              <a:t>https</a:t>
            </a:r>
            <a:r>
              <a:rPr lang="el-GR" sz="2800" u="sng" dirty="0">
                <a:effectLst/>
                <a:hlinkClick r:id="rId2"/>
              </a:rPr>
              <a:t>://</a:t>
            </a:r>
            <a:r>
              <a:rPr lang="en-US" sz="2800" u="sng" dirty="0">
                <a:effectLst/>
                <a:hlinkClick r:id="rId2"/>
              </a:rPr>
              <a:t>www</a:t>
            </a:r>
            <a:r>
              <a:rPr lang="el-GR" sz="2800" u="sng" dirty="0">
                <a:effectLst/>
                <a:hlinkClick r:id="rId2"/>
              </a:rPr>
              <a:t>.</a:t>
            </a:r>
            <a:r>
              <a:rPr lang="en-US" sz="2800" u="sng" dirty="0" err="1">
                <a:effectLst/>
                <a:hlinkClick r:id="rId2"/>
              </a:rPr>
              <a:t>telecompetitor</a:t>
            </a:r>
            <a:r>
              <a:rPr lang="el-GR" sz="2800" u="sng" dirty="0">
                <a:effectLst/>
                <a:hlinkClick r:id="rId2"/>
              </a:rPr>
              <a:t>.</a:t>
            </a:r>
            <a:r>
              <a:rPr lang="en-US" sz="2800" u="sng" dirty="0">
                <a:effectLst/>
                <a:hlinkClick r:id="rId2"/>
              </a:rPr>
              <a:t>com</a:t>
            </a:r>
            <a:r>
              <a:rPr lang="el-GR" sz="2800" u="sng" dirty="0">
                <a:effectLst/>
                <a:hlinkClick r:id="rId2"/>
              </a:rPr>
              <a:t>/</a:t>
            </a:r>
            <a:r>
              <a:rPr lang="en-US" sz="2800" u="sng" dirty="0">
                <a:effectLst/>
                <a:hlinkClick r:id="rId2"/>
              </a:rPr>
              <a:t>study</a:t>
            </a:r>
            <a:r>
              <a:rPr lang="el-GR" sz="2800" u="sng" dirty="0">
                <a:effectLst/>
                <a:hlinkClick r:id="rId2"/>
              </a:rPr>
              <a:t>-5</a:t>
            </a:r>
            <a:r>
              <a:rPr lang="en-US" sz="2800" u="sng" dirty="0">
                <a:effectLst/>
                <a:hlinkClick r:id="rId2"/>
              </a:rPr>
              <a:t>g</a:t>
            </a:r>
            <a:r>
              <a:rPr lang="el-GR" sz="2800" u="sng" dirty="0">
                <a:effectLst/>
                <a:hlinkClick r:id="rId2"/>
              </a:rPr>
              <a:t>-</a:t>
            </a:r>
            <a:r>
              <a:rPr lang="en-US" sz="2800" u="sng" dirty="0">
                <a:effectLst/>
                <a:hlinkClick r:id="rId2"/>
              </a:rPr>
              <a:t>has</a:t>
            </a:r>
            <a:r>
              <a:rPr lang="el-GR" sz="2800" u="sng" dirty="0">
                <a:effectLst/>
                <a:hlinkClick r:id="rId2"/>
              </a:rPr>
              <a:t>-90-</a:t>
            </a:r>
            <a:r>
              <a:rPr lang="en-US" sz="2800" u="sng" dirty="0">
                <a:effectLst/>
                <a:hlinkClick r:id="rId2"/>
              </a:rPr>
              <a:t>better</a:t>
            </a:r>
            <a:r>
              <a:rPr lang="el-GR" sz="2800" u="sng" dirty="0">
                <a:effectLst/>
                <a:hlinkClick r:id="rId2"/>
              </a:rPr>
              <a:t>-</a:t>
            </a:r>
            <a:r>
              <a:rPr lang="en-US" sz="2800" u="sng" dirty="0">
                <a:effectLst/>
                <a:hlinkClick r:id="rId2"/>
              </a:rPr>
              <a:t>energy</a:t>
            </a:r>
            <a:r>
              <a:rPr lang="el-GR" sz="2800" u="sng" dirty="0">
                <a:effectLst/>
                <a:hlinkClick r:id="rId2"/>
              </a:rPr>
              <a:t>-</a:t>
            </a:r>
            <a:r>
              <a:rPr lang="en-US" sz="2800" u="sng" dirty="0">
                <a:effectLst/>
                <a:hlinkClick r:id="rId2"/>
              </a:rPr>
              <a:t>efficiency</a:t>
            </a:r>
            <a:r>
              <a:rPr lang="el-GR" sz="2800" u="sng" dirty="0">
                <a:effectLst/>
                <a:hlinkClick r:id="rId2"/>
              </a:rPr>
              <a:t>-</a:t>
            </a:r>
            <a:r>
              <a:rPr lang="en-US" sz="2800" u="sng" dirty="0">
                <a:effectLst/>
                <a:hlinkClick r:id="rId2"/>
              </a:rPr>
              <a:t>than</a:t>
            </a:r>
            <a:r>
              <a:rPr lang="el-GR" sz="2800" u="sng" dirty="0">
                <a:effectLst/>
                <a:hlinkClick r:id="rId2"/>
              </a:rPr>
              <a:t>-4</a:t>
            </a:r>
            <a:r>
              <a:rPr lang="en-US" sz="2800" u="sng" dirty="0">
                <a:effectLst/>
                <a:hlinkClick r:id="rId2"/>
              </a:rPr>
              <a:t>g</a:t>
            </a:r>
            <a:r>
              <a:rPr lang="el-GR" sz="2800" u="sng" dirty="0">
                <a:effectLst/>
                <a:hlinkClick r:id="rId2"/>
              </a:rPr>
              <a:t>/</a:t>
            </a:r>
            <a:endParaRPr lang="en-US" sz="2800" dirty="0">
              <a:effectLst/>
            </a:endParaRPr>
          </a:p>
          <a:p>
            <a:pPr marL="514350" indent="-514350">
              <a:buFont typeface="+mj-lt"/>
              <a:buAutoNum type="arabicPeriod"/>
            </a:pPr>
            <a:r>
              <a:rPr lang="el-GR" sz="2800" dirty="0">
                <a:effectLst/>
              </a:rPr>
              <a:t>Ηνωμένα Έθνη. Έκθεση Χάσματος Εκπομπών 2019. Περιβαλλοντικό Πρόγραμμα των Ηνωμένων Εθνών: Ναϊρόμπι, Κένυα, 2019.</a:t>
            </a:r>
            <a:endParaRPr lang="en-US" sz="2800" dirty="0">
              <a:effectLst/>
            </a:endParaRPr>
          </a:p>
          <a:p>
            <a:pPr marL="514350" indent="-514350">
              <a:buFont typeface="+mj-lt"/>
              <a:buAutoNum type="arabicPeriod"/>
            </a:pPr>
            <a:r>
              <a:rPr lang="el-GR" sz="2800" dirty="0">
                <a:effectLst/>
              </a:rPr>
              <a:t>Διεθνής Ένωση Τηλεπικοινωνιών — Τομέας Τυποποίησης Τηλεπικοινωνιών (ITU-T). Σύσταση Ν.1310 (09/2020):</a:t>
            </a:r>
            <a:endParaRPr lang="en-US" sz="2800" dirty="0">
              <a:effectLst/>
            </a:endParaRPr>
          </a:p>
          <a:p>
            <a:pPr marL="514350" indent="-514350">
              <a:buFont typeface="+mj-lt"/>
              <a:buAutoNum type="arabicPeriod"/>
            </a:pPr>
            <a:r>
              <a:rPr lang="el-GR" sz="2800" dirty="0">
                <a:effectLst/>
              </a:rPr>
              <a:t>«Μετρήσεις ενεργειακής απόδοσης και μέθοδοι μέτρησης για τηλεπικοινωνιακό εξοπλισμό». Διεθνής Ένωση Τηλεπικοινωνιών:</a:t>
            </a:r>
            <a:endParaRPr lang="en-US" sz="2800" dirty="0">
              <a:effectLst/>
            </a:endParaRPr>
          </a:p>
          <a:p>
            <a:pPr marL="514350" indent="-514350">
              <a:buFont typeface="+mj-lt"/>
              <a:buAutoNum type="arabicPeriod"/>
            </a:pPr>
            <a:r>
              <a:rPr lang="el-GR" sz="2800" dirty="0">
                <a:effectLst/>
              </a:rPr>
              <a:t>Γενεύη, Ελβετία, 2020.</a:t>
            </a:r>
            <a:endParaRPr lang="en-US" sz="2800" dirty="0">
              <a:effectLst/>
            </a:endParaRPr>
          </a:p>
          <a:p>
            <a:pPr marL="514350" indent="-514350">
              <a:buFont typeface="+mj-lt"/>
              <a:buAutoNum type="arabicPeriod"/>
            </a:pPr>
            <a:r>
              <a:rPr lang="en-US" sz="2800" u="sng" dirty="0">
                <a:effectLst/>
                <a:hlinkClick r:id="rId3"/>
              </a:rPr>
              <a:t>https</a:t>
            </a:r>
            <a:r>
              <a:rPr lang="el-GR" sz="2800" u="sng" dirty="0">
                <a:effectLst/>
                <a:hlinkClick r:id="rId3"/>
              </a:rPr>
              <a:t>://</a:t>
            </a:r>
            <a:r>
              <a:rPr lang="en-US" sz="2800" u="sng" dirty="0">
                <a:effectLst/>
                <a:hlinkClick r:id="rId3"/>
              </a:rPr>
              <a:t>www</a:t>
            </a:r>
            <a:r>
              <a:rPr lang="el-GR" sz="2800" u="sng" dirty="0">
                <a:effectLst/>
                <a:hlinkClick r:id="rId3"/>
              </a:rPr>
              <a:t>.</a:t>
            </a:r>
            <a:r>
              <a:rPr lang="en-US" sz="2800" u="sng" dirty="0" err="1">
                <a:effectLst/>
                <a:hlinkClick r:id="rId3"/>
              </a:rPr>
              <a:t>youtube</a:t>
            </a:r>
            <a:r>
              <a:rPr lang="el-GR" sz="2800" u="sng" dirty="0">
                <a:effectLst/>
                <a:hlinkClick r:id="rId3"/>
              </a:rPr>
              <a:t>.</a:t>
            </a:r>
            <a:r>
              <a:rPr lang="en-US" sz="2800" u="sng" dirty="0">
                <a:effectLst/>
                <a:hlinkClick r:id="rId3"/>
              </a:rPr>
              <a:t>com</a:t>
            </a:r>
            <a:r>
              <a:rPr lang="el-GR" sz="2800" u="sng" dirty="0">
                <a:effectLst/>
                <a:hlinkClick r:id="rId3"/>
              </a:rPr>
              <a:t>/</a:t>
            </a:r>
            <a:r>
              <a:rPr lang="en-US" sz="2800" u="sng" dirty="0">
                <a:effectLst/>
                <a:hlinkClick r:id="rId3"/>
              </a:rPr>
              <a:t>watch</a:t>
            </a:r>
            <a:r>
              <a:rPr lang="el-GR" sz="2800" u="sng" dirty="0">
                <a:effectLst/>
                <a:hlinkClick r:id="rId3"/>
              </a:rPr>
              <a:t>?</a:t>
            </a:r>
            <a:r>
              <a:rPr lang="en-US" sz="2800" u="sng" dirty="0">
                <a:effectLst/>
                <a:hlinkClick r:id="rId3"/>
              </a:rPr>
              <a:t>v</a:t>
            </a:r>
            <a:r>
              <a:rPr lang="el-GR" sz="2800" u="sng" dirty="0">
                <a:effectLst/>
                <a:hlinkClick r:id="rId3"/>
              </a:rPr>
              <a:t>=</a:t>
            </a:r>
            <a:r>
              <a:rPr lang="en-US" sz="2800" u="sng" dirty="0" err="1">
                <a:effectLst/>
                <a:hlinkClick r:id="rId3"/>
              </a:rPr>
              <a:t>bfNmiYtG</a:t>
            </a:r>
            <a:r>
              <a:rPr lang="el-GR" sz="2800" u="sng" dirty="0">
                <a:effectLst/>
                <a:hlinkClick r:id="rId3"/>
              </a:rPr>
              <a:t>9</a:t>
            </a:r>
            <a:r>
              <a:rPr lang="en-US" sz="2800" u="sng" dirty="0">
                <a:effectLst/>
                <a:hlinkClick r:id="rId3"/>
              </a:rPr>
              <a:t>Cg</a:t>
            </a:r>
            <a:endParaRPr lang="en-US" sz="2800" dirty="0">
              <a:effectLst/>
            </a:endParaRPr>
          </a:p>
          <a:p>
            <a:pPr marL="514350" indent="-514350">
              <a:buFont typeface="+mj-lt"/>
              <a:buAutoNum type="arabicPeriod"/>
            </a:pPr>
            <a:r>
              <a:rPr lang="en-US" sz="2800" dirty="0">
                <a:effectLst/>
              </a:rPr>
              <a:t>Between 10 and 20% of electricity consumption from the ICT* sector in 2030?. 9 </a:t>
            </a:r>
            <a:r>
              <a:rPr lang="el-GR" sz="2800" dirty="0">
                <a:effectLst/>
              </a:rPr>
              <a:t>Αυγούστου</a:t>
            </a:r>
            <a:r>
              <a:rPr lang="en-US" sz="2800" dirty="0">
                <a:effectLst/>
              </a:rPr>
              <a:t> 2018 (</a:t>
            </a:r>
            <a:r>
              <a:rPr lang="el-GR" sz="2800" dirty="0">
                <a:effectLst/>
              </a:rPr>
              <a:t>πρόσβαση </a:t>
            </a:r>
            <a:r>
              <a:rPr lang="en-US" sz="2800" dirty="0">
                <a:effectLst/>
              </a:rPr>
              <a:t>3 </a:t>
            </a:r>
            <a:r>
              <a:rPr lang="el-GR" sz="2800" dirty="0">
                <a:effectLst/>
              </a:rPr>
              <a:t>Μαΐου</a:t>
            </a:r>
            <a:r>
              <a:rPr lang="en-US" sz="2800" dirty="0">
                <a:effectLst/>
              </a:rPr>
              <a:t>) -  https://www.enerdata.net/publications/executive-briefing/expected-world-energy-consumption-increase-f romdigitalization.html</a:t>
            </a:r>
          </a:p>
          <a:p>
            <a:pPr marL="514350" indent="-514350">
              <a:buFont typeface="+mj-lt"/>
              <a:buAutoNum type="arabicPeriod"/>
            </a:pPr>
            <a:r>
              <a:rPr lang="el-GR" sz="2800" dirty="0">
                <a:effectLst/>
              </a:rPr>
              <a:t>Επιτροπή των Ευρωπαϊκών Κοινοτήτων. Ανακοίνωση σχετικά με μια στρατηγική πλαίσιο για μια ανθεκτική ενεργειακή ένωση με μελλοντική πολιτική για την αλλαγή του κλίματος. </a:t>
            </a:r>
            <a:r>
              <a:rPr lang="en-US" sz="2800" dirty="0">
                <a:effectLst/>
              </a:rPr>
              <a:t>COM</a:t>
            </a:r>
            <a:r>
              <a:rPr lang="el-GR" sz="2800" dirty="0">
                <a:effectLst/>
              </a:rPr>
              <a:t> (2015) 80 </a:t>
            </a:r>
            <a:r>
              <a:rPr lang="en-US" sz="2800" dirty="0">
                <a:effectLst/>
              </a:rPr>
              <a:t>Final</a:t>
            </a:r>
            <a:r>
              <a:rPr lang="el-GR" sz="2800" dirty="0">
                <a:effectLst/>
              </a:rPr>
              <a:t>; Ευρωπαϊκή Επιτροπή: Βρυξέλλες, Βέλγιο, 2015. </a:t>
            </a:r>
            <a:endParaRPr lang="en-US" sz="2800" dirty="0">
              <a:effectLst/>
            </a:endParaRPr>
          </a:p>
          <a:p>
            <a:pPr marL="514350" indent="-514350">
              <a:buFont typeface="+mj-lt"/>
              <a:buAutoNum type="arabicPeriod"/>
            </a:pPr>
            <a:r>
              <a:rPr lang="el-GR" sz="2800" dirty="0">
                <a:effectLst/>
              </a:rPr>
              <a:t>Επιτροπή των Ευρωπαϊκών Κοινοτήτων. Ανακοίνωση για τη στρατηγική ενεργειακής ασφάλειας. </a:t>
            </a:r>
            <a:r>
              <a:rPr lang="en-US" sz="2800" dirty="0">
                <a:effectLst/>
              </a:rPr>
              <a:t>COM</a:t>
            </a:r>
            <a:r>
              <a:rPr lang="el-GR" sz="2800" dirty="0">
                <a:effectLst/>
              </a:rPr>
              <a:t> (2014) 330; Ευρωπαϊκή Επιτροπή: Βρυξέλλες, Βέλγιο, 2014. </a:t>
            </a:r>
            <a:endParaRPr lang="en-US" sz="2800" dirty="0">
              <a:effectLst/>
            </a:endParaRPr>
          </a:p>
          <a:p>
            <a:pPr marL="514350" indent="-514350">
              <a:buFont typeface="+mj-lt"/>
              <a:buAutoNum type="arabicPeriod"/>
            </a:pPr>
            <a:r>
              <a:rPr lang="en-US" sz="2800" dirty="0">
                <a:effectLst/>
              </a:rPr>
              <a:t>GAPWAVES AB</a:t>
            </a:r>
            <a:r>
              <a:rPr lang="el-GR" sz="2800" dirty="0">
                <a:effectLst/>
              </a:rPr>
              <a:t> (2017) </a:t>
            </a:r>
            <a:r>
              <a:rPr lang="en-US" sz="2800" dirty="0">
                <a:effectLst/>
              </a:rPr>
              <a:t>Antenna Technology for</a:t>
            </a:r>
            <a:r>
              <a:rPr lang="el-GR" sz="2800" dirty="0">
                <a:effectLst/>
              </a:rPr>
              <a:t> 5</a:t>
            </a:r>
            <a:r>
              <a:rPr lang="en-US" sz="2800" dirty="0">
                <a:effectLst/>
              </a:rPr>
              <a:t>G</a:t>
            </a:r>
            <a:r>
              <a:rPr lang="el-GR" sz="2800" dirty="0">
                <a:effectLst/>
              </a:rPr>
              <a:t>.</a:t>
            </a:r>
            <a:endParaRPr lang="en-US" sz="2800" dirty="0">
              <a:effectLst/>
            </a:endParaRPr>
          </a:p>
          <a:p>
            <a:pPr marL="514350" indent="-514350">
              <a:buFont typeface="+mj-lt"/>
              <a:buAutoNum type="arabicPeriod"/>
            </a:pPr>
            <a:r>
              <a:rPr lang="en-US" sz="2800" dirty="0">
                <a:effectLst/>
              </a:rPr>
              <a:t>Dexter Johnson (2018) The 5G Dilemma: More Base Stations, More Antennas – Less Energy?</a:t>
            </a:r>
          </a:p>
          <a:p>
            <a:pPr marL="514350" indent="-514350">
              <a:buFont typeface="+mj-lt"/>
              <a:buAutoNum type="arabicPeriod"/>
            </a:pPr>
            <a:r>
              <a:rPr lang="en-US" sz="2800" dirty="0">
                <a:effectLst/>
              </a:rPr>
              <a:t>On the Road to Energy Efficient 5 G Mobile Networks. </a:t>
            </a:r>
            <a:r>
              <a:rPr lang="el-GR" sz="2800" dirty="0">
                <a:effectLst/>
              </a:rPr>
              <a:t>2015. (πρόσβαση 29 Απριλίου) - </a:t>
            </a:r>
            <a:r>
              <a:rPr lang="en-US" sz="2800" u="sng" dirty="0">
                <a:effectLst/>
                <a:hlinkClick r:id="rId4"/>
              </a:rPr>
              <a:t>https</a:t>
            </a:r>
            <a:r>
              <a:rPr lang="el-GR" sz="2800" u="sng" dirty="0">
                <a:effectLst/>
                <a:hlinkClick r:id="rId4"/>
              </a:rPr>
              <a:t>://</a:t>
            </a:r>
            <a:r>
              <a:rPr lang="en-US" sz="2800" u="sng" dirty="0">
                <a:effectLst/>
                <a:hlinkClick r:id="rId4"/>
              </a:rPr>
              <a:t>pdfs</a:t>
            </a:r>
            <a:r>
              <a:rPr lang="el-GR" sz="2800" u="sng" dirty="0">
                <a:effectLst/>
                <a:hlinkClick r:id="rId4"/>
              </a:rPr>
              <a:t>.</a:t>
            </a:r>
            <a:r>
              <a:rPr lang="en-US" sz="2800" u="sng" dirty="0" err="1">
                <a:effectLst/>
                <a:hlinkClick r:id="rId4"/>
              </a:rPr>
              <a:t>semanticscholar</a:t>
            </a:r>
            <a:r>
              <a:rPr lang="el-GR" sz="2800" u="sng" dirty="0">
                <a:effectLst/>
                <a:hlinkClick r:id="rId4"/>
              </a:rPr>
              <a:t>.</a:t>
            </a:r>
            <a:r>
              <a:rPr lang="en-US" sz="2800" u="sng" dirty="0">
                <a:effectLst/>
                <a:hlinkClick r:id="rId4"/>
              </a:rPr>
              <a:t>org</a:t>
            </a:r>
            <a:r>
              <a:rPr lang="el-GR" sz="2800" u="sng" dirty="0">
                <a:effectLst/>
                <a:hlinkClick r:id="rId4"/>
              </a:rPr>
              <a:t>/</a:t>
            </a:r>
            <a:r>
              <a:rPr lang="en-US" sz="2800" u="sng" dirty="0" err="1">
                <a:effectLst/>
                <a:hlinkClick r:id="rId4"/>
              </a:rPr>
              <a:t>ef</a:t>
            </a:r>
            <a:r>
              <a:rPr lang="el-GR" sz="2800" u="sng" dirty="0">
                <a:effectLst/>
                <a:hlinkClick r:id="rId4"/>
              </a:rPr>
              <a:t>60/1485</a:t>
            </a:r>
            <a:r>
              <a:rPr lang="en-US" sz="2800" u="sng" dirty="0">
                <a:effectLst/>
                <a:hlinkClick r:id="rId4"/>
              </a:rPr>
              <a:t>b</a:t>
            </a:r>
            <a:r>
              <a:rPr lang="el-GR" sz="2800" u="sng" dirty="0">
                <a:effectLst/>
                <a:hlinkClick r:id="rId4"/>
              </a:rPr>
              <a:t>87056722</a:t>
            </a:r>
            <a:r>
              <a:rPr lang="en-US" sz="2800" u="sng" dirty="0">
                <a:effectLst/>
                <a:hlinkClick r:id="rId4"/>
              </a:rPr>
              <a:t>da</a:t>
            </a:r>
            <a:r>
              <a:rPr lang="el-GR" sz="2800" u="sng" dirty="0">
                <a:effectLst/>
                <a:hlinkClick r:id="rId4"/>
              </a:rPr>
              <a:t>6</a:t>
            </a:r>
            <a:r>
              <a:rPr lang="en-US" sz="2800" u="sng" dirty="0">
                <a:effectLst/>
                <a:hlinkClick r:id="rId4"/>
              </a:rPr>
              <a:t>a</a:t>
            </a:r>
            <a:r>
              <a:rPr lang="el-GR" sz="2800" u="sng" dirty="0">
                <a:effectLst/>
                <a:hlinkClick r:id="rId4"/>
              </a:rPr>
              <a:t>7</a:t>
            </a:r>
            <a:r>
              <a:rPr lang="en-US" sz="2800" u="sng" dirty="0">
                <a:effectLst/>
                <a:hlinkClick r:id="rId4"/>
              </a:rPr>
              <a:t>bd</a:t>
            </a:r>
            <a:r>
              <a:rPr lang="el-GR" sz="2800" u="sng" dirty="0">
                <a:effectLst/>
                <a:hlinkClick r:id="rId4"/>
              </a:rPr>
              <a:t>3</a:t>
            </a:r>
            <a:r>
              <a:rPr lang="en-US" sz="2800" u="sng" dirty="0">
                <a:effectLst/>
                <a:hlinkClick r:id="rId4"/>
              </a:rPr>
              <a:t>d</a:t>
            </a:r>
            <a:r>
              <a:rPr lang="el-GR" sz="2800" u="sng" dirty="0">
                <a:effectLst/>
                <a:hlinkClick r:id="rId4"/>
              </a:rPr>
              <a:t>4</a:t>
            </a:r>
            <a:r>
              <a:rPr lang="en-US" sz="2800" u="sng" dirty="0">
                <a:effectLst/>
                <a:hlinkClick r:id="rId4"/>
              </a:rPr>
              <a:t>f</a:t>
            </a:r>
            <a:r>
              <a:rPr lang="el-GR" sz="2800" u="sng" dirty="0">
                <a:effectLst/>
                <a:hlinkClick r:id="rId4"/>
              </a:rPr>
              <a:t>6</a:t>
            </a:r>
            <a:r>
              <a:rPr lang="en-US" sz="2800" u="sng" dirty="0">
                <a:effectLst/>
                <a:hlinkClick r:id="rId4"/>
              </a:rPr>
              <a:t>a</a:t>
            </a:r>
            <a:r>
              <a:rPr lang="el-GR" sz="2800" u="sng" dirty="0">
                <a:effectLst/>
                <a:hlinkClick r:id="rId4"/>
              </a:rPr>
              <a:t>4</a:t>
            </a:r>
            <a:r>
              <a:rPr lang="en-US" sz="2800" u="sng" dirty="0">
                <a:effectLst/>
                <a:hlinkClick r:id="rId4"/>
              </a:rPr>
              <a:t>d</a:t>
            </a:r>
            <a:r>
              <a:rPr lang="el-GR" sz="2800" u="sng" dirty="0">
                <a:effectLst/>
                <a:hlinkClick r:id="rId4"/>
              </a:rPr>
              <a:t>2</a:t>
            </a:r>
            <a:r>
              <a:rPr lang="en-US" sz="2800" u="sng" dirty="0">
                <a:effectLst/>
                <a:hlinkClick r:id="rId4"/>
              </a:rPr>
              <a:t>d</a:t>
            </a:r>
            <a:r>
              <a:rPr lang="el-GR" sz="2800" u="sng" dirty="0">
                <a:effectLst/>
                <a:hlinkClick r:id="rId4"/>
              </a:rPr>
              <a:t>6101</a:t>
            </a:r>
            <a:r>
              <a:rPr lang="en-US" sz="2800" u="sng" dirty="0">
                <a:effectLst/>
                <a:hlinkClick r:id="rId4"/>
              </a:rPr>
              <a:t>b</a:t>
            </a:r>
            <a:r>
              <a:rPr lang="el-GR" sz="2800" u="sng" dirty="0">
                <a:effectLst/>
                <a:hlinkClick r:id="rId4"/>
              </a:rPr>
              <a:t>1.</a:t>
            </a:r>
            <a:r>
              <a:rPr lang="en-US" sz="2800" u="sng" dirty="0">
                <a:effectLst/>
                <a:hlinkClick r:id="rId4"/>
              </a:rPr>
              <a:t>pdf</a:t>
            </a:r>
            <a:endParaRPr lang="en-US" sz="2800" dirty="0">
              <a:effectLst/>
            </a:endParaRPr>
          </a:p>
          <a:p>
            <a:pPr marL="514350" indent="-514350">
              <a:buFont typeface="+mj-lt"/>
              <a:buAutoNum type="arabicPeriod"/>
            </a:pPr>
            <a:r>
              <a:rPr lang="en-US" sz="2800" dirty="0">
                <a:effectLst/>
              </a:rPr>
              <a:t>5G network energy efficiency. 2016. </a:t>
            </a:r>
            <a:r>
              <a:rPr lang="el-GR" sz="2800" dirty="0">
                <a:effectLst/>
              </a:rPr>
              <a:t>(πρόσβαση 29 Απριλίου) - </a:t>
            </a:r>
            <a:r>
              <a:rPr lang="en-US" sz="2800" u="sng" dirty="0">
                <a:effectLst/>
                <a:hlinkClick r:id="rId5"/>
              </a:rPr>
              <a:t>https</a:t>
            </a:r>
            <a:r>
              <a:rPr lang="el-GR" sz="2800" u="sng" dirty="0">
                <a:effectLst/>
                <a:hlinkClick r:id="rId5"/>
              </a:rPr>
              <a:t>://</a:t>
            </a:r>
            <a:r>
              <a:rPr lang="en-US" sz="2800" u="sng" dirty="0" err="1">
                <a:effectLst/>
                <a:hlinkClick r:id="rId5"/>
              </a:rPr>
              <a:t>onestore</a:t>
            </a:r>
            <a:r>
              <a:rPr lang="el-GR" sz="2800" u="sng" dirty="0">
                <a:effectLst/>
                <a:hlinkClick r:id="rId5"/>
              </a:rPr>
              <a:t>.</a:t>
            </a:r>
            <a:r>
              <a:rPr lang="en-US" sz="2800" u="sng" dirty="0" err="1">
                <a:effectLst/>
                <a:hlinkClick r:id="rId5"/>
              </a:rPr>
              <a:t>nokia</a:t>
            </a:r>
            <a:r>
              <a:rPr lang="el-GR" sz="2800" u="sng" dirty="0">
                <a:effectLst/>
                <a:hlinkClick r:id="rId5"/>
              </a:rPr>
              <a:t>.</a:t>
            </a:r>
            <a:r>
              <a:rPr lang="en-US" sz="2800" u="sng" dirty="0">
                <a:effectLst/>
                <a:hlinkClick r:id="rId5"/>
              </a:rPr>
              <a:t>com</a:t>
            </a:r>
            <a:r>
              <a:rPr lang="el-GR" sz="2800" u="sng" dirty="0">
                <a:effectLst/>
                <a:hlinkClick r:id="rId5"/>
              </a:rPr>
              <a:t>/</a:t>
            </a:r>
            <a:r>
              <a:rPr lang="en-US" sz="2800" u="sng" dirty="0">
                <a:effectLst/>
                <a:hlinkClick r:id="rId5"/>
              </a:rPr>
              <a:t>asset</a:t>
            </a:r>
            <a:r>
              <a:rPr lang="el-GR" sz="2800" u="sng" dirty="0">
                <a:effectLst/>
                <a:hlinkClick r:id="rId5"/>
              </a:rPr>
              <a:t>/200876</a:t>
            </a:r>
            <a:endParaRPr lang="en-US" sz="2800" dirty="0">
              <a:effectLst/>
            </a:endParaRPr>
          </a:p>
          <a:p>
            <a:pPr marL="514350" indent="-514350">
              <a:buFont typeface="+mj-lt"/>
              <a:buAutoNum type="arabicPeriod"/>
            </a:pPr>
            <a:r>
              <a:rPr lang="en-US" sz="2800" dirty="0" err="1">
                <a:effectLst/>
              </a:rPr>
              <a:t>Masoudi</a:t>
            </a:r>
            <a:r>
              <a:rPr lang="en-US" sz="2800" dirty="0">
                <a:effectLst/>
              </a:rPr>
              <a:t>, M.; </a:t>
            </a:r>
            <a:r>
              <a:rPr lang="en-US" sz="2800" dirty="0" err="1">
                <a:effectLst/>
              </a:rPr>
              <a:t>Khafagy</a:t>
            </a:r>
            <a:r>
              <a:rPr lang="en-US" sz="2800" dirty="0">
                <a:effectLst/>
              </a:rPr>
              <a:t>, M.G.; Conte, A.; El-Amine, A.; Françoise, B.; </a:t>
            </a:r>
            <a:r>
              <a:rPr lang="en-US" sz="2800" dirty="0" err="1">
                <a:effectLst/>
              </a:rPr>
              <a:t>Nadjahi</a:t>
            </a:r>
            <a:r>
              <a:rPr lang="en-US" sz="2800" dirty="0">
                <a:effectLst/>
              </a:rPr>
              <a:t>, C.; Salem, F.E.; </a:t>
            </a:r>
            <a:r>
              <a:rPr lang="en-US" sz="2800" dirty="0" err="1">
                <a:effectLst/>
              </a:rPr>
              <a:t>Labidi</a:t>
            </a:r>
            <a:r>
              <a:rPr lang="en-US" sz="2800" dirty="0">
                <a:effectLst/>
              </a:rPr>
              <a:t>, W.; </a:t>
            </a:r>
            <a:r>
              <a:rPr lang="en-US" sz="2800" dirty="0" err="1">
                <a:effectLst/>
              </a:rPr>
              <a:t>Süral</a:t>
            </a:r>
            <a:r>
              <a:rPr lang="en-US" sz="2800" dirty="0">
                <a:effectLst/>
              </a:rPr>
              <a:t>, A.; </a:t>
            </a:r>
            <a:r>
              <a:rPr lang="en-US" sz="2800" dirty="0" err="1">
                <a:effectLst/>
              </a:rPr>
              <a:t>Gati</a:t>
            </a:r>
            <a:r>
              <a:rPr lang="en-US" sz="2800" dirty="0">
                <a:effectLst/>
              </a:rPr>
              <a:t>, A.; et al. Green Mobile Networks for 5G and Beyond. IEEE Access 2019, 7, 107270–107299. [</a:t>
            </a:r>
            <a:r>
              <a:rPr lang="en-US" sz="2800" dirty="0" err="1">
                <a:effectLst/>
              </a:rPr>
              <a:t>CrossRef</a:t>
            </a:r>
            <a:r>
              <a:rPr lang="en-US" sz="2800" dirty="0">
                <a:effectLst/>
              </a:rPr>
              <a:t>]</a:t>
            </a:r>
          </a:p>
          <a:p>
            <a:pPr marL="514350" indent="-514350">
              <a:buFont typeface="+mj-lt"/>
              <a:buAutoNum type="arabicPeriod"/>
            </a:pPr>
            <a:r>
              <a:rPr lang="en-US" sz="2800" dirty="0">
                <a:effectLst/>
              </a:rPr>
              <a:t>5G network energy efficiency. 2016. (</a:t>
            </a:r>
            <a:r>
              <a:rPr lang="el-GR" sz="2800" dirty="0">
                <a:effectLst/>
              </a:rPr>
              <a:t>πρόσβαση</a:t>
            </a:r>
            <a:r>
              <a:rPr lang="en-US" sz="2800" dirty="0">
                <a:effectLst/>
              </a:rPr>
              <a:t> 29 </a:t>
            </a:r>
            <a:r>
              <a:rPr lang="el-GR" sz="2800" dirty="0">
                <a:effectLst/>
              </a:rPr>
              <a:t>Απριλίου</a:t>
            </a:r>
            <a:r>
              <a:rPr lang="en-US" sz="2800" dirty="0">
                <a:effectLst/>
              </a:rPr>
              <a:t>) - </a:t>
            </a:r>
            <a:r>
              <a:rPr lang="en-US" sz="2800" u="sng" dirty="0">
                <a:effectLst/>
                <a:hlinkClick r:id="rId5"/>
              </a:rPr>
              <a:t>https://onestore.nokia.com/asset/200876</a:t>
            </a:r>
            <a:endParaRPr lang="en-US" sz="2800" dirty="0">
              <a:effectLst/>
            </a:endParaRPr>
          </a:p>
          <a:p>
            <a:pPr marL="514350" indent="-514350">
              <a:buFont typeface="+mj-lt"/>
              <a:buAutoNum type="arabicPeriod"/>
            </a:pPr>
            <a:r>
              <a:rPr lang="en-US" sz="2800" dirty="0">
                <a:effectLst/>
              </a:rPr>
              <a:t>What is 6G? Overview of 6G networks &amp; technology. </a:t>
            </a:r>
            <a:r>
              <a:rPr lang="el-GR" sz="2800" dirty="0">
                <a:effectLst/>
              </a:rPr>
              <a:t>Απρίλιος 2022. (πρόσβαση 18 Απριλίου) - </a:t>
            </a:r>
            <a:r>
              <a:rPr lang="en-US" sz="2800" u="sng" dirty="0">
                <a:effectLst/>
                <a:hlinkClick r:id="rId6"/>
              </a:rPr>
              <a:t>https</a:t>
            </a:r>
            <a:r>
              <a:rPr lang="el-GR" sz="2800" u="sng" dirty="0">
                <a:effectLst/>
                <a:hlinkClick r:id="rId6"/>
              </a:rPr>
              <a:t>://</a:t>
            </a:r>
            <a:r>
              <a:rPr lang="en-US" sz="2800" u="sng" dirty="0">
                <a:effectLst/>
                <a:hlinkClick r:id="rId6"/>
              </a:rPr>
              <a:t>www</a:t>
            </a:r>
            <a:r>
              <a:rPr lang="el-GR" sz="2800" u="sng" dirty="0">
                <a:effectLst/>
                <a:hlinkClick r:id="rId6"/>
              </a:rPr>
              <a:t>.</a:t>
            </a:r>
            <a:r>
              <a:rPr lang="en-US" sz="2800" u="sng" dirty="0" err="1">
                <a:effectLst/>
                <a:hlinkClick r:id="rId6"/>
              </a:rPr>
              <a:t>techtarget</a:t>
            </a:r>
            <a:r>
              <a:rPr lang="el-GR" sz="2800" u="sng" dirty="0">
                <a:effectLst/>
                <a:hlinkClick r:id="rId6"/>
              </a:rPr>
              <a:t>.</a:t>
            </a:r>
            <a:r>
              <a:rPr lang="en-US" sz="2800" u="sng" dirty="0">
                <a:effectLst/>
                <a:hlinkClick r:id="rId6"/>
              </a:rPr>
              <a:t>com</a:t>
            </a:r>
            <a:r>
              <a:rPr lang="el-GR" sz="2800" u="sng" dirty="0">
                <a:effectLst/>
                <a:hlinkClick r:id="rId6"/>
              </a:rPr>
              <a:t>/</a:t>
            </a:r>
            <a:r>
              <a:rPr lang="en-US" sz="2800" u="sng" dirty="0" err="1">
                <a:effectLst/>
                <a:hlinkClick r:id="rId6"/>
              </a:rPr>
              <a:t>searchnetworking</a:t>
            </a:r>
            <a:r>
              <a:rPr lang="el-GR" sz="2800" u="sng" dirty="0">
                <a:effectLst/>
                <a:hlinkClick r:id="rId6"/>
              </a:rPr>
              <a:t>/</a:t>
            </a:r>
            <a:r>
              <a:rPr lang="en-US" sz="2800" u="sng" dirty="0">
                <a:effectLst/>
                <a:hlinkClick r:id="rId6"/>
              </a:rPr>
              <a:t>definition</a:t>
            </a:r>
            <a:r>
              <a:rPr lang="el-GR" sz="2800" u="sng" dirty="0">
                <a:effectLst/>
                <a:hlinkClick r:id="rId6"/>
              </a:rPr>
              <a:t>/6</a:t>
            </a:r>
            <a:r>
              <a:rPr lang="en-US" sz="2800" u="sng" dirty="0">
                <a:effectLst/>
                <a:hlinkClick r:id="rId6"/>
              </a:rPr>
              <a:t>G</a:t>
            </a:r>
            <a:endParaRPr lang="en-US" sz="2800" dirty="0">
              <a:effectLst/>
            </a:endParaRPr>
          </a:p>
          <a:p>
            <a:pPr marL="514350" indent="-514350">
              <a:buFont typeface="+mj-lt"/>
              <a:buAutoNum type="arabicPeriod"/>
            </a:pPr>
            <a:r>
              <a:rPr lang="en-US" sz="2800" dirty="0">
                <a:effectLst/>
              </a:rPr>
              <a:t>6G networks will be energy efficient from the get-go thanks to AI/ML. 3 </a:t>
            </a:r>
            <a:r>
              <a:rPr lang="el-GR" sz="2800" dirty="0">
                <a:effectLst/>
              </a:rPr>
              <a:t>Νοεμβρίου</a:t>
            </a:r>
            <a:r>
              <a:rPr lang="en-US" sz="2800" dirty="0">
                <a:effectLst/>
              </a:rPr>
              <a:t> 2021. </a:t>
            </a:r>
            <a:r>
              <a:rPr lang="el-GR" sz="2800" dirty="0">
                <a:effectLst/>
              </a:rPr>
              <a:t>(πρόσβαση 29 Απριλίου)- </a:t>
            </a:r>
            <a:r>
              <a:rPr lang="en-US" sz="2800" u="sng" dirty="0">
                <a:effectLst/>
                <a:hlinkClick r:id="rId7"/>
              </a:rPr>
              <a:t>https</a:t>
            </a:r>
            <a:r>
              <a:rPr lang="el-GR" sz="2800" u="sng" dirty="0">
                <a:effectLst/>
                <a:hlinkClick r:id="rId7"/>
              </a:rPr>
              <a:t>://</a:t>
            </a:r>
            <a:r>
              <a:rPr lang="en-US" sz="2800" u="sng" dirty="0">
                <a:effectLst/>
                <a:hlinkClick r:id="rId7"/>
              </a:rPr>
              <a:t>www</a:t>
            </a:r>
            <a:r>
              <a:rPr lang="el-GR" sz="2800" u="sng" dirty="0">
                <a:effectLst/>
                <a:hlinkClick r:id="rId7"/>
              </a:rPr>
              <a:t>.</a:t>
            </a:r>
            <a:r>
              <a:rPr lang="en-US" sz="2800" u="sng" dirty="0">
                <a:effectLst/>
                <a:hlinkClick r:id="rId7"/>
              </a:rPr>
              <a:t>bell</a:t>
            </a:r>
            <a:r>
              <a:rPr lang="el-GR" sz="2800" u="sng" dirty="0">
                <a:effectLst/>
                <a:hlinkClick r:id="rId7"/>
              </a:rPr>
              <a:t>-</a:t>
            </a:r>
            <a:r>
              <a:rPr lang="en-US" sz="2800" u="sng" dirty="0">
                <a:effectLst/>
                <a:hlinkClick r:id="rId7"/>
              </a:rPr>
              <a:t>labs</a:t>
            </a:r>
            <a:r>
              <a:rPr lang="el-GR" sz="2800" u="sng" dirty="0">
                <a:effectLst/>
                <a:hlinkClick r:id="rId7"/>
              </a:rPr>
              <a:t>.</a:t>
            </a:r>
            <a:r>
              <a:rPr lang="en-US" sz="2800" u="sng" dirty="0">
                <a:effectLst/>
                <a:hlinkClick r:id="rId7"/>
              </a:rPr>
              <a:t>com</a:t>
            </a:r>
            <a:r>
              <a:rPr lang="el-GR" sz="2800" u="sng" dirty="0">
                <a:effectLst/>
                <a:hlinkClick r:id="rId7"/>
              </a:rPr>
              <a:t>/</a:t>
            </a:r>
            <a:r>
              <a:rPr lang="en-US" sz="2800" u="sng" dirty="0">
                <a:effectLst/>
                <a:hlinkClick r:id="rId7"/>
              </a:rPr>
              <a:t>institute</a:t>
            </a:r>
            <a:r>
              <a:rPr lang="el-GR" sz="2800" u="sng" dirty="0">
                <a:effectLst/>
                <a:hlinkClick r:id="rId7"/>
              </a:rPr>
              <a:t>/</a:t>
            </a:r>
            <a:r>
              <a:rPr lang="en-US" sz="2800" u="sng" dirty="0">
                <a:effectLst/>
                <a:hlinkClick r:id="rId7"/>
              </a:rPr>
              <a:t>blog</a:t>
            </a:r>
            <a:r>
              <a:rPr lang="el-GR" sz="2800" u="sng" dirty="0">
                <a:effectLst/>
                <a:hlinkClick r:id="rId7"/>
              </a:rPr>
              <a:t>/6</a:t>
            </a:r>
            <a:r>
              <a:rPr lang="en-US" sz="2800" u="sng" dirty="0">
                <a:effectLst/>
                <a:hlinkClick r:id="rId7"/>
              </a:rPr>
              <a:t>g</a:t>
            </a:r>
            <a:r>
              <a:rPr lang="el-GR" sz="2800" u="sng" dirty="0">
                <a:effectLst/>
                <a:hlinkClick r:id="rId7"/>
              </a:rPr>
              <a:t>-</a:t>
            </a:r>
            <a:r>
              <a:rPr lang="en-US" sz="2800" u="sng" dirty="0">
                <a:effectLst/>
                <a:hlinkClick r:id="rId7"/>
              </a:rPr>
              <a:t>networks</a:t>
            </a:r>
            <a:r>
              <a:rPr lang="el-GR" sz="2800" u="sng" dirty="0">
                <a:effectLst/>
                <a:hlinkClick r:id="rId7"/>
              </a:rPr>
              <a:t>-</a:t>
            </a:r>
            <a:r>
              <a:rPr lang="en-US" sz="2800" u="sng" dirty="0">
                <a:effectLst/>
                <a:hlinkClick r:id="rId7"/>
              </a:rPr>
              <a:t>will</a:t>
            </a:r>
            <a:r>
              <a:rPr lang="el-GR" sz="2800" u="sng" dirty="0">
                <a:effectLst/>
                <a:hlinkClick r:id="rId7"/>
              </a:rPr>
              <a:t>-</a:t>
            </a:r>
            <a:r>
              <a:rPr lang="en-US" sz="2800" u="sng" dirty="0">
                <a:effectLst/>
                <a:hlinkClick r:id="rId7"/>
              </a:rPr>
              <a:t>be</a:t>
            </a:r>
            <a:r>
              <a:rPr lang="el-GR" sz="2800" u="sng" dirty="0">
                <a:effectLst/>
                <a:hlinkClick r:id="rId7"/>
              </a:rPr>
              <a:t>-</a:t>
            </a:r>
            <a:r>
              <a:rPr lang="en-US" sz="2800" u="sng" dirty="0">
                <a:effectLst/>
                <a:hlinkClick r:id="rId7"/>
              </a:rPr>
              <a:t>energy</a:t>
            </a:r>
            <a:r>
              <a:rPr lang="el-GR" sz="2800" u="sng" dirty="0">
                <a:effectLst/>
                <a:hlinkClick r:id="rId7"/>
              </a:rPr>
              <a:t>-</a:t>
            </a:r>
            <a:r>
              <a:rPr lang="en-US" sz="2800" u="sng" dirty="0">
                <a:effectLst/>
                <a:hlinkClick r:id="rId7"/>
              </a:rPr>
              <a:t>efficient</a:t>
            </a:r>
            <a:r>
              <a:rPr lang="el-GR" sz="2800" u="sng" dirty="0">
                <a:effectLst/>
                <a:hlinkClick r:id="rId7"/>
              </a:rPr>
              <a:t>-</a:t>
            </a:r>
            <a:r>
              <a:rPr lang="en-US" sz="2800" u="sng" dirty="0">
                <a:effectLst/>
                <a:hlinkClick r:id="rId7"/>
              </a:rPr>
              <a:t>from</a:t>
            </a:r>
            <a:r>
              <a:rPr lang="el-GR" sz="2800" u="sng" dirty="0">
                <a:effectLst/>
                <a:hlinkClick r:id="rId7"/>
              </a:rPr>
              <a:t>-</a:t>
            </a:r>
            <a:r>
              <a:rPr lang="en-US" sz="2800" u="sng" dirty="0">
                <a:effectLst/>
                <a:hlinkClick r:id="rId7"/>
              </a:rPr>
              <a:t>the</a:t>
            </a:r>
            <a:r>
              <a:rPr lang="el-GR" sz="2800" u="sng" dirty="0">
                <a:effectLst/>
                <a:hlinkClick r:id="rId7"/>
              </a:rPr>
              <a:t>-</a:t>
            </a:r>
            <a:r>
              <a:rPr lang="en-US" sz="2800" u="sng" dirty="0">
                <a:effectLst/>
                <a:hlinkClick r:id="rId7"/>
              </a:rPr>
              <a:t>get</a:t>
            </a:r>
            <a:r>
              <a:rPr lang="el-GR" sz="2800" u="sng" dirty="0">
                <a:effectLst/>
                <a:hlinkClick r:id="rId7"/>
              </a:rPr>
              <a:t>-</a:t>
            </a:r>
            <a:r>
              <a:rPr lang="en-US" sz="2800" u="sng" dirty="0">
                <a:effectLst/>
                <a:hlinkClick r:id="rId7"/>
              </a:rPr>
              <a:t>go</a:t>
            </a:r>
            <a:r>
              <a:rPr lang="el-GR" sz="2800" u="sng" dirty="0">
                <a:effectLst/>
                <a:hlinkClick r:id="rId7"/>
              </a:rPr>
              <a:t>-</a:t>
            </a:r>
            <a:r>
              <a:rPr lang="en-US" sz="2800" u="sng" dirty="0">
                <a:effectLst/>
                <a:hlinkClick r:id="rId7"/>
              </a:rPr>
              <a:t>thanks</a:t>
            </a:r>
            <a:r>
              <a:rPr lang="el-GR" sz="2800" u="sng" dirty="0">
                <a:effectLst/>
                <a:hlinkClick r:id="rId7"/>
              </a:rPr>
              <a:t>-</a:t>
            </a:r>
            <a:r>
              <a:rPr lang="en-US" sz="2800" u="sng" dirty="0">
                <a:effectLst/>
                <a:hlinkClick r:id="rId7"/>
              </a:rPr>
              <a:t>to</a:t>
            </a:r>
            <a:r>
              <a:rPr lang="el-GR" sz="2800" u="sng" dirty="0">
                <a:effectLst/>
                <a:hlinkClick r:id="rId7"/>
              </a:rPr>
              <a:t>-</a:t>
            </a:r>
            <a:r>
              <a:rPr lang="en-US" sz="2800" u="sng" dirty="0" err="1">
                <a:effectLst/>
                <a:hlinkClick r:id="rId7"/>
              </a:rPr>
              <a:t>aiml</a:t>
            </a:r>
            <a:r>
              <a:rPr lang="el-GR" sz="2800" u="sng" dirty="0">
                <a:effectLst/>
                <a:hlinkClick r:id="rId7"/>
              </a:rPr>
              <a:t>/#</a:t>
            </a:r>
            <a:r>
              <a:rPr lang="en-US" sz="2800" u="sng" dirty="0" err="1">
                <a:effectLst/>
                <a:hlinkClick r:id="rId7"/>
              </a:rPr>
              <a:t>gref</a:t>
            </a:r>
            <a:r>
              <a:rPr lang="el-GR" sz="2800" u="sng" dirty="0">
                <a:effectLst/>
              </a:rPr>
              <a:t>  </a:t>
            </a:r>
            <a:endParaRPr lang="en-US" sz="2800" dirty="0">
              <a:effectLst/>
            </a:endParaRPr>
          </a:p>
          <a:p>
            <a:endParaRPr lang="en-US" dirty="0"/>
          </a:p>
        </p:txBody>
      </p:sp>
    </p:spTree>
    <p:extLst>
      <p:ext uri="{BB962C8B-B14F-4D97-AF65-F5344CB8AC3E}">
        <p14:creationId xmlns:p14="http://schemas.microsoft.com/office/powerpoint/2010/main" val="232982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E7C87D-BBCD-4E04-B955-F393CF4401DE}"/>
              </a:ext>
            </a:extLst>
          </p:cNvPr>
          <p:cNvPicPr>
            <a:picLocks noChangeAspect="1"/>
          </p:cNvPicPr>
          <p:nvPr/>
        </p:nvPicPr>
        <p:blipFill>
          <a:blip r:embed="rId4"/>
          <a:stretch>
            <a:fillRect/>
          </a:stretch>
        </p:blipFill>
        <p:spPr>
          <a:xfrm>
            <a:off x="0" y="0"/>
            <a:ext cx="12192000" cy="6858000"/>
          </a:xfrm>
          <a:prstGeom prst="rect">
            <a:avLst/>
          </a:prstGeom>
        </p:spPr>
      </p:pic>
      <p:sp>
        <p:nvSpPr>
          <p:cNvPr id="16" name="Title 1">
            <a:extLst>
              <a:ext uri="{FF2B5EF4-FFF2-40B4-BE49-F238E27FC236}">
                <a16:creationId xmlns:a16="http://schemas.microsoft.com/office/drawing/2014/main" id="{1F7B0540-8741-432B-A4B3-44AFCBFDF071}"/>
              </a:ext>
            </a:extLst>
          </p:cNvPr>
          <p:cNvSpPr txBox="1">
            <a:spLocks/>
          </p:cNvSpPr>
          <p:nvPr/>
        </p:nvSpPr>
        <p:spPr>
          <a:xfrm>
            <a:off x="0" y="5245100"/>
            <a:ext cx="12192000" cy="16129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ctr" defTabSz="457200" rtl="0" eaLnBrk="1" latinLnBrk="0" hangingPunct="1">
              <a:spcBef>
                <a:spcPct val="0"/>
              </a:spcBef>
              <a:buNone/>
              <a:defRPr sz="4800" kern="1200"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8800" b="1" dirty="0">
                <a:solidFill>
                  <a:schemeClr val="tx1"/>
                </a:solidFill>
              </a:rPr>
              <a:t>Ευχαριστουμε!</a:t>
            </a:r>
            <a:endParaRPr lang="en-US" sz="8800" dirty="0">
              <a:solidFill>
                <a:schemeClr val="tx1"/>
              </a:solidFill>
            </a:endParaRPr>
          </a:p>
        </p:txBody>
      </p:sp>
    </p:spTree>
    <p:extLst>
      <p:ext uri="{BB962C8B-B14F-4D97-AF65-F5344CB8AC3E}">
        <p14:creationId xmlns:p14="http://schemas.microsoft.com/office/powerpoint/2010/main" val="5380619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D312-ACB6-4E75-8967-49AC46F1191B}"/>
              </a:ext>
            </a:extLst>
          </p:cNvPr>
          <p:cNvSpPr>
            <a:spLocks noGrp="1"/>
          </p:cNvSpPr>
          <p:nvPr>
            <p:ph type="title"/>
          </p:nvPr>
        </p:nvSpPr>
        <p:spPr/>
        <p:txBody>
          <a:bodyPr/>
          <a:lstStyle/>
          <a:p>
            <a:pPr algn="ctr"/>
            <a:r>
              <a:rPr lang="el-GR" sz="4000" b="1" dirty="0"/>
              <a:t>περιληψη</a:t>
            </a:r>
            <a:endParaRPr lang="en-US" b="1" dirty="0"/>
          </a:p>
        </p:txBody>
      </p:sp>
      <p:sp>
        <p:nvSpPr>
          <p:cNvPr id="7" name="TextBox 6">
            <a:extLst>
              <a:ext uri="{FF2B5EF4-FFF2-40B4-BE49-F238E27FC236}">
                <a16:creationId xmlns:a16="http://schemas.microsoft.com/office/drawing/2014/main" id="{4A854121-4BAF-40EF-80FC-65FB7742DF0F}"/>
              </a:ext>
            </a:extLst>
          </p:cNvPr>
          <p:cNvSpPr txBox="1"/>
          <p:nvPr/>
        </p:nvSpPr>
        <p:spPr>
          <a:xfrm>
            <a:off x="1607079" y="2514600"/>
            <a:ext cx="8974666" cy="3416320"/>
          </a:xfrm>
          <a:prstGeom prst="rect">
            <a:avLst/>
          </a:prstGeom>
          <a:noFill/>
        </p:spPr>
        <p:txBody>
          <a:bodyPr wrap="square" rtlCol="0">
            <a:spAutoFit/>
          </a:bodyPr>
          <a:lstStyle/>
          <a:p>
            <a:pPr marL="285750" indent="-285750">
              <a:buFont typeface="Arial" panose="020B0604020202020204" pitchFamily="34" charset="0"/>
              <a:buChar char="•"/>
            </a:pPr>
            <a:r>
              <a:rPr lang="el-GR" b="1" dirty="0"/>
              <a:t>Η κατανάλωση ενέργειας στον τηλεπικοινωνιακό χώρο, καθώς και η συνεπαγόμενη ρύπανση γίνονται μείζονες λειτουργικές και οικονομικές ανησυχίες.</a:t>
            </a:r>
          </a:p>
          <a:p>
            <a:pPr marL="285750" indent="-285750">
              <a:buFont typeface="Arial" panose="020B0604020202020204" pitchFamily="34" charset="0"/>
              <a:buChar char="•"/>
            </a:pPr>
            <a:endParaRPr lang="el-GR" b="1" dirty="0"/>
          </a:p>
          <a:p>
            <a:pPr marL="285750" indent="-285750">
              <a:buFont typeface="Arial" panose="020B0604020202020204" pitchFamily="34" charset="0"/>
              <a:buChar char="•"/>
            </a:pPr>
            <a:r>
              <a:rPr lang="el-GR" b="1" dirty="0"/>
              <a:t>Βρισκόμαστε σε μια εποχή όπου το 5</a:t>
            </a:r>
            <a:r>
              <a:rPr lang="en-US" b="1" dirty="0"/>
              <a:t>G</a:t>
            </a:r>
            <a:r>
              <a:rPr lang="el-GR" b="1" dirty="0"/>
              <a:t> αναπτύσσεται ραγδαία πλέον φέρνοντας νέες προκλήσεις.</a:t>
            </a:r>
          </a:p>
          <a:p>
            <a:pPr marL="285750" indent="-285750">
              <a:buFont typeface="Arial" panose="020B0604020202020204" pitchFamily="34" charset="0"/>
              <a:buChar char="•"/>
            </a:pPr>
            <a:endParaRPr lang="el-GR" b="1" dirty="0"/>
          </a:p>
          <a:p>
            <a:pPr marL="285750" indent="-285750">
              <a:buFont typeface="Arial" panose="020B0604020202020204" pitchFamily="34" charset="0"/>
              <a:buChar char="•"/>
            </a:pPr>
            <a:r>
              <a:rPr lang="el-GR" b="1" dirty="0"/>
              <a:t>Η ενεργειακή απόδοση είναι σημαντική για τη «πράσινη» λειτουργία του δικτύου στηρίζοτας παράλληλα ως επί το πλείστον πολλές βιομηχανίες.</a:t>
            </a:r>
          </a:p>
          <a:p>
            <a:pPr marL="285750" indent="-285750">
              <a:buFont typeface="Arial" panose="020B0604020202020204" pitchFamily="34" charset="0"/>
              <a:buChar char="•"/>
            </a:pPr>
            <a:endParaRPr lang="el-GR" b="1" dirty="0"/>
          </a:p>
          <a:p>
            <a:pPr marL="285750" indent="-285750">
              <a:buFont typeface="Arial" panose="020B0604020202020204" pitchFamily="34" charset="0"/>
              <a:buChar char="•"/>
            </a:pPr>
            <a:r>
              <a:rPr lang="el-GR" b="1" dirty="0"/>
              <a:t>Ως αποτέλεσμα τα δίκτυα 5G στοχεύουν έως και 90% μεγαλύτερη ενεργειακή απόδοση από τα δίκτυα 4G </a:t>
            </a:r>
            <a:endParaRPr lang="en-US" dirty="0"/>
          </a:p>
        </p:txBody>
      </p:sp>
    </p:spTree>
    <p:extLst>
      <p:ext uri="{BB962C8B-B14F-4D97-AF65-F5344CB8AC3E}">
        <p14:creationId xmlns:p14="http://schemas.microsoft.com/office/powerpoint/2010/main" val="110607246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79CC13EF-1AD3-4014-88D2-493738149DA3}"/>
              </a:ext>
            </a:extLst>
          </p:cNvPr>
          <p:cNvSpPr txBox="1">
            <a:spLocks/>
          </p:cNvSpPr>
          <p:nvPr/>
        </p:nvSpPr>
        <p:spPr>
          <a:xfrm>
            <a:off x="4079575" y="184962"/>
            <a:ext cx="4197228" cy="89241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b="1" dirty="0"/>
              <a:t>Το </a:t>
            </a:r>
            <a:r>
              <a:rPr lang="en-US" b="1" dirty="0"/>
              <a:t>5g </a:t>
            </a:r>
            <a:r>
              <a:rPr lang="el-GR" b="1" dirty="0"/>
              <a:t>επιτρεπει</a:t>
            </a:r>
            <a:endParaRPr lang="en-US" b="1" dirty="0"/>
          </a:p>
        </p:txBody>
      </p:sp>
      <p:sp>
        <p:nvSpPr>
          <p:cNvPr id="27" name="AutoShape 2" descr="⛈️">
            <a:extLst>
              <a:ext uri="{FF2B5EF4-FFF2-40B4-BE49-F238E27FC236}">
                <a16:creationId xmlns:a16="http://schemas.microsoft.com/office/drawing/2014/main" id="{7B78A9A9-3EF1-4C14-9FAC-A2A5F693B8F6}"/>
              </a:ext>
            </a:extLst>
          </p:cNvPr>
          <p:cNvSpPr>
            <a:spLocks noChangeAspect="1" noChangeArrowheads="1"/>
          </p:cNvSpPr>
          <p:nvPr/>
        </p:nvSpPr>
        <p:spPr bwMode="auto">
          <a:xfrm>
            <a:off x="2563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Rounded Corners 27">
            <a:extLst>
              <a:ext uri="{FF2B5EF4-FFF2-40B4-BE49-F238E27FC236}">
                <a16:creationId xmlns:a16="http://schemas.microsoft.com/office/drawing/2014/main" id="{90C414E4-BE4B-4350-B315-5D6DC1326A95}"/>
              </a:ext>
            </a:extLst>
          </p:cNvPr>
          <p:cNvSpPr/>
          <p:nvPr/>
        </p:nvSpPr>
        <p:spPr>
          <a:xfrm>
            <a:off x="3560341" y="1214643"/>
            <a:ext cx="4716462" cy="892410"/>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grpSp>
        <p:nvGrpSpPr>
          <p:cNvPr id="29" name="Group 28">
            <a:extLst>
              <a:ext uri="{FF2B5EF4-FFF2-40B4-BE49-F238E27FC236}">
                <a16:creationId xmlns:a16="http://schemas.microsoft.com/office/drawing/2014/main" id="{22A35754-898D-41E9-814F-1D2A57978645}"/>
              </a:ext>
            </a:extLst>
          </p:cNvPr>
          <p:cNvGrpSpPr/>
          <p:nvPr/>
        </p:nvGrpSpPr>
        <p:grpSpPr>
          <a:xfrm>
            <a:off x="3579748" y="1217249"/>
            <a:ext cx="5312947" cy="892410"/>
            <a:chOff x="-1365690" y="381"/>
            <a:chExt cx="6082151" cy="892410"/>
          </a:xfrm>
        </p:grpSpPr>
        <p:sp>
          <p:nvSpPr>
            <p:cNvPr id="30" name="Rectangle 29">
              <a:extLst>
                <a:ext uri="{FF2B5EF4-FFF2-40B4-BE49-F238E27FC236}">
                  <a16:creationId xmlns:a16="http://schemas.microsoft.com/office/drawing/2014/main" id="{6FC6EF3F-5AFE-4B58-9958-10A8E685F99E}"/>
                </a:ext>
              </a:extLst>
            </p:cNvPr>
            <p:cNvSpPr/>
            <p:nvPr/>
          </p:nvSpPr>
          <p:spPr>
            <a:xfrm>
              <a:off x="1030734" y="381"/>
              <a:ext cx="3685727" cy="8924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1" name="TextBox 30">
              <a:extLst>
                <a:ext uri="{FF2B5EF4-FFF2-40B4-BE49-F238E27FC236}">
                  <a16:creationId xmlns:a16="http://schemas.microsoft.com/office/drawing/2014/main" id="{7C820AA1-5B28-4A53-A859-500E53551A36}"/>
                </a:ext>
              </a:extLst>
            </p:cNvPr>
            <p:cNvSpPr txBox="1"/>
            <p:nvPr/>
          </p:nvSpPr>
          <p:spPr>
            <a:xfrm>
              <a:off x="-1365690" y="381"/>
              <a:ext cx="5399308" cy="89241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94447" tIns="94447" rIns="94447" bIns="94447" numCol="1" spcCol="1270" anchor="ctr" anchorCtr="0">
              <a:noAutofit/>
            </a:bodyPr>
            <a:lstStyle/>
            <a:p>
              <a:pPr lvl="0"/>
              <a:r>
                <a:rPr lang="el-GR" dirty="0"/>
                <a:t>1000 φορές μεγαλύτερη ικανότητα μετάδοσης δεδομένων</a:t>
              </a:r>
              <a:endParaRPr lang="en-US" dirty="0"/>
            </a:p>
          </p:txBody>
        </p:sp>
      </p:grpSp>
      <p:sp>
        <p:nvSpPr>
          <p:cNvPr id="32" name="Rectangle: Rounded Corners 31">
            <a:extLst>
              <a:ext uri="{FF2B5EF4-FFF2-40B4-BE49-F238E27FC236}">
                <a16:creationId xmlns:a16="http://schemas.microsoft.com/office/drawing/2014/main" id="{658C148B-3681-47A7-BE2B-5A75E398FFA7}"/>
              </a:ext>
            </a:extLst>
          </p:cNvPr>
          <p:cNvSpPr/>
          <p:nvPr/>
        </p:nvSpPr>
        <p:spPr>
          <a:xfrm>
            <a:off x="3579748" y="2190113"/>
            <a:ext cx="4716462" cy="892410"/>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grpSp>
        <p:nvGrpSpPr>
          <p:cNvPr id="33" name="Group 32">
            <a:extLst>
              <a:ext uri="{FF2B5EF4-FFF2-40B4-BE49-F238E27FC236}">
                <a16:creationId xmlns:a16="http://schemas.microsoft.com/office/drawing/2014/main" id="{9A7E35C4-1A1D-44AA-A629-61B2E55B60C5}"/>
              </a:ext>
            </a:extLst>
          </p:cNvPr>
          <p:cNvGrpSpPr/>
          <p:nvPr/>
        </p:nvGrpSpPr>
        <p:grpSpPr>
          <a:xfrm>
            <a:off x="3599155" y="2192719"/>
            <a:ext cx="5312947" cy="892410"/>
            <a:chOff x="-1365690" y="381"/>
            <a:chExt cx="6082151" cy="892410"/>
          </a:xfrm>
        </p:grpSpPr>
        <p:sp>
          <p:nvSpPr>
            <p:cNvPr id="34" name="Rectangle 33">
              <a:extLst>
                <a:ext uri="{FF2B5EF4-FFF2-40B4-BE49-F238E27FC236}">
                  <a16:creationId xmlns:a16="http://schemas.microsoft.com/office/drawing/2014/main" id="{F06A1AFD-CE2C-47FC-9F9B-2003BDD833D7}"/>
                </a:ext>
              </a:extLst>
            </p:cNvPr>
            <p:cNvSpPr/>
            <p:nvPr/>
          </p:nvSpPr>
          <p:spPr>
            <a:xfrm>
              <a:off x="1030734" y="381"/>
              <a:ext cx="3685727" cy="8924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5" name="TextBox 34">
              <a:extLst>
                <a:ext uri="{FF2B5EF4-FFF2-40B4-BE49-F238E27FC236}">
                  <a16:creationId xmlns:a16="http://schemas.microsoft.com/office/drawing/2014/main" id="{1C1B6848-5AEE-469E-8209-48186CE44682}"/>
                </a:ext>
              </a:extLst>
            </p:cNvPr>
            <p:cNvSpPr txBox="1"/>
            <p:nvPr/>
          </p:nvSpPr>
          <p:spPr>
            <a:xfrm>
              <a:off x="-1365690" y="381"/>
              <a:ext cx="5377089" cy="89241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94447" tIns="94447" rIns="94447" bIns="94447" numCol="1" spcCol="1270" anchor="ctr" anchorCtr="0">
              <a:noAutofit/>
            </a:bodyPr>
            <a:lstStyle/>
            <a:p>
              <a:pPr lvl="0"/>
              <a:r>
                <a:rPr lang="el-GR" dirty="0"/>
                <a:t>10 έως 100 φορές περισσότερα συνδεδεμένα αντικείμενα</a:t>
              </a:r>
              <a:endParaRPr lang="en-US" dirty="0"/>
            </a:p>
          </p:txBody>
        </p:sp>
      </p:grpSp>
      <p:sp>
        <p:nvSpPr>
          <p:cNvPr id="36" name="Rectangle: Rounded Corners 35">
            <a:extLst>
              <a:ext uri="{FF2B5EF4-FFF2-40B4-BE49-F238E27FC236}">
                <a16:creationId xmlns:a16="http://schemas.microsoft.com/office/drawing/2014/main" id="{18ACD7D3-AC3A-48B0-8D87-9CB6C895A4C1}"/>
              </a:ext>
            </a:extLst>
          </p:cNvPr>
          <p:cNvSpPr/>
          <p:nvPr/>
        </p:nvSpPr>
        <p:spPr>
          <a:xfrm>
            <a:off x="3579748" y="3130416"/>
            <a:ext cx="4716462" cy="892410"/>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grpSp>
        <p:nvGrpSpPr>
          <p:cNvPr id="37" name="Group 36">
            <a:extLst>
              <a:ext uri="{FF2B5EF4-FFF2-40B4-BE49-F238E27FC236}">
                <a16:creationId xmlns:a16="http://schemas.microsoft.com/office/drawing/2014/main" id="{C5ECFB88-E5E8-4C79-A106-5CDBA2238E63}"/>
              </a:ext>
            </a:extLst>
          </p:cNvPr>
          <p:cNvGrpSpPr/>
          <p:nvPr/>
        </p:nvGrpSpPr>
        <p:grpSpPr>
          <a:xfrm>
            <a:off x="3599155" y="3133022"/>
            <a:ext cx="5312947" cy="1040691"/>
            <a:chOff x="-1365691" y="381"/>
            <a:chExt cx="6082152" cy="1040691"/>
          </a:xfrm>
        </p:grpSpPr>
        <p:sp>
          <p:nvSpPr>
            <p:cNvPr id="38" name="Rectangle 37">
              <a:extLst>
                <a:ext uri="{FF2B5EF4-FFF2-40B4-BE49-F238E27FC236}">
                  <a16:creationId xmlns:a16="http://schemas.microsoft.com/office/drawing/2014/main" id="{C27E980D-8268-4DA4-A1E2-5A52A48FD228}"/>
                </a:ext>
              </a:extLst>
            </p:cNvPr>
            <p:cNvSpPr/>
            <p:nvPr/>
          </p:nvSpPr>
          <p:spPr>
            <a:xfrm>
              <a:off x="1030734" y="381"/>
              <a:ext cx="3685727" cy="8924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9" name="TextBox 38">
              <a:extLst>
                <a:ext uri="{FF2B5EF4-FFF2-40B4-BE49-F238E27FC236}">
                  <a16:creationId xmlns:a16="http://schemas.microsoft.com/office/drawing/2014/main" id="{37E70E0F-DC44-49CA-86DF-0F4CD9ECCDEE}"/>
                </a:ext>
              </a:extLst>
            </p:cNvPr>
            <p:cNvSpPr txBox="1"/>
            <p:nvPr/>
          </p:nvSpPr>
          <p:spPr>
            <a:xfrm>
              <a:off x="-1365691" y="148662"/>
              <a:ext cx="5382398" cy="89241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94447" tIns="94447" rIns="94447" bIns="94447" numCol="1" spcCol="1270" anchor="ctr" anchorCtr="0">
              <a:noAutofit/>
            </a:bodyPr>
            <a:lstStyle/>
            <a:p>
              <a:pPr defTabSz="755650">
                <a:spcBef>
                  <a:spcPct val="0"/>
                </a:spcBef>
                <a:spcAft>
                  <a:spcPct val="35000"/>
                </a:spcAft>
              </a:pPr>
              <a:r>
                <a:rPr lang="el-GR" dirty="0"/>
                <a:t>5 φορές περισσότερη ανταπόκριση (</a:t>
              </a:r>
              <a:r>
                <a:rPr lang="en-US" dirty="0"/>
                <a:t>5 times more responsiveness</a:t>
              </a:r>
              <a:r>
                <a:rPr lang="el-GR" dirty="0"/>
                <a:t>)</a:t>
              </a:r>
              <a:endParaRPr lang="en-US" dirty="0"/>
            </a:p>
            <a:p>
              <a:pPr lvl="0" defTabSz="755650">
                <a:spcBef>
                  <a:spcPct val="0"/>
                </a:spcBef>
                <a:spcAft>
                  <a:spcPct val="35000"/>
                </a:spcAft>
              </a:pPr>
              <a:endParaRPr lang="en-US" sz="1700" kern="1200" dirty="0"/>
            </a:p>
          </p:txBody>
        </p:sp>
      </p:grpSp>
      <p:sp>
        <p:nvSpPr>
          <p:cNvPr id="40" name="Rectangle: Rounded Corners 39">
            <a:extLst>
              <a:ext uri="{FF2B5EF4-FFF2-40B4-BE49-F238E27FC236}">
                <a16:creationId xmlns:a16="http://schemas.microsoft.com/office/drawing/2014/main" id="{FA51D8F3-23D4-4146-9BCF-FD39D4B1D1AE}"/>
              </a:ext>
            </a:extLst>
          </p:cNvPr>
          <p:cNvSpPr/>
          <p:nvPr/>
        </p:nvSpPr>
        <p:spPr>
          <a:xfrm>
            <a:off x="3579748" y="4086723"/>
            <a:ext cx="4716462" cy="892410"/>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grpSp>
        <p:nvGrpSpPr>
          <p:cNvPr id="41" name="Group 40">
            <a:extLst>
              <a:ext uri="{FF2B5EF4-FFF2-40B4-BE49-F238E27FC236}">
                <a16:creationId xmlns:a16="http://schemas.microsoft.com/office/drawing/2014/main" id="{D43C37CF-D2CD-4D29-8D2D-7DCCC38A5B73}"/>
              </a:ext>
            </a:extLst>
          </p:cNvPr>
          <p:cNvGrpSpPr/>
          <p:nvPr/>
        </p:nvGrpSpPr>
        <p:grpSpPr>
          <a:xfrm>
            <a:off x="3575111" y="4108170"/>
            <a:ext cx="4701692" cy="892410"/>
            <a:chOff x="-669502" y="381"/>
            <a:chExt cx="5385963" cy="892410"/>
          </a:xfrm>
        </p:grpSpPr>
        <p:sp>
          <p:nvSpPr>
            <p:cNvPr id="42" name="Rectangle 41">
              <a:extLst>
                <a:ext uri="{FF2B5EF4-FFF2-40B4-BE49-F238E27FC236}">
                  <a16:creationId xmlns:a16="http://schemas.microsoft.com/office/drawing/2014/main" id="{F88DD759-5800-4C8F-A645-EBE46F276AE8}"/>
                </a:ext>
              </a:extLst>
            </p:cNvPr>
            <p:cNvSpPr/>
            <p:nvPr/>
          </p:nvSpPr>
          <p:spPr>
            <a:xfrm>
              <a:off x="1030734" y="381"/>
              <a:ext cx="3685727" cy="8924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3" name="TextBox 42">
              <a:extLst>
                <a:ext uri="{FF2B5EF4-FFF2-40B4-BE49-F238E27FC236}">
                  <a16:creationId xmlns:a16="http://schemas.microsoft.com/office/drawing/2014/main" id="{1EB11984-D66F-4989-B6F0-7E2471FE8706}"/>
                </a:ext>
              </a:extLst>
            </p:cNvPr>
            <p:cNvSpPr txBox="1"/>
            <p:nvPr/>
          </p:nvSpPr>
          <p:spPr>
            <a:xfrm>
              <a:off x="-669502" y="381"/>
              <a:ext cx="5385963" cy="89241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94447" tIns="94447" rIns="94447" bIns="94447" numCol="1" spcCol="1270" anchor="ctr" anchorCtr="0">
              <a:noAutofit/>
            </a:bodyPr>
            <a:lstStyle/>
            <a:p>
              <a:pPr lvl="0"/>
              <a:r>
                <a:rPr lang="el-GR" dirty="0"/>
                <a:t>Εξοικονόμηση ενέργειας 90%</a:t>
              </a:r>
              <a:endParaRPr lang="en-US" dirty="0"/>
            </a:p>
          </p:txBody>
        </p:sp>
      </p:grpSp>
      <p:sp>
        <p:nvSpPr>
          <p:cNvPr id="44" name="Rectangle: Rounded Corners 43">
            <a:extLst>
              <a:ext uri="{FF2B5EF4-FFF2-40B4-BE49-F238E27FC236}">
                <a16:creationId xmlns:a16="http://schemas.microsoft.com/office/drawing/2014/main" id="{DF171D8B-06CE-408A-8C06-C8DEABAA51F4}"/>
              </a:ext>
            </a:extLst>
          </p:cNvPr>
          <p:cNvSpPr/>
          <p:nvPr/>
        </p:nvSpPr>
        <p:spPr>
          <a:xfrm>
            <a:off x="3560341" y="5064477"/>
            <a:ext cx="4716462" cy="892410"/>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grpSp>
        <p:nvGrpSpPr>
          <p:cNvPr id="45" name="Group 44">
            <a:extLst>
              <a:ext uri="{FF2B5EF4-FFF2-40B4-BE49-F238E27FC236}">
                <a16:creationId xmlns:a16="http://schemas.microsoft.com/office/drawing/2014/main" id="{9BE6FAF5-0129-46C8-B70A-4FBAE194FF9B}"/>
              </a:ext>
            </a:extLst>
          </p:cNvPr>
          <p:cNvGrpSpPr/>
          <p:nvPr/>
        </p:nvGrpSpPr>
        <p:grpSpPr>
          <a:xfrm>
            <a:off x="3599154" y="5048795"/>
            <a:ext cx="5293541" cy="910698"/>
            <a:chOff x="-1343475" y="-17907"/>
            <a:chExt cx="6059936" cy="910698"/>
          </a:xfrm>
        </p:grpSpPr>
        <p:sp>
          <p:nvSpPr>
            <p:cNvPr id="46" name="Rectangle 45">
              <a:extLst>
                <a:ext uri="{FF2B5EF4-FFF2-40B4-BE49-F238E27FC236}">
                  <a16:creationId xmlns:a16="http://schemas.microsoft.com/office/drawing/2014/main" id="{DF90B6CB-D08F-41C0-B208-4CE7A0E7E7F2}"/>
                </a:ext>
              </a:extLst>
            </p:cNvPr>
            <p:cNvSpPr/>
            <p:nvPr/>
          </p:nvSpPr>
          <p:spPr>
            <a:xfrm>
              <a:off x="1030734" y="381"/>
              <a:ext cx="3685727" cy="8924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7" name="TextBox 46">
              <a:extLst>
                <a:ext uri="{FF2B5EF4-FFF2-40B4-BE49-F238E27FC236}">
                  <a16:creationId xmlns:a16="http://schemas.microsoft.com/office/drawing/2014/main" id="{5977A4F1-284A-4727-BE4D-07F059F96FB5}"/>
                </a:ext>
              </a:extLst>
            </p:cNvPr>
            <p:cNvSpPr txBox="1"/>
            <p:nvPr/>
          </p:nvSpPr>
          <p:spPr>
            <a:xfrm>
              <a:off x="-1343475" y="-17907"/>
              <a:ext cx="5377092" cy="89241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94447" tIns="94447" rIns="94447" bIns="94447" numCol="1" spcCol="1270" anchor="ctr" anchorCtr="0">
              <a:noAutofit/>
            </a:bodyPr>
            <a:lstStyle/>
            <a:p>
              <a:pPr lvl="0"/>
              <a:r>
                <a:rPr lang="el-GR" dirty="0"/>
                <a:t>Παντού η ίδια αποτελεσματικότητα (</a:t>
              </a:r>
              <a:r>
                <a:rPr lang="en-US" dirty="0"/>
                <a:t>Everywhere the same efficiency</a:t>
              </a:r>
              <a:r>
                <a:rPr lang="el-GR" dirty="0"/>
                <a:t>)</a:t>
              </a:r>
              <a:endParaRPr lang="en-US" dirty="0"/>
            </a:p>
          </p:txBody>
        </p:sp>
      </p:grpSp>
    </p:spTree>
    <p:extLst>
      <p:ext uri="{BB962C8B-B14F-4D97-AF65-F5344CB8AC3E}">
        <p14:creationId xmlns:p14="http://schemas.microsoft.com/office/powerpoint/2010/main" val="179378823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5" name="Content Placeholder 4">
            <a:extLst>
              <a:ext uri="{FF2B5EF4-FFF2-40B4-BE49-F238E27FC236}">
                <a16:creationId xmlns:a16="http://schemas.microsoft.com/office/drawing/2014/main" id="{8C49135C-AE8E-4B60-A4D2-BFA0684E6DD8}"/>
              </a:ext>
            </a:extLst>
          </p:cNvPr>
          <p:cNvPicPr>
            <a:picLocks noGrp="1" noChangeAspect="1"/>
          </p:cNvPicPr>
          <p:nvPr>
            <p:ph idx="1"/>
          </p:nvPr>
        </p:nvPicPr>
        <p:blipFill>
          <a:blip r:embed="rId4"/>
          <a:stretch>
            <a:fillRect/>
          </a:stretch>
        </p:blipFill>
        <p:spPr>
          <a:xfrm>
            <a:off x="-517763" y="294261"/>
            <a:ext cx="8097183" cy="6269474"/>
          </a:xfrm>
        </p:spPr>
      </p:pic>
      <p:sp>
        <p:nvSpPr>
          <p:cNvPr id="9" name="TextBox 8">
            <a:extLst>
              <a:ext uri="{FF2B5EF4-FFF2-40B4-BE49-F238E27FC236}">
                <a16:creationId xmlns:a16="http://schemas.microsoft.com/office/drawing/2014/main" id="{B8653014-3225-41C3-B3CC-33771DDDFDF4}"/>
              </a:ext>
            </a:extLst>
          </p:cNvPr>
          <p:cNvSpPr txBox="1"/>
          <p:nvPr/>
        </p:nvSpPr>
        <p:spPr>
          <a:xfrm>
            <a:off x="7911666" y="749808"/>
            <a:ext cx="4140126" cy="4524315"/>
          </a:xfrm>
          <a:prstGeom prst="rect">
            <a:avLst/>
          </a:prstGeom>
          <a:noFill/>
        </p:spPr>
        <p:txBody>
          <a:bodyPr wrap="square" rtlCol="0">
            <a:spAutoFit/>
          </a:bodyPr>
          <a:lstStyle/>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Η φιλοδοξία του 5G είναι να αυξήσει τη χρήση, την ταχύτητα και τις υπηρεσίες των τηλεπικοινωνιών</a:t>
            </a:r>
            <a:r>
              <a:rPr lang="en-US" b="1" dirty="0">
                <a:latin typeface="Arial" panose="020B0604020202020204" pitchFamily="34" charset="0"/>
                <a:cs typeface="Arial" panose="020B0604020202020204" pitchFamily="34" charset="0"/>
              </a:rPr>
              <a:t>.</a:t>
            </a:r>
            <a:r>
              <a:rPr lang="el-GR"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Η κύρια ιδέα πίσω από το 5G είναι η ελαχιστοποίηση της συνολικής κατανάλωσης ενέργειας του δικτύου</a:t>
            </a:r>
            <a:r>
              <a:rPr lang="en-US"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Για την πλήρη ανάπτυξη του 5G, πρέπει να εφαρμοστεί μια υποδομή για σταθμούς βάσης και μικρές κυψέλες</a:t>
            </a:r>
            <a:r>
              <a:rPr lang="en-US"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493389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B8653014-3225-41C3-B3CC-33771DDDFDF4}"/>
              </a:ext>
            </a:extLst>
          </p:cNvPr>
          <p:cNvSpPr txBox="1"/>
          <p:nvPr/>
        </p:nvSpPr>
        <p:spPr>
          <a:xfrm>
            <a:off x="7911666" y="749808"/>
            <a:ext cx="4140126" cy="5355312"/>
          </a:xfrm>
          <a:prstGeom prst="rect">
            <a:avLst/>
          </a:prstGeom>
          <a:noFill/>
        </p:spPr>
        <p:txBody>
          <a:bodyPr wrap="square" rtlCol="0">
            <a:spAutoFit/>
          </a:bodyPr>
          <a:lstStyle/>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Από την </a:t>
            </a:r>
            <a:r>
              <a:rPr lang="en-US" b="1" dirty="0">
                <a:latin typeface="Arial" panose="020B0604020202020204" pitchFamily="34" charset="0"/>
                <a:cs typeface="Arial" panose="020B0604020202020204" pitchFamily="34" charset="0"/>
              </a:rPr>
              <a:t>Macro cell </a:t>
            </a:r>
            <a:r>
              <a:rPr lang="el-GR"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Massive MIMO</a:t>
            </a:r>
            <a:r>
              <a:rPr lang="el-GR" b="1" dirty="0">
                <a:latin typeface="Arial" panose="020B0604020202020204" pitchFamily="34" charset="0"/>
                <a:cs typeface="Arial" panose="020B0604020202020204" pitchFamily="34" charset="0"/>
              </a:rPr>
              <a:t>) όπου είναι σταθμός βάσης, πηγαίνουμε στα σταθερά σημεία σύνδεσης (</a:t>
            </a:r>
            <a:r>
              <a:rPr lang="en-US" b="1" dirty="0">
                <a:latin typeface="Arial" panose="020B0604020202020204" pitchFamily="34" charset="0"/>
                <a:cs typeface="Arial" panose="020B0604020202020204" pitchFamily="34" charset="0"/>
              </a:rPr>
              <a:t>FWA</a:t>
            </a:r>
            <a:r>
              <a:rPr lang="el-GR" b="1"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Σε μικρότερες βάσεις-σταθμούς, και στα </a:t>
            </a:r>
            <a:r>
              <a:rPr lang="en-US" b="1" dirty="0">
                <a:latin typeface="Arial" panose="020B0604020202020204" pitchFamily="34" charset="0"/>
                <a:cs typeface="Arial" panose="020B0604020202020204" pitchFamily="34" charset="0"/>
              </a:rPr>
              <a:t>Pico Cell </a:t>
            </a:r>
            <a:r>
              <a:rPr lang="el-GR" b="1" dirty="0">
                <a:latin typeface="Arial" panose="020B0604020202020204" pitchFamily="34" charset="0"/>
                <a:cs typeface="Arial" panose="020B0604020202020204" pitchFamily="34" charset="0"/>
              </a:rPr>
              <a:t>όπου εκμεταλλεύονται επίσης </a:t>
            </a:r>
            <a:r>
              <a:rPr lang="en-US" b="1" dirty="0">
                <a:latin typeface="Arial" panose="020B0604020202020204" pitchFamily="34" charset="0"/>
                <a:cs typeface="Arial" panose="020B0604020202020204" pitchFamily="34" charset="0"/>
              </a:rPr>
              <a:t>Massive MIMO</a:t>
            </a:r>
            <a:r>
              <a:rPr lang="el-GR" b="1" dirty="0">
                <a:latin typeface="Arial" panose="020B0604020202020204" pitchFamily="34" charset="0"/>
                <a:cs typeface="Arial" panose="020B0604020202020204" pitchFamily="34" charset="0"/>
              </a:rPr>
              <a:t> τεχνικές.</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b="1" dirty="0">
                <a:latin typeface="Arial" panose="020B0604020202020204" pitchFamily="34" charset="0"/>
                <a:cs typeface="Arial" panose="020B0604020202020204" pitchFamily="34" charset="0"/>
              </a:rPr>
              <a:t>Όλα αυτά δίνουν την δυνατότητα για όλα τα έξυπνα αντικείμενα μιας πόλης, όπως ένα έξυπνο σπίτι, ένα έξυπνο αυτοκίνητο, ακόμα και έξυπνες λάμπες στον δρόμο, να συνδεόνται με το δίκτυο χωρίς προβλήματα και με όσο χαμηλότερη ισχύ γίνεται.</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C2097A1-872E-4743-A4BC-C387FC134B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723" y="1165306"/>
            <a:ext cx="7489496" cy="4524315"/>
          </a:xfrm>
          <a:prstGeom prst="rect">
            <a:avLst/>
          </a:prstGeom>
          <a:noFill/>
          <a:ln>
            <a:noFill/>
          </a:ln>
          <a:effectLst>
            <a:reflection blurRad="6350" stA="52000" endA="300" endPos="35000" dir="5400000" sy="-100000" algn="bl" rotWithShape="0"/>
          </a:effectLst>
        </p:spPr>
      </p:pic>
    </p:spTree>
    <p:extLst>
      <p:ext uri="{BB962C8B-B14F-4D97-AF65-F5344CB8AC3E}">
        <p14:creationId xmlns:p14="http://schemas.microsoft.com/office/powerpoint/2010/main" val="336092036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F96F-B0BE-4E84-A401-8F8438058CAB}"/>
              </a:ext>
            </a:extLst>
          </p:cNvPr>
          <p:cNvSpPr>
            <a:spLocks noGrp="1"/>
          </p:cNvSpPr>
          <p:nvPr>
            <p:ph type="title"/>
          </p:nvPr>
        </p:nvSpPr>
        <p:spPr>
          <a:xfrm>
            <a:off x="3536395" y="201167"/>
            <a:ext cx="8655605" cy="2313433"/>
          </a:xfrm>
        </p:spPr>
        <p:txBody>
          <a:bodyPr>
            <a:normAutofit/>
          </a:bodyPr>
          <a:lstStyle/>
          <a:p>
            <a:pPr algn="ctr"/>
            <a:r>
              <a:rPr lang="el-GR" b="1" dirty="0">
                <a:effectLst/>
              </a:rPr>
              <a:t>πτυχες της αναπτυξης 5G </a:t>
            </a:r>
            <a:endParaRPr lang="en-US" b="1" dirty="0">
              <a:solidFill>
                <a:schemeClr val="tx1"/>
              </a:solidFill>
            </a:endParaRPr>
          </a:p>
        </p:txBody>
      </p:sp>
      <p:graphicFrame>
        <p:nvGraphicFramePr>
          <p:cNvPr id="5" name="Content Placeholder 2" descr="Icon SmartArt graphic">
            <a:extLst>
              <a:ext uri="{FF2B5EF4-FFF2-40B4-BE49-F238E27FC236}">
                <a16:creationId xmlns:a16="http://schemas.microsoft.com/office/drawing/2014/main" id="{2B828A48-3EC3-4EF9-8697-5D2A44F3F052}"/>
              </a:ext>
            </a:extLst>
          </p:cNvPr>
          <p:cNvGraphicFramePr>
            <a:graphicFrameLocks noGrp="1"/>
          </p:cNvGraphicFramePr>
          <p:nvPr>
            <p:ph idx="1"/>
            <p:extLst>
              <p:ext uri="{D42A27DB-BD31-4B8C-83A1-F6EECF244321}">
                <p14:modId xmlns:p14="http://schemas.microsoft.com/office/powerpoint/2010/main" val="2710455768"/>
              </p:ext>
            </p:extLst>
          </p:nvPr>
        </p:nvGraphicFramePr>
        <p:xfrm>
          <a:off x="3646312" y="2666999"/>
          <a:ext cx="8545688" cy="38069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A5EECA2A-5D8A-4E86-88BD-D8455D0BA5CC}"/>
              </a:ext>
            </a:extLst>
          </p:cNvPr>
          <p:cNvPicPr>
            <a:picLocks noChangeAspect="1"/>
          </p:cNvPicPr>
          <p:nvPr/>
        </p:nvPicPr>
        <p:blipFill rotWithShape="1">
          <a:blip r:embed="rId9"/>
          <a:srcRect l="2406" r="46258" b="16234"/>
          <a:stretch/>
        </p:blipFill>
        <p:spPr>
          <a:xfrm>
            <a:off x="127884" y="569956"/>
            <a:ext cx="3657600" cy="2457449"/>
          </a:xfrm>
          <a:prstGeom prst="rect">
            <a:avLst/>
          </a:prstGeom>
        </p:spPr>
      </p:pic>
      <p:pic>
        <p:nvPicPr>
          <p:cNvPr id="9" name="Picture 8">
            <a:extLst>
              <a:ext uri="{FF2B5EF4-FFF2-40B4-BE49-F238E27FC236}">
                <a16:creationId xmlns:a16="http://schemas.microsoft.com/office/drawing/2014/main" id="{B5962E4A-BE93-4EB3-B66E-A2FC1667C9FD}"/>
              </a:ext>
            </a:extLst>
          </p:cNvPr>
          <p:cNvPicPr>
            <a:picLocks noChangeAspect="1"/>
          </p:cNvPicPr>
          <p:nvPr/>
        </p:nvPicPr>
        <p:blipFill rotWithShape="1">
          <a:blip r:embed="rId9"/>
          <a:srcRect l="64116" t="40260" b="18182"/>
          <a:stretch/>
        </p:blipFill>
        <p:spPr>
          <a:xfrm>
            <a:off x="486890" y="3830595"/>
            <a:ext cx="3941123" cy="1879470"/>
          </a:xfrm>
          <a:prstGeom prst="rect">
            <a:avLst/>
          </a:prstGeom>
        </p:spPr>
      </p:pic>
    </p:spTree>
    <p:extLst>
      <p:ext uri="{BB962C8B-B14F-4D97-AF65-F5344CB8AC3E}">
        <p14:creationId xmlns:p14="http://schemas.microsoft.com/office/powerpoint/2010/main" val="270681599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589D-C9E8-4546-8BFE-81C6C38CF584}"/>
              </a:ext>
            </a:extLst>
          </p:cNvPr>
          <p:cNvSpPr>
            <a:spLocks noGrp="1"/>
          </p:cNvSpPr>
          <p:nvPr>
            <p:ph type="title"/>
          </p:nvPr>
        </p:nvSpPr>
        <p:spPr>
          <a:xfrm>
            <a:off x="1141413" y="337602"/>
            <a:ext cx="9905998" cy="1905000"/>
          </a:xfrm>
        </p:spPr>
        <p:txBody>
          <a:bodyPr/>
          <a:lstStyle/>
          <a:p>
            <a:pPr algn="ctr"/>
            <a:r>
              <a:rPr lang="el-GR" b="1" dirty="0">
                <a:effectLst/>
              </a:rPr>
              <a:t>Τεχνικ</a:t>
            </a:r>
            <a:r>
              <a:rPr lang="en-US" b="1" dirty="0">
                <a:effectLst/>
              </a:rPr>
              <a:t>e</a:t>
            </a:r>
            <a:r>
              <a:rPr lang="el-GR" b="1" dirty="0">
                <a:effectLst/>
              </a:rPr>
              <a:t>ς ενεργειακ</a:t>
            </a:r>
            <a:r>
              <a:rPr lang="en-US" b="1" dirty="0">
                <a:effectLst/>
              </a:rPr>
              <a:t>h</a:t>
            </a:r>
            <a:r>
              <a:rPr lang="el-GR" b="1" dirty="0">
                <a:effectLst/>
              </a:rPr>
              <a:t>ς απ</a:t>
            </a:r>
            <a:r>
              <a:rPr lang="en-US" b="1" dirty="0">
                <a:effectLst/>
              </a:rPr>
              <a:t>o</a:t>
            </a:r>
            <a:r>
              <a:rPr lang="el-GR" b="1" dirty="0">
                <a:effectLst/>
              </a:rPr>
              <a:t>δοσης στο 5</a:t>
            </a:r>
            <a:r>
              <a:rPr lang="en-US" b="1" dirty="0">
                <a:effectLst/>
              </a:rPr>
              <a:t>G</a:t>
            </a:r>
            <a:br>
              <a:rPr lang="en-US" b="1" dirty="0">
                <a:effectLst/>
              </a:rPr>
            </a:br>
            <a:endParaRPr lang="en-US" dirty="0"/>
          </a:p>
        </p:txBody>
      </p:sp>
      <p:sp>
        <p:nvSpPr>
          <p:cNvPr id="4" name="TextBox 3">
            <a:extLst>
              <a:ext uri="{FF2B5EF4-FFF2-40B4-BE49-F238E27FC236}">
                <a16:creationId xmlns:a16="http://schemas.microsoft.com/office/drawing/2014/main" id="{09A75098-152F-4EF0-A751-F075673D9064}"/>
              </a:ext>
            </a:extLst>
          </p:cNvPr>
          <p:cNvSpPr txBox="1"/>
          <p:nvPr/>
        </p:nvSpPr>
        <p:spPr>
          <a:xfrm>
            <a:off x="3130297" y="1472535"/>
            <a:ext cx="5684519" cy="954107"/>
          </a:xfrm>
          <a:prstGeom prst="rect">
            <a:avLst/>
          </a:prstGeom>
          <a:noFill/>
        </p:spPr>
        <p:txBody>
          <a:bodyPr wrap="square" rtlCol="0">
            <a:spAutoFit/>
          </a:bodyPr>
          <a:lstStyle/>
          <a:p>
            <a:pPr algn="ctr"/>
            <a:r>
              <a:rPr lang="el-GR" sz="2800" b="1" dirty="0">
                <a:solidFill>
                  <a:schemeClr val="accent1"/>
                </a:solidFill>
              </a:rPr>
              <a:t>Οι κυριότερες τεχνικές εξοικονόμησης ενέργειας </a:t>
            </a:r>
            <a:endParaRPr lang="en-US" sz="2800" b="1" dirty="0">
              <a:solidFill>
                <a:schemeClr val="accent1"/>
              </a:solidFill>
            </a:endParaRPr>
          </a:p>
        </p:txBody>
      </p:sp>
      <p:sp>
        <p:nvSpPr>
          <p:cNvPr id="5" name="TextBox 4">
            <a:extLst>
              <a:ext uri="{FF2B5EF4-FFF2-40B4-BE49-F238E27FC236}">
                <a16:creationId xmlns:a16="http://schemas.microsoft.com/office/drawing/2014/main" id="{2CD2A7D8-56B6-4177-ACDE-532270E35EA7}"/>
              </a:ext>
            </a:extLst>
          </p:cNvPr>
          <p:cNvSpPr txBox="1"/>
          <p:nvPr/>
        </p:nvSpPr>
        <p:spPr>
          <a:xfrm>
            <a:off x="310896" y="2610683"/>
            <a:ext cx="11649456" cy="3416320"/>
          </a:xfrm>
          <a:prstGeom prst="rect">
            <a:avLst/>
          </a:prstGeom>
          <a:noFill/>
        </p:spPr>
        <p:txBody>
          <a:bodyPr wrap="square" rtlCol="0">
            <a:spAutoFit/>
          </a:bodyPr>
          <a:lstStyle/>
          <a:p>
            <a:pPr marL="342900" indent="-342900">
              <a:buAutoNum type="arabicPeriod"/>
            </a:pPr>
            <a:r>
              <a:rPr lang="el-GR" b="1" dirty="0"/>
              <a:t>Ενεργειακά αποδοτική κατανομή των πόρων</a:t>
            </a:r>
            <a:endParaRPr lang="en-US" b="1" dirty="0"/>
          </a:p>
          <a:p>
            <a:pPr marL="342900" indent="-342900">
              <a:buAutoNum type="arabicPeriod"/>
            </a:pPr>
            <a:r>
              <a:rPr lang="el-GR" b="1" dirty="0"/>
              <a:t>Ενεργειακά αποδοτικός σχεδιασμός και ανάπτυξη δικτύου</a:t>
            </a:r>
            <a:endParaRPr lang="en-US" b="1" dirty="0"/>
          </a:p>
          <a:p>
            <a:pPr marL="800100" lvl="1" indent="-342900">
              <a:buFont typeface="+mj-lt"/>
              <a:buAutoNum type="alphaUcPeriod"/>
            </a:pPr>
            <a:r>
              <a:rPr lang="el-GR" b="1" dirty="0"/>
              <a:t>Πυκνά δίκτυα</a:t>
            </a:r>
            <a:endParaRPr lang="en-US" b="1" dirty="0"/>
          </a:p>
          <a:p>
            <a:pPr marL="1314450" lvl="2" indent="-400050">
              <a:buFont typeface="+mj-lt"/>
              <a:buAutoNum type="romanUcPeriod"/>
            </a:pPr>
            <a:r>
              <a:rPr lang="el-GR" b="1" dirty="0"/>
              <a:t>Πυκνά ετερογενή δίκτυα (</a:t>
            </a:r>
            <a:r>
              <a:rPr lang="en-US" b="1" dirty="0"/>
              <a:t>Heterogeneous Networks</a:t>
            </a:r>
            <a:r>
              <a:rPr lang="el-GR" b="1" dirty="0"/>
              <a:t>, </a:t>
            </a:r>
            <a:r>
              <a:rPr lang="en-US" b="1" dirty="0" err="1"/>
              <a:t>HetNets</a:t>
            </a:r>
            <a:r>
              <a:rPr lang="el-GR" b="1" dirty="0"/>
              <a:t>)</a:t>
            </a:r>
            <a:endParaRPr lang="en-US" b="1" dirty="0"/>
          </a:p>
          <a:p>
            <a:pPr marL="1257300" lvl="2" indent="-342900">
              <a:buAutoNum type="romanUcPeriod"/>
            </a:pPr>
            <a:r>
              <a:rPr lang="el-GR" b="1" dirty="0"/>
              <a:t>Massive MIMO</a:t>
            </a:r>
            <a:endParaRPr lang="en-US" b="1" dirty="0"/>
          </a:p>
          <a:p>
            <a:pPr marL="342900" indent="-342900">
              <a:buAutoNum type="arabicPeriod"/>
            </a:pPr>
            <a:r>
              <a:rPr lang="el-GR" b="1" dirty="0"/>
              <a:t>Συγκομιδή και μεταφορά ενέργειας</a:t>
            </a:r>
            <a:endParaRPr lang="en-US" b="1" dirty="0"/>
          </a:p>
          <a:p>
            <a:pPr marL="800100" lvl="1" indent="-342900">
              <a:buFont typeface="+mj-lt"/>
              <a:buAutoNum type="alphaUcPeriod"/>
            </a:pPr>
            <a:r>
              <a:rPr lang="el-GR" b="1" dirty="0"/>
              <a:t>Συγκομιδή περιβαλλοντικής ενέργειας</a:t>
            </a:r>
            <a:endParaRPr lang="en-US" b="1" dirty="0"/>
          </a:p>
          <a:p>
            <a:pPr marL="800100" lvl="1" indent="-342900">
              <a:buAutoNum type="alphaUcPeriod"/>
            </a:pPr>
            <a:r>
              <a:rPr lang="el-GR" b="1" dirty="0"/>
              <a:t>Συλλογή ενέργειας ραδιοσυχνοτήτων (</a:t>
            </a:r>
            <a:r>
              <a:rPr lang="en-US" b="1" dirty="0"/>
              <a:t>RF energy harvesting)</a:t>
            </a:r>
          </a:p>
          <a:p>
            <a:pPr marL="342900" indent="-342900">
              <a:buAutoNum type="arabicPeriod"/>
            </a:pPr>
            <a:r>
              <a:rPr lang="el-GR" b="1" dirty="0"/>
              <a:t>Λύσεις υλικού</a:t>
            </a:r>
            <a:endParaRPr lang="en-US" b="1" dirty="0"/>
          </a:p>
          <a:p>
            <a:pPr marL="342900" indent="-342900">
              <a:buAutoNum type="arabicPeriod"/>
            </a:pPr>
            <a:r>
              <a:rPr lang="en-US" b="1" dirty="0"/>
              <a:t>Cognitive Radio</a:t>
            </a:r>
            <a:r>
              <a:rPr lang="el-GR" b="1" dirty="0"/>
              <a:t> (</a:t>
            </a:r>
            <a:r>
              <a:rPr lang="en-US" b="1" dirty="0"/>
              <a:t>CR</a:t>
            </a:r>
            <a:r>
              <a:rPr lang="el-GR" b="1" dirty="0"/>
              <a:t>)</a:t>
            </a:r>
          </a:p>
          <a:p>
            <a:pPr marL="342900" indent="-342900">
              <a:buAutoNum type="arabicPeriod"/>
            </a:pPr>
            <a:r>
              <a:rPr lang="el-GR" b="1" dirty="0"/>
              <a:t>Σταθμός βάσης σε «</a:t>
            </a:r>
            <a:r>
              <a:rPr lang="en-US" b="1" dirty="0"/>
              <a:t>sleep mode</a:t>
            </a:r>
            <a:r>
              <a:rPr lang="el-GR" b="1" dirty="0"/>
              <a:t>» </a:t>
            </a:r>
            <a:endParaRPr lang="en-US" b="1" dirty="0"/>
          </a:p>
          <a:p>
            <a:pPr marL="342900" indent="-342900">
              <a:buAutoNum type="arabicPeriod"/>
            </a:pPr>
            <a:r>
              <a:rPr lang="el-GR" b="1" dirty="0"/>
              <a:t>Ασυνεχής λήψη/μετάδοση</a:t>
            </a:r>
            <a:endParaRPr lang="en-US" dirty="0"/>
          </a:p>
        </p:txBody>
      </p:sp>
    </p:spTree>
    <p:extLst>
      <p:ext uri="{BB962C8B-B14F-4D97-AF65-F5344CB8AC3E}">
        <p14:creationId xmlns:p14="http://schemas.microsoft.com/office/powerpoint/2010/main" val="366113906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9624B9-A06F-4252-8C67-FB044B5BAD5E}"/>
              </a:ext>
            </a:extLst>
          </p:cNvPr>
          <p:cNvSpPr>
            <a:spLocks noGrp="1"/>
          </p:cNvSpPr>
          <p:nvPr>
            <p:ph type="title"/>
          </p:nvPr>
        </p:nvSpPr>
        <p:spPr>
          <a:xfrm>
            <a:off x="1141413" y="609600"/>
            <a:ext cx="9906000" cy="1905000"/>
          </a:xfrm>
        </p:spPr>
        <p:txBody>
          <a:bodyPr>
            <a:normAutofit/>
          </a:bodyPr>
          <a:lstStyle/>
          <a:p>
            <a:pPr algn="ctr"/>
            <a:r>
              <a:rPr lang="el-GR" b="1" dirty="0">
                <a:effectLst/>
              </a:rPr>
              <a:t>Ενεργειακα αποδοτικη κατανομη των πορων</a:t>
            </a:r>
            <a:endParaRPr lang="en-US" dirty="0"/>
          </a:p>
        </p:txBody>
      </p:sp>
      <p:sp>
        <p:nvSpPr>
          <p:cNvPr id="7" name="TextBox 6">
            <a:extLst>
              <a:ext uri="{FF2B5EF4-FFF2-40B4-BE49-F238E27FC236}">
                <a16:creationId xmlns:a16="http://schemas.microsoft.com/office/drawing/2014/main" id="{A8549BF3-DC2E-4634-8C08-566B31DEBCD5}"/>
              </a:ext>
            </a:extLst>
          </p:cNvPr>
          <p:cNvSpPr txBox="1"/>
          <p:nvPr/>
        </p:nvSpPr>
        <p:spPr>
          <a:xfrm>
            <a:off x="731520" y="2511551"/>
            <a:ext cx="10735055" cy="2308324"/>
          </a:xfrm>
          <a:prstGeom prst="rect">
            <a:avLst/>
          </a:prstGeom>
          <a:noFill/>
        </p:spPr>
        <p:txBody>
          <a:bodyPr wrap="square" rtlCol="0">
            <a:spAutoFit/>
          </a:bodyPr>
          <a:lstStyle/>
          <a:p>
            <a:r>
              <a:rPr lang="el-GR" dirty="0"/>
              <a:t>Καθώς η ενεργειακή απόδοση έχει αναδειχθεί ως βασικός για τα δίκτυα 5</a:t>
            </a:r>
            <a:r>
              <a:rPr lang="en-US" dirty="0"/>
              <a:t>G</a:t>
            </a:r>
            <a:r>
              <a:rPr lang="el-GR" dirty="0"/>
              <a:t>, έχει ξεκινήσει μια αλλαγή παρδείκτης απόδοσης αδείγματος από τις επικοινωνίες που  στοχεύουν στην μεγαλύτερη ρυθμαπόδοση (</a:t>
            </a:r>
            <a:r>
              <a:rPr lang="en-US" dirty="0"/>
              <a:t>throughput</a:t>
            </a:r>
            <a:r>
              <a:rPr lang="el-GR" dirty="0"/>
              <a:t>) σε εκείνες που στοχεύουν στην μεγαλύτερη  δυνατή ενεργειακή απόδοση.</a:t>
            </a:r>
            <a:endParaRPr lang="en-US" dirty="0"/>
          </a:p>
          <a:p>
            <a:endParaRPr lang="en-US" dirty="0"/>
          </a:p>
          <a:p>
            <a:r>
              <a:rPr lang="el-GR" dirty="0"/>
              <a:t>Σε σύγκριση με τα παραδοσιακά συστήματα κατανομής πόρων, αυτό απαιτεί τη χρήση νέων μαθηματικών εργαλείων ειδικά προσαρμοσμένων στη μεγιστοποίηση της ενεργειακής απόδοσης.</a:t>
            </a:r>
            <a:endParaRPr lang="en-US" dirty="0"/>
          </a:p>
        </p:txBody>
      </p:sp>
    </p:spTree>
    <p:extLst>
      <p:ext uri="{BB962C8B-B14F-4D97-AF65-F5344CB8AC3E}">
        <p14:creationId xmlns:p14="http://schemas.microsoft.com/office/powerpoint/2010/main" val="363560934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B331D7-6ED6-448C-9505-A43C57BB576F}"/>
              </a:ext>
            </a:extLst>
          </p:cNvPr>
          <p:cNvSpPr txBox="1">
            <a:spLocks/>
          </p:cNvSpPr>
          <p:nvPr/>
        </p:nvSpPr>
        <p:spPr>
          <a:xfrm>
            <a:off x="5486400" y="865632"/>
            <a:ext cx="6175247" cy="151180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l-GR" sz="2900" b="1" dirty="0">
                <a:effectLst/>
              </a:rPr>
              <a:t>Ενεργειακα αποδοτικος σχεδιασμος και αναπτυξη δικτυου</a:t>
            </a:r>
            <a:endParaRPr lang="en-US" sz="2900" dirty="0"/>
          </a:p>
        </p:txBody>
      </p:sp>
      <p:sp>
        <p:nvSpPr>
          <p:cNvPr id="7" name="TextBox 6">
            <a:extLst>
              <a:ext uri="{FF2B5EF4-FFF2-40B4-BE49-F238E27FC236}">
                <a16:creationId xmlns:a16="http://schemas.microsoft.com/office/drawing/2014/main" id="{60FCC29D-E1DF-47EE-9825-C9FDFA4D9864}"/>
              </a:ext>
            </a:extLst>
          </p:cNvPr>
          <p:cNvSpPr txBox="1"/>
          <p:nvPr/>
        </p:nvSpPr>
        <p:spPr>
          <a:xfrm>
            <a:off x="6096000" y="2542032"/>
            <a:ext cx="6096000" cy="3139321"/>
          </a:xfrm>
          <a:prstGeom prst="rect">
            <a:avLst/>
          </a:prstGeom>
          <a:noFill/>
        </p:spPr>
        <p:txBody>
          <a:bodyPr wrap="square" rtlCol="0">
            <a:spAutoFit/>
          </a:bodyPr>
          <a:lstStyle/>
          <a:p>
            <a:r>
              <a:rPr lang="el-GR" b="1" dirty="0"/>
              <a:t>Πυκνά δίκτυα</a:t>
            </a:r>
            <a:r>
              <a:rPr lang="el-GR" dirty="0"/>
              <a:t>: Η ιδέα των πυκνών δικτύων είναι να αντιμετωπίσουμε τον εκρηκτικά αυξανόμενο αριθμό συσκευών που εξυπηρετούν αυξάνοντας τον όγκο του εξοπλισμού υποδομής που έχει αναπτυχθεί. </a:t>
            </a:r>
          </a:p>
          <a:p>
            <a:endParaRPr lang="el-GR" dirty="0"/>
          </a:p>
          <a:p>
            <a:r>
              <a:rPr lang="el-GR" dirty="0"/>
              <a:t>Τα </a:t>
            </a:r>
            <a:r>
              <a:rPr lang="el-GR" b="1" dirty="0"/>
              <a:t>πυκνά ετερογενή δίκτυα</a:t>
            </a:r>
            <a:r>
              <a:rPr lang="el-GR" dirty="0"/>
              <a:t> αυξάνουν δραστικά τον αριθμό των κόμβων υποδομής ανά μονάδα επιφάνειας. </a:t>
            </a:r>
          </a:p>
          <a:p>
            <a:endParaRPr lang="el-GR" dirty="0"/>
          </a:p>
          <a:p>
            <a:r>
              <a:rPr lang="el-GR" dirty="0"/>
              <a:t>Η ιδέα του </a:t>
            </a:r>
            <a:r>
              <a:rPr lang="en-US" b="1" dirty="0"/>
              <a:t>Massive</a:t>
            </a:r>
            <a:r>
              <a:rPr lang="el-GR" dirty="0"/>
              <a:t> </a:t>
            </a:r>
            <a:r>
              <a:rPr lang="el-GR" b="1" dirty="0"/>
              <a:t>MIMO</a:t>
            </a:r>
            <a:r>
              <a:rPr lang="el-GR" dirty="0"/>
              <a:t> είναι να πυκνώσει τον αριθμό των αναπτυγμένων κεραιών.</a:t>
            </a:r>
            <a:endParaRPr lang="en-US" dirty="0"/>
          </a:p>
        </p:txBody>
      </p:sp>
      <p:pic>
        <p:nvPicPr>
          <p:cNvPr id="8" name="Picture 7">
            <a:extLst>
              <a:ext uri="{FF2B5EF4-FFF2-40B4-BE49-F238E27FC236}">
                <a16:creationId xmlns:a16="http://schemas.microsoft.com/office/drawing/2014/main" id="{6C27EE7A-E791-43AE-AFB0-70798FFB1BDC}"/>
              </a:ext>
            </a:extLst>
          </p:cNvPr>
          <p:cNvPicPr/>
          <p:nvPr/>
        </p:nvPicPr>
        <p:blipFill>
          <a:blip r:embed="rId2">
            <a:extLst>
              <a:ext uri="{28A0092B-C50C-407E-A947-70E740481C1C}">
                <a14:useLocalDpi xmlns:a14="http://schemas.microsoft.com/office/drawing/2010/main" val="0"/>
              </a:ext>
            </a:extLst>
          </a:blip>
          <a:stretch>
            <a:fillRect/>
          </a:stretch>
        </p:blipFill>
        <p:spPr>
          <a:xfrm>
            <a:off x="115570" y="2377440"/>
            <a:ext cx="5980430" cy="3217546"/>
          </a:xfrm>
          <a:prstGeom prst="rect">
            <a:avLst/>
          </a:prstGeom>
        </p:spPr>
      </p:pic>
    </p:spTree>
    <p:extLst>
      <p:ext uri="{BB962C8B-B14F-4D97-AF65-F5344CB8AC3E}">
        <p14:creationId xmlns:p14="http://schemas.microsoft.com/office/powerpoint/2010/main" val="284747802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A1CC7B47-8D79-4E1A-80B5-7F70A543A948}">
  <ds:schemaRefs>
    <ds:schemaRef ds:uri="http://schemas.microsoft.com/sharepoint/v3/contenttype/forms"/>
  </ds:schemaRefs>
</ds:datastoreItem>
</file>

<file path=customXml/itemProps2.xml><?xml version="1.0" encoding="utf-8"?>
<ds:datastoreItem xmlns:ds="http://schemas.openxmlformats.org/officeDocument/2006/customXml" ds:itemID="{3DEBAF10-1A7F-447E-92EE-8F0A8D529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08A8D6-033A-472B-8BEB-63B8F7C284EB}">
  <ds:schemaRefs>
    <ds:schemaRef ds:uri="http://schemas.microsoft.com/office/2006/documentManagement/types"/>
    <ds:schemaRef ds:uri="http://schemas.openxmlformats.org/package/2006/metadata/core-properties"/>
    <ds:schemaRef ds:uri="http://schemas.microsoft.com/office/2006/metadata/properties"/>
    <ds:schemaRef ds:uri="71af3243-3dd4-4a8d-8c0d-dd76da1f02a5"/>
    <ds:schemaRef ds:uri="http://purl.org/dc/dcmitype/"/>
    <ds:schemaRef ds:uri="16c05727-aa75-4e4a-9b5f-8a80a1165891"/>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School design</Template>
  <TotalTime>0</TotalTime>
  <Words>1655</Words>
  <Application>Microsoft Office PowerPoint</Application>
  <PresentationFormat>Widescreen</PresentationFormat>
  <Paragraphs>127</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Mesh</vt:lpstr>
      <vt:lpstr>PowerPoint Presentation</vt:lpstr>
      <vt:lpstr>περιληψη</vt:lpstr>
      <vt:lpstr>PowerPoint Presentation</vt:lpstr>
      <vt:lpstr>PowerPoint Presentation</vt:lpstr>
      <vt:lpstr>PowerPoint Presentation</vt:lpstr>
      <vt:lpstr>πτυχες της αναπτυξης 5G </vt:lpstr>
      <vt:lpstr>Τεχνικeς ενεργειακhς απoδοσης στο 5G </vt:lpstr>
      <vt:lpstr>Ενεργειακα αποδοτικη κατανομη των πορων</vt:lpstr>
      <vt:lpstr>PowerPoint Presentation</vt:lpstr>
      <vt:lpstr>Συγκομιδh και μεταφορa ενeργειας</vt:lpstr>
      <vt:lpstr>Λyσεις υλικοy</vt:lpstr>
      <vt:lpstr>σταθμοι βασης σε «sleep mode» </vt:lpstr>
      <vt:lpstr>Cognitive Radio (CR)</vt:lpstr>
      <vt:lpstr>PowerPoint Presentation</vt:lpstr>
      <vt:lpstr>Συνοψη</vt:lpstr>
      <vt:lpstr>ΒΙΒΛΙΟΓΡΑΦΙΑ - αΝΑΦΟΡΕΣ</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2022-04-17T14:12:15Z</dcterms:created>
  <dcterms:modified xsi:type="dcterms:W3CDTF">2022-06-09T12:51:23Z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