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59" r:id="rId7"/>
    <p:sldId id="263" r:id="rId8"/>
    <p:sldId id="264" r:id="rId9"/>
    <p:sldId id="270" r:id="rId10"/>
    <p:sldId id="272" r:id="rId11"/>
    <p:sldId id="265" r:id="rId12"/>
    <p:sldId id="267" r:id="rId13"/>
    <p:sldId id="269" r:id="rId14"/>
    <p:sldId id="271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65" d="100"/>
          <a:sy n="165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l-GR" dirty="0"/>
            <a:t>Εμπιστοσύνη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l-GR" dirty="0"/>
            <a:t>Σοβαρότητα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l-GR" dirty="0"/>
            <a:t>Ενεργητικότητα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745964" y="-575433"/>
          <a:ext cx="4465012" cy="4465012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62395" y="331414"/>
          <a:ext cx="6182617" cy="66282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121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400" kern="1200" dirty="0"/>
            <a:t>Εμπιστοσύνη</a:t>
          </a:r>
          <a:r>
            <a:rPr lang="en-US" sz="3400" kern="1200" dirty="0"/>
            <a:t>	</a:t>
          </a:r>
        </a:p>
      </dsp:txBody>
      <dsp:txXfrm>
        <a:off x="462395" y="331414"/>
        <a:ext cx="6182617" cy="662829"/>
      </dsp:txXfrm>
    </dsp:sp>
    <dsp:sp modelId="{07CB3071-D555-47DA-A36A-69EB91531FD8}">
      <dsp:nvSpPr>
        <dsp:cNvPr id="0" name=""/>
        <dsp:cNvSpPr/>
      </dsp:nvSpPr>
      <dsp:spPr>
        <a:xfrm>
          <a:off x="48127" y="248560"/>
          <a:ext cx="828536" cy="828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03333" y="1325658"/>
          <a:ext cx="5941678" cy="66282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121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400" kern="1200" dirty="0"/>
            <a:t>Σοβαρότητα</a:t>
          </a:r>
          <a:endParaRPr lang="en-US" sz="3400" kern="1200" dirty="0"/>
        </a:p>
      </dsp:txBody>
      <dsp:txXfrm>
        <a:off x="703333" y="1325658"/>
        <a:ext cx="5941678" cy="662829"/>
      </dsp:txXfrm>
    </dsp:sp>
    <dsp:sp modelId="{3F8116AC-FAC3-4E95-9865-93CCFEB191B9}">
      <dsp:nvSpPr>
        <dsp:cNvPr id="0" name=""/>
        <dsp:cNvSpPr/>
      </dsp:nvSpPr>
      <dsp:spPr>
        <a:xfrm>
          <a:off x="289065" y="1242804"/>
          <a:ext cx="828536" cy="828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62395" y="2319902"/>
          <a:ext cx="6182617" cy="66282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121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400" kern="1200" dirty="0"/>
            <a:t>Ενεργητικότητα</a:t>
          </a:r>
          <a:endParaRPr lang="en-US" sz="3400" kern="1200" dirty="0"/>
        </a:p>
      </dsp:txBody>
      <dsp:txXfrm>
        <a:off x="462395" y="2319902"/>
        <a:ext cx="6182617" cy="662829"/>
      </dsp:txXfrm>
    </dsp:sp>
    <dsp:sp modelId="{A965097E-32F1-4AB8-8C4E-2814A7596B2F}">
      <dsp:nvSpPr>
        <dsp:cNvPr id="0" name=""/>
        <dsp:cNvSpPr/>
      </dsp:nvSpPr>
      <dsp:spPr>
        <a:xfrm>
          <a:off x="48127" y="2237048"/>
          <a:ext cx="828536" cy="828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9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7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28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10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66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04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54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1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33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7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4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1029A0-F62E-4F64-A79F-D1C890DABFAC}"/>
              </a:ext>
            </a:extLst>
          </p:cNvPr>
          <p:cNvSpPr/>
          <p:nvPr/>
        </p:nvSpPr>
        <p:spPr>
          <a:xfrm>
            <a:off x="-1" y="4467829"/>
            <a:ext cx="12192001" cy="17362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6" y="5335930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Η πολη... εσεις!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892" y="4467829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</a:rPr>
              <a:t>CitiTalk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ACE8-86F0-4A07-835F-D571A850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Πως λειτουργεί η εφαρμογή;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D8DF7D3-8FA3-40A3-AB4E-934082F4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451" y="2459620"/>
            <a:ext cx="9288682" cy="1111294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Στην νέα αναφορά σου μπορείς να επιλέξεις την κατηγορία, να βάλεις τίτλο, να περιγράψεις το πρόβλημα και να επιλέξεις την τοποθεσία του μέσα από τον Χάρτη της </a:t>
            </a:r>
            <a:r>
              <a:rPr lang="en-US" dirty="0"/>
              <a:t>Google.</a:t>
            </a: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77A3E-3C55-45D6-BE23-95D772A4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492661"/>
            <a:ext cx="5214396" cy="272210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144800693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ACE8-86F0-4A07-835F-D571A850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Πως λειτουργεί η εφαρμογή;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D8DF7D3-8FA3-40A3-AB4E-934082F4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259" y="2503035"/>
            <a:ext cx="7569481" cy="1085117"/>
          </a:xfrm>
        </p:spPr>
        <p:txBody>
          <a:bodyPr>
            <a:normAutofit fontScale="85000" lnSpcReduction="10000"/>
          </a:bodyPr>
          <a:lstStyle/>
          <a:p>
            <a:r>
              <a:rPr lang="el-GR" dirty="0"/>
              <a:t>Μετά την υποβολή του προβλήματος μπορείς να δεις την τελική αίτηση, και να παρακολουθήσεις την πορεία του.</a:t>
            </a:r>
          </a:p>
          <a:p>
            <a:r>
              <a:rPr lang="el-GR" dirty="0"/>
              <a:t>Τα αίτηματα αυτά είναι προσβάσιμα και από άλλους χρήστες ή επισκέπτες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EC025-2D27-46EA-B968-7CA9AEA3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46" y="3533172"/>
            <a:ext cx="9657144" cy="26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4196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7FD6-8298-48D4-9901-852F84CF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Μελλοντικές επεκτάσεις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21E3-8302-4E42-8A54-D2085F87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178" y="2658471"/>
            <a:ext cx="8547905" cy="972275"/>
          </a:xfrm>
        </p:spPr>
        <p:txBody>
          <a:bodyPr>
            <a:normAutofit fontScale="85000" lnSpcReduction="20000"/>
          </a:bodyPr>
          <a:lstStyle/>
          <a:p>
            <a:r>
              <a:rPr lang="el-GR" dirty="0"/>
              <a:t>Σύνδεση μέσω </a:t>
            </a:r>
            <a:r>
              <a:rPr lang="en-US" dirty="0" err="1"/>
              <a:t>TaxisNet</a:t>
            </a:r>
            <a:r>
              <a:rPr lang="el-GR" dirty="0"/>
              <a:t> και επιβράβευση πολιτών για κάθε έγκυρη αναφορά</a:t>
            </a:r>
          </a:p>
          <a:p>
            <a:r>
              <a:rPr lang="el-GR" dirty="0"/>
              <a:t>Επέκταση εφαρμογής στην ενημέρωση των πολιτών για τα περιβαλλοντικά στατιστικά της πολής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65CE5-4594-49C8-846E-770EE2F8B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17" y="3429000"/>
            <a:ext cx="1688637" cy="27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104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5726" y="2691114"/>
            <a:ext cx="4230484" cy="908926"/>
          </a:xfrm>
        </p:spPr>
        <p:txBody>
          <a:bodyPr>
            <a:normAutofit/>
          </a:bodyPr>
          <a:lstStyle/>
          <a:p>
            <a:r>
              <a:rPr lang="el-GR" sz="4400" b="1" dirty="0">
                <a:solidFill>
                  <a:schemeClr val="tx1"/>
                </a:solidFill>
              </a:rPr>
              <a:t>Ευχαριστουμε!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7425-154C-4E55-97E2-E39451099021}"/>
              </a:ext>
            </a:extLst>
          </p:cNvPr>
          <p:cNvSpPr txBox="1"/>
          <p:nvPr/>
        </p:nvSpPr>
        <p:spPr>
          <a:xfrm>
            <a:off x="4713177" y="3866258"/>
            <a:ext cx="2595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Μια εργασία των</a:t>
            </a:r>
            <a:r>
              <a:rPr lang="en-US" dirty="0"/>
              <a:t>:</a:t>
            </a:r>
          </a:p>
          <a:p>
            <a:pPr algn="ctr"/>
            <a:endParaRPr lang="el-GR" dirty="0"/>
          </a:p>
          <a:p>
            <a:pPr algn="ctr"/>
            <a:r>
              <a:rPr lang="el-GR" dirty="0"/>
              <a:t>Κωνσταντίνος Κουμαράκης</a:t>
            </a:r>
          </a:p>
          <a:p>
            <a:pPr algn="ctr"/>
            <a:r>
              <a:rPr lang="el-GR" dirty="0"/>
              <a:t>Αρκίλε Δάμο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046D-19AD-40EF-87B6-98E672C4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ειναι το </a:t>
            </a:r>
            <a:r>
              <a:rPr lang="en-US" dirty="0" err="1"/>
              <a:t>cititalk</a:t>
            </a:r>
            <a:r>
              <a:rPr lang="el-GR" dirty="0"/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CCCD-956F-4481-8C80-B79D26230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135" y="2476982"/>
            <a:ext cx="9601196" cy="1018573"/>
          </a:xfrm>
        </p:spPr>
        <p:txBody>
          <a:bodyPr>
            <a:normAutofit fontScale="85000" lnSpcReduction="20000"/>
          </a:bodyPr>
          <a:lstStyle/>
          <a:p>
            <a:r>
              <a:rPr lang="el-GR" dirty="0"/>
              <a:t>Εύκολη και γρήγορη αναφορά προβλημάτων από τους πολίτες</a:t>
            </a:r>
          </a:p>
          <a:p>
            <a:r>
              <a:rPr lang="el-GR" dirty="0"/>
              <a:t>Εύκολη επεξεργασία προβλημάτων από μια δημοτική αρχή, επομένως και γρηγορότερη επίλυση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E9C86-2376-43FE-9836-C47A46E3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87" y="3495555"/>
            <a:ext cx="6760291" cy="253637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103728516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034" y="1186364"/>
            <a:ext cx="7836383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l-GR" dirty="0"/>
              <a:t>Κύρια σημεία σωστής λειτουργίας της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0300"/>
              </p:ext>
            </p:extLst>
          </p:nvPr>
        </p:nvGraphicFramePr>
        <p:xfrm>
          <a:off x="2395959" y="2507816"/>
          <a:ext cx="6688356" cy="3314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4054A5-8168-43B8-AB8D-D020193496B5}"/>
              </a:ext>
            </a:extLst>
          </p:cNvPr>
          <p:cNvSpPr txBox="1"/>
          <p:nvPr/>
        </p:nvSpPr>
        <p:spPr>
          <a:xfrm>
            <a:off x="2662178" y="29623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06F8F-69E1-4EFA-AA15-121FCA53D5A4}"/>
              </a:ext>
            </a:extLst>
          </p:cNvPr>
          <p:cNvSpPr txBox="1"/>
          <p:nvPr/>
        </p:nvSpPr>
        <p:spPr>
          <a:xfrm>
            <a:off x="2942859" y="39802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19EB4-8E6E-4AF5-82AA-6A719045CE46}"/>
              </a:ext>
            </a:extLst>
          </p:cNvPr>
          <p:cNvSpPr txBox="1"/>
          <p:nvPr/>
        </p:nvSpPr>
        <p:spPr>
          <a:xfrm>
            <a:off x="2662178" y="49981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BC08-C984-4A90-9B4A-FB39FF3F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Υπαρχει κατι αλλο παρομοιο;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7018-1861-46B0-B576-E2954DB6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702" y="2493013"/>
            <a:ext cx="8614893" cy="1303867"/>
          </a:xfrm>
        </p:spPr>
        <p:txBody>
          <a:bodyPr>
            <a:normAutofit fontScale="77500" lnSpcReduction="20000"/>
          </a:bodyPr>
          <a:lstStyle/>
          <a:p>
            <a:r>
              <a:rPr lang="el-GR" dirty="0"/>
              <a:t>Στην εποχή που ζούμε η τεχνολογία εξελίσσεται με ραγδαίους ρυθμούς, δυστυχώς όμως δεν μπορούμε να πούμε το ίδιο για τις υποδομές του κράτους. </a:t>
            </a:r>
          </a:p>
          <a:p>
            <a:r>
              <a:rPr lang="el-GR" dirty="0"/>
              <a:t>Κατά την διάρκεια της πανδημίας υπήρξε μια αναβάθμιση του κράτους, με το </a:t>
            </a:r>
            <a:r>
              <a:rPr lang="en-US" dirty="0"/>
              <a:t>gov.gr</a:t>
            </a:r>
            <a:r>
              <a:rPr lang="el-GR" dirty="0"/>
              <a:t>.</a:t>
            </a:r>
          </a:p>
          <a:p>
            <a:r>
              <a:rPr lang="el-GR" dirty="0"/>
              <a:t>Κάτι παρόμοιο όμως με την εφαρμογή μας δεν έχει υπάρξει σε επίσημο επίπεδο.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8965-8E41-4CE7-8631-876BCF172F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77" y="3796880"/>
            <a:ext cx="4952518" cy="233191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30076266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F022-6683-42F0-BC35-544CC711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67420"/>
            <a:ext cx="9601196" cy="1303867"/>
          </a:xfrm>
        </p:spPr>
        <p:txBody>
          <a:bodyPr/>
          <a:lstStyle/>
          <a:p>
            <a:r>
              <a:rPr lang="el-GR" dirty="0"/>
              <a:t>Ο σχεδιασμός της υπηρεσίας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8F75-3889-43E1-B182-5C1A4CFA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493" y="2424306"/>
            <a:ext cx="8242139" cy="1197829"/>
          </a:xfrm>
        </p:spPr>
        <p:txBody>
          <a:bodyPr numCol="2">
            <a:normAutofit fontScale="85000" lnSpcReduction="10000"/>
          </a:bodyPr>
          <a:lstStyle/>
          <a:p>
            <a:r>
              <a:rPr lang="el-GR" dirty="0"/>
              <a:t>Απλός</a:t>
            </a:r>
          </a:p>
          <a:p>
            <a:r>
              <a:rPr lang="el-GR" dirty="0"/>
              <a:t>Κατανοητή πλοήγηση</a:t>
            </a:r>
          </a:p>
          <a:p>
            <a:r>
              <a:rPr lang="el-GR" dirty="0"/>
              <a:t>Μόνο τα βασικά κλικαρίσματα</a:t>
            </a:r>
          </a:p>
          <a:p>
            <a:r>
              <a:rPr lang="el-GR" dirty="0"/>
              <a:t>Απαραίτητη η σύνδεση στο σύστημα</a:t>
            </a:r>
          </a:p>
          <a:p>
            <a:r>
              <a:rPr lang="el-GR" dirty="0"/>
              <a:t>Έγινε στην πλατφόρμα του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l-GR" dirty="0"/>
              <a:t>και υλοποιήθηκε ως </a:t>
            </a:r>
            <a:r>
              <a:rPr lang="en-US" dirty="0"/>
              <a:t>plugin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46D31-CE6E-4472-8F0F-D91419CE79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47" y="3622135"/>
            <a:ext cx="4908630" cy="260563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22895924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4F79-5823-4009-A2B6-475E60A4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3600" dirty="0"/>
              <a:t>Χαρακτηριστικά μοντέλων δημοπράτησης – Περιγραφή μοντέλου που έχει υιοθετηθεί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0A811C-57E9-4F7A-9D05-C350D22384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80" y="2558004"/>
            <a:ext cx="3763021" cy="360091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B0FBBA-BF7D-49F6-B3CF-8878E9513805}"/>
              </a:ext>
            </a:extLst>
          </p:cNvPr>
          <p:cNvSpPr txBox="1"/>
          <p:nvPr/>
        </p:nvSpPr>
        <p:spPr>
          <a:xfrm>
            <a:off x="1469986" y="2673752"/>
            <a:ext cx="541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Το επιχειρηματικό μοντέλο που έχει υιοθετηθεί είναι η «σχέση με τους πελατές» και η «συνεργάτες-κλειδιά».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B6DD7-ED92-41BE-A509-441E6494D951}"/>
              </a:ext>
            </a:extLst>
          </p:cNvPr>
          <p:cNvSpPr txBox="1"/>
          <p:nvPr/>
        </p:nvSpPr>
        <p:spPr>
          <a:xfrm>
            <a:off x="1469986" y="3429000"/>
            <a:ext cx="5116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Στο μεγαλύτερο μέρος του βασίζεται στους πολίτες της πόλης όπου οι ίδιοι πρέπει να γίνουν ενεργοί και να είναι υπεύθυνοι για την αναφορά που πρόκειται να κάνουν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9404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5D0C-98CA-451F-8A9B-C6730BAA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l-GR" dirty="0"/>
            </a:br>
            <a:r>
              <a:rPr lang="el-GR" dirty="0"/>
              <a:t>Τα κύρια συστατικά της υπηρεσίας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81AD-A7C2-4685-8968-1ACBAB46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85" y="3310144"/>
            <a:ext cx="4133126" cy="1812511"/>
          </a:xfrm>
        </p:spPr>
        <p:txBody>
          <a:bodyPr/>
          <a:lstStyle/>
          <a:p>
            <a:r>
              <a:rPr lang="el-GR" dirty="0"/>
              <a:t>Η ανάλυση συστατικών της υπηρεσίας αφορά την αξιολόγηση του «κόστους» και της «αξίας» κάθε λειτουργίας.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E7C4F-EE8C-4093-8953-6F783CA7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9162"/>
            <a:ext cx="4827847" cy="219447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174374940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140F-1A90-4FEA-B17F-356B2C43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Ποια η καινοτομία της;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EDB1-CA3A-4339-A081-C6EF04F6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769" y="2469864"/>
            <a:ext cx="8221355" cy="1425017"/>
          </a:xfrm>
        </p:spPr>
        <p:txBody>
          <a:bodyPr>
            <a:normAutofit fontScale="85000" lnSpcReduction="10000"/>
          </a:bodyPr>
          <a:lstStyle/>
          <a:p>
            <a:r>
              <a:rPr lang="el-GR" dirty="0"/>
              <a:t>Η ενεργή συμμετοχή του πολίτη, που δεν την βλέπουμε στις μέρες μας </a:t>
            </a:r>
          </a:p>
          <a:p>
            <a:r>
              <a:rPr lang="el-GR" dirty="0"/>
              <a:t>Η γρήγορη ενεργό δράση του χωρίς να χρειαστεί να κινήσει πολλές διαδικασίες</a:t>
            </a:r>
          </a:p>
          <a:p>
            <a:r>
              <a:rPr lang="el-GR" dirty="0"/>
              <a:t>Ως μια απλή εφαρμογή μπορεί να γίνει η πόλη πολύ καλύτερη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3EB8C-2AEA-48C2-BC08-BCFE0D506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0"/>
          <a:stretch/>
        </p:blipFill>
        <p:spPr>
          <a:xfrm>
            <a:off x="3133725" y="3767558"/>
            <a:ext cx="5697441" cy="243068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414054404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ACE8-86F0-4A07-835F-D571A850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Πως λειτουργεί η εφαρμογή;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D8DF7D3-8FA3-40A3-AB4E-934082F4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259" y="2503035"/>
            <a:ext cx="7569481" cy="1085117"/>
          </a:xfrm>
        </p:spPr>
        <p:txBody>
          <a:bodyPr>
            <a:normAutofit fontScale="92500" lnSpcReduction="20000"/>
          </a:bodyPr>
          <a:lstStyle/>
          <a:p>
            <a:r>
              <a:rPr lang="el-GR" dirty="0"/>
              <a:t>Υπάρχει η επιλογή </a:t>
            </a:r>
            <a:r>
              <a:rPr lang="en-US" dirty="0"/>
              <a:t>Sorting, </a:t>
            </a:r>
            <a:r>
              <a:rPr lang="el-GR" dirty="0"/>
              <a:t>όπου ψάχνεις ένα πρόβλημα ανάλογα την κατηγορία ή την κατάσταση του</a:t>
            </a:r>
          </a:p>
          <a:p>
            <a:r>
              <a:rPr lang="el-GR" dirty="0"/>
              <a:t>Πάνω δεξιά μπορείς να κάνεις υποβολή νέου προβλήματος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E47170-986F-4BEE-B9DC-83EF4279B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" t="323" r="-133" b="-323"/>
          <a:stretch/>
        </p:blipFill>
        <p:spPr>
          <a:xfrm>
            <a:off x="2707513" y="3588152"/>
            <a:ext cx="6332461" cy="260325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167530864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www.w3.org/XML/1998/namespace"/>
    <ds:schemaRef ds:uri="http://purl.org/dc/terms/"/>
    <ds:schemaRef ds:uri="71af3243-3dd4-4a8d-8c0d-dd76da1f02a5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389</Words>
  <Application>Microsoft Office PowerPoint</Application>
  <PresentationFormat>Widescreen</PresentationFormat>
  <Paragraphs>50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Garamond</vt:lpstr>
      <vt:lpstr>Organic</vt:lpstr>
      <vt:lpstr>CitiTalk</vt:lpstr>
      <vt:lpstr>Τι ειναι το cititalk;</vt:lpstr>
      <vt:lpstr>Κύρια σημεία σωστής λειτουργίας της</vt:lpstr>
      <vt:lpstr>Υπαρχει κατι αλλο παρομοιο;</vt:lpstr>
      <vt:lpstr>Ο σχεδιασμός της υπηρεσίας</vt:lpstr>
      <vt:lpstr>Χαρακτηριστικά μοντέλων δημοπράτησης – Περιγραφή μοντέλου που έχει υιοθετηθεί</vt:lpstr>
      <vt:lpstr> Τα κύρια συστατικά της υπηρεσίας </vt:lpstr>
      <vt:lpstr>Ποια η καινοτομία της;</vt:lpstr>
      <vt:lpstr>Πως λειτουργεί η εφαρμογή;</vt:lpstr>
      <vt:lpstr>Πως λειτουργεί η εφαρμογή;</vt:lpstr>
      <vt:lpstr>Πως λειτουργεί η εφαρμογή;</vt:lpstr>
      <vt:lpstr>Μελλοντικές επεκτάσεις</vt:lpstr>
      <vt:lpstr>Ευχαριστουμε!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2022-03-22T18:59:01Z</dcterms:created>
  <dcterms:modified xsi:type="dcterms:W3CDTF">2022-03-23T14:17:04Z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