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26" r:id="rId3"/>
    <p:sldId id="372" r:id="rId4"/>
    <p:sldId id="363" r:id="rId5"/>
    <p:sldId id="334" r:id="rId6"/>
    <p:sldId id="377" r:id="rId7"/>
    <p:sldId id="371" r:id="rId8"/>
    <p:sldId id="365" r:id="rId9"/>
    <p:sldId id="366" r:id="rId10"/>
    <p:sldId id="367" r:id="rId11"/>
    <p:sldId id="361" r:id="rId12"/>
    <p:sldId id="339" r:id="rId13"/>
    <p:sldId id="368" r:id="rId14"/>
    <p:sldId id="373" r:id="rId15"/>
    <p:sldId id="369" r:id="rId16"/>
    <p:sldId id="370" r:id="rId17"/>
    <p:sldId id="375" r:id="rId18"/>
    <p:sldId id="374" r:id="rId19"/>
    <p:sldId id="3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1758">
          <p15:clr>
            <a:srgbClr val="A4A3A4"/>
          </p15:clr>
        </p15:guide>
        <p15:guide id="3" pos="762">
          <p15:clr>
            <a:srgbClr val="A4A3A4"/>
          </p15:clr>
        </p15:guide>
        <p15:guide id="4" pos="3252">
          <p15:clr>
            <a:srgbClr val="A4A3A4"/>
          </p15:clr>
        </p15:guide>
        <p15:guide id="5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009999"/>
    <a:srgbClr val="7E9E60"/>
    <a:srgbClr val="FFCC00"/>
    <a:srgbClr val="BB2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0" autoAdjust="0"/>
    <p:restoredTop sz="96514" autoAdjust="0"/>
  </p:normalViewPr>
  <p:slideViewPr>
    <p:cSldViewPr snapToGrid="0" showGuides="1">
      <p:cViewPr varScale="1">
        <p:scale>
          <a:sx n="88" d="100"/>
          <a:sy n="88" d="100"/>
        </p:scale>
        <p:origin x="1248" y="84"/>
      </p:cViewPr>
      <p:guideLst>
        <p:guide orient="horz" pos="2784"/>
        <p:guide pos="1758"/>
        <p:guide pos="762"/>
        <p:guide pos="3252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6C3AC2-031F-40E1-BFBD-53793CE0579E}" type="datetimeFigureOut">
              <a:rPr lang="en-US"/>
              <a:pPr>
                <a:defRPr/>
              </a:pPr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2F6C52-D690-4557-8C2B-8F1283760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5DD509-DEC3-42EB-ABA8-C9711254DC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93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B4C98-828B-7D40-A7A9-396B5888C9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23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34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225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B4C98-828B-7D40-A7A9-396B5888C9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B4C98-828B-7D40-A7A9-396B5888C9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10325"/>
            <a:ext cx="9144000" cy="446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veeva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763" y="2463800"/>
            <a:ext cx="463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13" y="904875"/>
            <a:ext cx="8669337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/>
          <p:cNvSpPr/>
          <p:nvPr/>
        </p:nvSpPr>
        <p:spPr>
          <a:xfrm rot="5400000">
            <a:off x="3571875" y="5383213"/>
            <a:ext cx="1819275" cy="69850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60875"/>
            <a:ext cx="3886200" cy="1012825"/>
          </a:xfrm>
        </p:spPr>
        <p:txBody>
          <a:bodyPr>
            <a:noAutofit/>
          </a:bodyPr>
          <a:lstStyle>
            <a:lvl1pPr>
              <a:defRPr sz="2400" b="1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626100"/>
            <a:ext cx="3886200" cy="762000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478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9588" y="1162050"/>
            <a:ext cx="8177212" cy="44767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>
            <a:lvl1pPr marL="228600" indent="-228600">
              <a:spcBef>
                <a:spcPts val="1800"/>
              </a:spcBef>
              <a:buSzPct val="80000"/>
              <a:defRPr/>
            </a:lvl1pPr>
            <a:lvl2pPr>
              <a:buClr>
                <a:schemeClr val="accent6"/>
              </a:buClr>
              <a:buSzPct val="80000"/>
              <a:buFont typeface="Arial" pitchFamily="34" charset="0"/>
              <a:buChar char="►"/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723900"/>
            <a:ext cx="8737600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>
            <a:off x="3525837" y="2192338"/>
            <a:ext cx="1819275" cy="69850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70866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381125"/>
            <a:ext cx="3935413" cy="1844675"/>
          </a:xfrm>
        </p:spPr>
        <p:txBody>
          <a:bodyPr/>
          <a:lstStyle>
            <a:lvl1pPr algn="l">
              <a:defRPr sz="32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124200"/>
            <a:ext cx="3935413" cy="1079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26200"/>
            <a:ext cx="7213600" cy="434975"/>
          </a:xfrm>
          <a:prstGeom prst="rect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76350"/>
            <a:ext cx="82296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6470650"/>
            <a:ext cx="182880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1" descr="veevalogo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16800" y="6423025"/>
            <a:ext cx="1562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Triangle 10"/>
          <p:cNvSpPr/>
          <p:nvPr/>
        </p:nvSpPr>
        <p:spPr>
          <a:xfrm>
            <a:off x="7204075" y="6415088"/>
            <a:ext cx="206375" cy="446087"/>
          </a:xfrm>
          <a:prstGeom prst="rtTriangle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0" y="0"/>
            <a:ext cx="9144000" cy="249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Parallelogram 14"/>
          <p:cNvSpPr/>
          <p:nvPr/>
        </p:nvSpPr>
        <p:spPr>
          <a:xfrm flipH="1" flipV="1">
            <a:off x="382588" y="1165225"/>
            <a:ext cx="8413750" cy="26988"/>
          </a:xfrm>
          <a:prstGeom prst="parallelogram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0" y="-6350"/>
            <a:ext cx="204788" cy="446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535738"/>
            <a:ext cx="71628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6858000" algn="r"/>
              </a:tabLst>
              <a:defRPr/>
            </a:pPr>
            <a:fld id="{2A8DC564-1BFA-4E70-B318-19BE1171AE8C}" type="slidenum">
              <a:rPr lang="en-US" sz="800">
                <a:solidFill>
                  <a:schemeClr val="bg1"/>
                </a:solidFill>
                <a:latin typeface="Arial" pitchFamily="34" charset="0"/>
              </a:rPr>
              <a:pPr>
                <a:tabLst>
                  <a:tab pos="6858000" algn="r"/>
                </a:tabLst>
                <a:defRPr/>
              </a:pPr>
              <a:t>‹#›</a:t>
            </a:fld>
            <a:r>
              <a:rPr lang="en-US" sz="800" dirty="0">
                <a:solidFill>
                  <a:schemeClr val="bg1"/>
                </a:solidFill>
                <a:latin typeface="Arial" pitchFamily="34" charset="0"/>
              </a:rPr>
              <a:t> 	 ©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</a:rPr>
              <a:t>2013 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</a:rPr>
              <a:t>Veeva Systems</a:t>
            </a:r>
            <a:endParaRPr lang="en-US" sz="800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901246" y="6516158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Confidential Information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597" r:id="rId7"/>
    <p:sldLayoutId id="2147484598" r:id="rId8"/>
    <p:sldLayoutId id="2147484599" r:id="rId9"/>
    <p:sldLayoutId id="2147484606" r:id="rId10"/>
  </p:sldLayoutIdLst>
  <p:transition spd="med"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Franklin Gothic Dem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9pPr>
    </p:titleStyle>
    <p:bodyStyle>
      <a:lvl1pPr marL="228600" indent="-228600" algn="l" rtl="0" eaLnBrk="0" fontAlgn="base" hangingPunct="0">
        <a:spcBef>
          <a:spcPts val="500"/>
        </a:spcBef>
        <a:spcAft>
          <a:spcPct val="0"/>
        </a:spcAft>
        <a:buSzPct val="85000"/>
        <a:buBlip>
          <a:blip r:embed="rId13"/>
        </a:buBlip>
        <a:defRPr sz="2000" b="1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14350" indent="-28575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SzPct val="85000"/>
        <a:buFont typeface="Arial" charset="0"/>
        <a:buChar char="►"/>
        <a:defRPr sz="2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7413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9699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–"/>
        <a:defRPr sz="1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1985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»"/>
        <a:defRPr sz="1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a3.salesforce.com/_ui/core/chatter/groups/GroupProfilePage?g=0F9500000008SA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724400" y="4359274"/>
            <a:ext cx="4171244" cy="1012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GAS 2.1 Enhancements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34844" y="5599290"/>
            <a:ext cx="3019392" cy="6872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Veeva Professional Services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– Public Groups/Profiles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earlier use cases, you may also have GCFs defined at a Public Group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Public Groups give the flexibility to combine users that may not necessarily be linked in any manner via a Profile or Territory or Role into a common logical grouping</a:t>
            </a:r>
          </a:p>
          <a:p>
            <a:r>
              <a:rPr lang="en-US" dirty="0" smtClean="0"/>
              <a:t>Multi-layered Public Groups are also supported (for </a:t>
            </a:r>
            <a:r>
              <a:rPr lang="en-US" dirty="0" err="1" smtClean="0"/>
              <a:t>eg</a:t>
            </a:r>
            <a:r>
              <a:rPr lang="en-US" dirty="0" smtClean="0"/>
              <a:t>: Public Group inside a Public Group inside a Public Group…)</a:t>
            </a:r>
          </a:p>
          <a:p>
            <a:r>
              <a:rPr lang="en-US" dirty="0" smtClean="0"/>
              <a:t>Public Group level support needs to be turned ON in the Custom Setting – it is OFF by default as this is resource intensive and involves loading Territory tree, Role Tree and Public Group tree in memory for </a:t>
            </a:r>
            <a:r>
              <a:rPr lang="en-US" i="1" dirty="0" smtClean="0"/>
              <a:t>every</a:t>
            </a:r>
            <a:r>
              <a:rPr lang="en-US" dirty="0" smtClean="0"/>
              <a:t> search</a:t>
            </a:r>
          </a:p>
          <a:p>
            <a:r>
              <a:rPr lang="en-US" dirty="0" smtClean="0"/>
              <a:t> You may also have GCFs simply defined at a Profile Level</a:t>
            </a:r>
          </a:p>
        </p:txBody>
      </p:sp>
    </p:spTree>
    <p:extLst>
      <p:ext uri="{BB962C8B-B14F-4D97-AF65-F5344CB8AC3E}">
        <p14:creationId xmlns:p14="http://schemas.microsoft.com/office/powerpoint/2010/main" val="3215624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Object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earlier, a GCF object can be created at a User, Profile and/or Public Group </a:t>
            </a:r>
            <a:r>
              <a:rPr lang="en-US" u="sng" dirty="0" smtClean="0"/>
              <a:t>level</a:t>
            </a:r>
          </a:p>
          <a:p>
            <a:r>
              <a:rPr lang="en-US" dirty="0" smtClean="0"/>
              <a:t>Each User/Profile/Public Group level CVC must be unique for that </a:t>
            </a:r>
            <a:r>
              <a:rPr lang="en-US" u="sng" dirty="0" smtClean="0"/>
              <a:t>level</a:t>
            </a:r>
            <a:r>
              <a:rPr lang="en-US" dirty="0" smtClean="0"/>
              <a:t> – there will be triggers to ensure data integrity to this effect</a:t>
            </a:r>
          </a:p>
          <a:p>
            <a:r>
              <a:rPr lang="en-US" dirty="0" smtClean="0"/>
              <a:t>GCFs support any valid SOQL where-clause and also include support for some special Veeva keywords used in VMOC</a:t>
            </a:r>
          </a:p>
          <a:p>
            <a:r>
              <a:rPr lang="en-US" dirty="0" smtClean="0"/>
              <a:t>GCFs can be manually created in Veeva, or data-loaded using the </a:t>
            </a:r>
            <a:r>
              <a:rPr lang="en-US" dirty="0" err="1" smtClean="0"/>
              <a:t>Salesforce</a:t>
            </a:r>
            <a:r>
              <a:rPr lang="en-US" dirty="0" smtClean="0"/>
              <a:t> Data Loader tool by an 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691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Object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3" y="1584325"/>
            <a:ext cx="8955537" cy="43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Object Checks and Balances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r>
              <a:rPr lang="en-US" dirty="0" smtClean="0"/>
              <a:t>A Before Insert/Update trigger built by Veeva Technical Services applies the following logical constructs and validations:</a:t>
            </a:r>
          </a:p>
          <a:p>
            <a:pPr lvl="1"/>
            <a:r>
              <a:rPr lang="en-US" dirty="0" smtClean="0"/>
              <a:t>Entity Name (Profile Name, User Name, Org Name, Public Group Name) must be valid</a:t>
            </a:r>
          </a:p>
          <a:p>
            <a:pPr lvl="1"/>
            <a:r>
              <a:rPr lang="en-US" dirty="0" smtClean="0"/>
              <a:t>Object and Field Names must be valid in the </a:t>
            </a:r>
            <a:r>
              <a:rPr lang="en-US" dirty="0" err="1" smtClean="0"/>
              <a:t>Orgnization</a:t>
            </a:r>
            <a:endParaRPr lang="en-US" dirty="0" smtClean="0"/>
          </a:p>
          <a:p>
            <a:pPr lvl="1"/>
            <a:r>
              <a:rPr lang="en-US" dirty="0" smtClean="0"/>
              <a:t>The custom criteria SOQL must be valid</a:t>
            </a:r>
          </a:p>
          <a:p>
            <a:pPr lvl="1"/>
            <a:r>
              <a:rPr lang="en-US" dirty="0" smtClean="0"/>
              <a:t>Exclusive Criteria may only be checked if Entity type is User</a:t>
            </a:r>
          </a:p>
          <a:p>
            <a:pPr lvl="1"/>
            <a:r>
              <a:rPr lang="en-US" dirty="0" smtClean="0"/>
              <a:t>If Object API Name is Account, then the Account Lookup Field value is automatically cleared if it exists</a:t>
            </a:r>
          </a:p>
          <a:p>
            <a:pPr lvl="1"/>
            <a:r>
              <a:rPr lang="en-US" dirty="0" smtClean="0"/>
              <a:t>The Unique External Id is computed by the trigger as SFDC ID of the Entity Name specified + The Object API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831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Hierarchical Custom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913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Hierarchical Custom Settings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r>
              <a:rPr lang="en-US" dirty="0" smtClean="0"/>
              <a:t>Starting with GAS 2.1, we are now migrating all the List type GAS Custom settings as well as GAS Veeva Messages to Hierarchy type custom setting</a:t>
            </a:r>
          </a:p>
          <a:p>
            <a:r>
              <a:rPr lang="en-US" dirty="0" smtClean="0"/>
              <a:t>Custom setting name is </a:t>
            </a:r>
            <a:r>
              <a:rPr lang="en-US" u="sng" dirty="0" smtClean="0"/>
              <a:t>GAS Hierarchical Custom Settings</a:t>
            </a:r>
          </a:p>
          <a:p>
            <a:r>
              <a:rPr lang="en-US" dirty="0" smtClean="0"/>
              <a:t>Most or all of the key Field names are kept consistent with the previous List based custom setting to allow easy transition</a:t>
            </a:r>
          </a:p>
          <a:p>
            <a:r>
              <a:rPr lang="en-US" dirty="0" smtClean="0"/>
              <a:t>This transition allows us to provide a Profile/User specific UI and Messaging for GAS users</a:t>
            </a:r>
          </a:p>
          <a:p>
            <a:r>
              <a:rPr lang="en-US" dirty="0"/>
              <a:t>Provides a single place to </a:t>
            </a:r>
            <a:r>
              <a:rPr lang="en-US" dirty="0" smtClean="0"/>
              <a:t>manage </a:t>
            </a:r>
            <a:r>
              <a:rPr lang="en-US" dirty="0"/>
              <a:t>all GAS messaging and UI constructs</a:t>
            </a:r>
            <a:endParaRPr lang="en-US" dirty="0" smtClean="0"/>
          </a:p>
          <a:p>
            <a:r>
              <a:rPr lang="en-US" dirty="0" smtClean="0"/>
              <a:t>With GAS 2.1, users must upgrade/migrate to GAS Hierarchical Settings. The installation manual addresses a section on this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113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Hierarchical Settings Schema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8967" r="-89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76125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Multi-territory Rep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83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Multi-territory aligned Rep Support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r>
              <a:rPr lang="en-US" b="0" dirty="0" smtClean="0"/>
              <a:t>If a user is aligned to more than one territory, this feature allows an Account to be aligned all of the user’s territories.</a:t>
            </a:r>
          </a:p>
          <a:p>
            <a:r>
              <a:rPr lang="en-US" b="0" dirty="0" smtClean="0"/>
              <a:t>By default this feature is turned off. The default functionality is to show an error message if the user is aligned to more than one territory.</a:t>
            </a:r>
          </a:p>
          <a:p>
            <a:r>
              <a:rPr lang="en-US" b="0" dirty="0" smtClean="0"/>
              <a:t>To turn on the multi-territory alignment, edit the custom setting “” </a:t>
            </a:r>
            <a:r>
              <a:rPr lang="en-US" b="0" dirty="0"/>
              <a:t>in “GAS Hierarchical </a:t>
            </a:r>
            <a:r>
              <a:rPr lang="en-US" b="0" dirty="0" smtClean="0"/>
              <a:t>Settings”. If checked, Accounts can be aligned to multiple territories.</a:t>
            </a:r>
          </a:p>
          <a:p>
            <a:pPr lvl="1"/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3" y="4956041"/>
            <a:ext cx="292417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3" y="4374883"/>
            <a:ext cx="3743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765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Resources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pPr lvl="0"/>
            <a:r>
              <a:rPr lang="en-US" dirty="0"/>
              <a:t>Murugesh Naidu </a:t>
            </a:r>
            <a:r>
              <a:rPr lang="en-US" dirty="0" smtClean="0"/>
              <a:t>(Product Manager/Developer for Global Account Search)</a:t>
            </a:r>
            <a:endParaRPr lang="en-US" dirty="0"/>
          </a:p>
          <a:p>
            <a:pPr lvl="0"/>
            <a:r>
              <a:rPr lang="en-US" dirty="0"/>
              <a:t>Jeff Kelso (Developer </a:t>
            </a:r>
            <a:r>
              <a:rPr lang="en-US" dirty="0" smtClean="0"/>
              <a:t>for </a:t>
            </a:r>
            <a:r>
              <a:rPr lang="en-US" dirty="0"/>
              <a:t>Global Account Search)</a:t>
            </a:r>
          </a:p>
          <a:p>
            <a:pPr lvl="0"/>
            <a:r>
              <a:rPr lang="en-US" dirty="0"/>
              <a:t>Wayne Abbott (Tech Services Practice Manager)</a:t>
            </a:r>
          </a:p>
          <a:p>
            <a:pPr lvl="0"/>
            <a:r>
              <a:rPr lang="en-US" dirty="0"/>
              <a:t>Chatter Group to post feature requests, installation issues, concerns or just plain old comments: </a:t>
            </a:r>
            <a:r>
              <a:rPr lang="en-US" u="sng" dirty="0">
                <a:hlinkClick r:id="rId2"/>
              </a:rPr>
              <a:t>Global Account Search</a:t>
            </a:r>
            <a:endParaRPr lang="en-US" dirty="0"/>
          </a:p>
          <a:p>
            <a:pPr lvl="0"/>
            <a:r>
              <a:rPr lang="en-US" dirty="0"/>
              <a:t>Tech Services Website: https://</a:t>
            </a:r>
            <a:r>
              <a:rPr lang="en-US" dirty="0" err="1"/>
              <a:t>sites.google.com</a:t>
            </a:r>
            <a:r>
              <a:rPr lang="en-US" dirty="0"/>
              <a:t>/a/</a:t>
            </a:r>
            <a:r>
              <a:rPr lang="en-US" dirty="0" err="1"/>
              <a:t>veevasystems.com</a:t>
            </a:r>
            <a:r>
              <a:rPr lang="en-US" dirty="0"/>
              <a:t>/technical-services/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477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2.1 New Features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Criteria based configurable filters</a:t>
            </a:r>
          </a:p>
          <a:p>
            <a:pPr>
              <a:defRPr/>
            </a:pPr>
            <a:r>
              <a:rPr lang="en-US" dirty="0" smtClean="0"/>
              <a:t>Support for Profile/User specific UI and Messages– Upgrade to Hierarchical Custom setting</a:t>
            </a:r>
          </a:p>
          <a:p>
            <a:pPr>
              <a:defRPr/>
            </a:pPr>
            <a:r>
              <a:rPr lang="en-US" dirty="0" smtClean="0"/>
              <a:t>Conversion of all GAS Veeva Messages (</a:t>
            </a:r>
            <a:r>
              <a:rPr lang="en-US" dirty="0" err="1" smtClean="0"/>
              <a:t>Message_vod</a:t>
            </a:r>
            <a:r>
              <a:rPr lang="en-US" dirty="0" smtClean="0"/>
              <a:t>) to GAS Hierarchical Custom Settings</a:t>
            </a:r>
          </a:p>
          <a:p>
            <a:pPr>
              <a:defRPr/>
            </a:pPr>
            <a:r>
              <a:rPr lang="en-US" dirty="0"/>
              <a:t>Support for Reps aligned to multiple </a:t>
            </a:r>
            <a:r>
              <a:rPr lang="en-US" dirty="0" smtClean="0"/>
              <a:t>territories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9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Criteria based filtering allows users to apply Home office filters to default GAS results using configuration </a:t>
            </a:r>
          </a:p>
          <a:p>
            <a:pPr>
              <a:defRPr/>
            </a:pPr>
            <a:r>
              <a:rPr lang="en-US" dirty="0" smtClean="0"/>
              <a:t>GAS 2.1 Custom setting can be used to completely turn this off if required – comes Turned ON as the default value in GAS 2.1</a:t>
            </a:r>
          </a:p>
          <a:p>
            <a:pPr>
              <a:defRPr/>
            </a:pPr>
            <a:r>
              <a:rPr lang="en-US" dirty="0" smtClean="0"/>
              <a:t>Using configuration, Home office can now set filter criterion at one or more of the following levels – Organization, Profile, User, Public Group</a:t>
            </a:r>
          </a:p>
          <a:p>
            <a:pPr>
              <a:defRPr/>
            </a:pPr>
            <a:r>
              <a:rPr lang="en-US" dirty="0" smtClean="0"/>
              <a:t>The filter is applicable either directly to the Account object or any object which is the Child of Account (either via Master-detail or Lookup)</a:t>
            </a:r>
          </a:p>
          <a:p>
            <a:pPr>
              <a:defRPr/>
            </a:pPr>
            <a:r>
              <a:rPr lang="en-US" dirty="0" smtClean="0"/>
              <a:t>A cumulative addition of all applicable filter criterion for that logged in user is performed (see examples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39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(GAS Criteria-Based Filter)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147050" cy="10727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GCF Object defines the criteria to be applied to the Account and/or any child object of the Account to </a:t>
            </a:r>
            <a:r>
              <a:rPr lang="en-US" u="sng" dirty="0" smtClean="0"/>
              <a:t>exclude</a:t>
            </a:r>
            <a:r>
              <a:rPr lang="en-US" dirty="0" smtClean="0"/>
              <a:t> certain Accounts from GAS Search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2282825"/>
            <a:ext cx="6680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75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valid Filter criteria?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Any valid SOQL where-clause (without the word “where”) can be put into a GCF object as the filter criteria</a:t>
            </a:r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>
                <a:latin typeface="Courier"/>
                <a:cs typeface="Courier"/>
              </a:rPr>
              <a:t>Specialty_1_vod__c = ‘Pharmacist’</a:t>
            </a:r>
            <a:r>
              <a:rPr lang="en-US" dirty="0" smtClean="0"/>
              <a:t> on the GCF object for Account will ensure any GAS Results with ‘Pharmacist’ as specialty 1 are not shown</a:t>
            </a:r>
          </a:p>
          <a:p>
            <a:pPr>
              <a:defRPr/>
            </a:pPr>
            <a:r>
              <a:rPr lang="en-US" dirty="0" smtClean="0"/>
              <a:t>Support for special Veeva keywords that work in a VMOC. Supported Veeva keywords are: </a:t>
            </a:r>
            <a:r>
              <a:rPr lang="en-US" b="1" i="1" dirty="0" smtClean="0"/>
              <a:t>VOD_RECORDTYPE_ID, VOD_MY_TERRITORY, VOD_SF_PROFILEID, VOD_SF_USER_ID, VOD_MY_ORGID, VOD_USER_LANG_CD</a:t>
            </a:r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err="1" smtClean="0">
                <a:latin typeface="Courier"/>
                <a:cs typeface="Courier"/>
              </a:rPr>
              <a:t>Account_Lang_cd__c</a:t>
            </a:r>
            <a:r>
              <a:rPr lang="en-US" dirty="0" smtClean="0">
                <a:latin typeface="Courier"/>
                <a:cs typeface="Courier"/>
              </a:rPr>
              <a:t> = @@VOD_USER_LANG_CD</a:t>
            </a:r>
            <a:r>
              <a:rPr lang="en-US" dirty="0">
                <a:latin typeface="Courier"/>
                <a:cs typeface="Courier"/>
              </a:rPr>
              <a:t>@</a:t>
            </a:r>
            <a:r>
              <a:rPr lang="en-US" dirty="0" smtClean="0">
                <a:latin typeface="Courier"/>
                <a:cs typeface="Courier"/>
              </a:rPr>
              <a:t>@</a:t>
            </a:r>
          </a:p>
          <a:p>
            <a:pPr>
              <a:defRPr/>
            </a:pPr>
            <a:r>
              <a:rPr lang="en-US" dirty="0" smtClean="0"/>
              <a:t>Additional keyword called </a:t>
            </a:r>
            <a:r>
              <a:rPr lang="en-US" b="1" i="1" dirty="0" smtClean="0"/>
              <a:t>VOD_SF_USER:&lt;</a:t>
            </a:r>
            <a:r>
              <a:rPr lang="en-US" b="1" i="1" dirty="0" err="1" smtClean="0"/>
              <a:t>User_Obj_Field_API_Name</a:t>
            </a:r>
            <a:r>
              <a:rPr lang="en-US" b="1" i="1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allows to pull field values from the User object ( for the Logged in User context):</a:t>
            </a:r>
          </a:p>
          <a:p>
            <a:pPr lvl="2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latin typeface="Courier"/>
                <a:cs typeface="Courier"/>
              </a:rPr>
              <a:t>Account_country_cd__c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>
                <a:latin typeface="Courier"/>
                <a:cs typeface="Courier"/>
              </a:rPr>
              <a:t>@@</a:t>
            </a:r>
            <a:r>
              <a:rPr lang="en-US" dirty="0" err="1" smtClean="0">
                <a:latin typeface="Courier"/>
                <a:cs typeface="Courier"/>
              </a:rPr>
              <a:t>VOD_SF_USER:Country_cd__c</a:t>
            </a:r>
            <a:r>
              <a:rPr lang="en-US" dirty="0" smtClean="0">
                <a:latin typeface="Courier"/>
                <a:cs typeface="Courier"/>
              </a:rPr>
              <a:t>@@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8734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in Action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6" t="200" r="-386" b="4706"/>
          <a:stretch/>
        </p:blipFill>
        <p:spPr>
          <a:xfrm>
            <a:off x="457200" y="1276710"/>
            <a:ext cx="8229600" cy="227929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" y="3764568"/>
            <a:ext cx="7985125" cy="25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526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Sample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147050" cy="9457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CASE: Only Org-wide GCF Objects exists for Account and Address object as shown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9" y="2651125"/>
            <a:ext cx="9035771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032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Sample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10550" cy="739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CASE: Multiple active GCFs exist for a user at Org and User levels, however the User Level GCFs are “Exclusive”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2" y="2527301"/>
            <a:ext cx="8994173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915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eva">
  <a:themeElements>
    <a:clrScheme name="Veeva Presentatio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07F83"/>
      </a:accent5>
      <a:accent6>
        <a:srgbClr val="F89700"/>
      </a:accent6>
      <a:hlink>
        <a:srgbClr val="0000FF"/>
      </a:hlink>
      <a:folHlink>
        <a:srgbClr val="800080"/>
      </a:folHlink>
    </a:clrScheme>
    <a:fontScheme name="Veeva Presentati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28608</TotalTime>
  <Words>987</Words>
  <Application>Microsoft Office PowerPoint</Application>
  <PresentationFormat>On-screen Show (4:3)</PresentationFormat>
  <Paragraphs>77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Courier</vt:lpstr>
      <vt:lpstr>Franklin Gothic Book</vt:lpstr>
      <vt:lpstr>Franklin Gothic Demi</vt:lpstr>
      <vt:lpstr>Veeva</vt:lpstr>
      <vt:lpstr>GAS 2.1 Enhancements</vt:lpstr>
      <vt:lpstr>GAS 2.1 New Features</vt:lpstr>
      <vt:lpstr>Criteria Based Filtering</vt:lpstr>
      <vt:lpstr>Criteria Based Filtering Overview</vt:lpstr>
      <vt:lpstr>GCF (GAS Criteria-Based Filter) Object</vt:lpstr>
      <vt:lpstr>What is a valid Filter criteria?</vt:lpstr>
      <vt:lpstr>Criteria Based Filtering in Action</vt:lpstr>
      <vt:lpstr>Criteria Based Filtering Sample Use cases</vt:lpstr>
      <vt:lpstr>Criteria Based Filtering Sample Use cases</vt:lpstr>
      <vt:lpstr>Criteria Based Filtering – Public Groups/Profiles</vt:lpstr>
      <vt:lpstr>GCF Object Overview</vt:lpstr>
      <vt:lpstr>GCF Object Schema</vt:lpstr>
      <vt:lpstr>GCF Object Checks and Balances</vt:lpstr>
      <vt:lpstr>GAS Hierarchical Custom Settings</vt:lpstr>
      <vt:lpstr>GAS Hierarchical Custom Settings Overview</vt:lpstr>
      <vt:lpstr>GAS Hierarchical Settings Schema</vt:lpstr>
      <vt:lpstr>Multi-territory Rep Support</vt:lpstr>
      <vt:lpstr>Multi-territory aligned Rep Support</vt:lpstr>
      <vt:lpstr>Support and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Services</dc:title>
  <dc:creator>Lenovo User</dc:creator>
  <cp:lastModifiedBy>Jeff Kelso</cp:lastModifiedBy>
  <cp:revision>578</cp:revision>
  <dcterms:created xsi:type="dcterms:W3CDTF">2010-03-08T15:10:01Z</dcterms:created>
  <dcterms:modified xsi:type="dcterms:W3CDTF">2013-08-22T16:43:45Z</dcterms:modified>
</cp:coreProperties>
</file>