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8" r:id="rId4"/>
    <p:sldId id="29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02" d="100"/>
          <a:sy n="102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62" y="2536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1218678" y="1427968"/>
            <a:ext cx="9213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can represent a mathematical expression such as ((7+3)∗(5−2)) as a 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parse tree (binary tree). Below are two such trees: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8656F-7E2D-5278-6326-2A21CD36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32" y="2431189"/>
            <a:ext cx="4556083" cy="2998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C56DE-F159-81F6-7F13-5DEF8CB92386}"/>
              </a:ext>
            </a:extLst>
          </p:cNvPr>
          <p:cNvSpPr txBox="1"/>
          <p:nvPr/>
        </p:nvSpPr>
        <p:spPr>
          <a:xfrm>
            <a:off x="7140063" y="5537590"/>
            <a:ext cx="717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parse Tree for ((7+3)∗(5−2))</a:t>
            </a: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99E16-A3A2-0B40-93AF-5CE509BB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34" y="2820295"/>
            <a:ext cx="2587720" cy="2094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C79BD-6855-529F-440D-18E8C451353E}"/>
              </a:ext>
            </a:extLst>
          </p:cNvPr>
          <p:cNvSpPr txBox="1"/>
          <p:nvPr/>
        </p:nvSpPr>
        <p:spPr>
          <a:xfrm>
            <a:off x="2525534" y="5075925"/>
            <a:ext cx="717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 for (10*3)</a:t>
            </a: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25EC-CC43-3D91-8B80-C4F27297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7FB5-81B5-E9B2-5679-1AEE51A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846" y="5166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B4ED-C9D6-C120-06DD-0FEE9894335B}"/>
              </a:ext>
            </a:extLst>
          </p:cNvPr>
          <p:cNvSpPr txBox="1"/>
          <p:nvPr/>
        </p:nvSpPr>
        <p:spPr>
          <a:xfrm>
            <a:off x="1177445" y="1842227"/>
            <a:ext cx="101615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Given the root node of a parse tree representing a mathematical expression, write a Python function named evaluate(node) that computes and returns the result of that expression. Assume that the expression only contains the operators +, -, *, and /, and integer/floating-point numbers as operands.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You can start with the example code provided in the next slide. Implement the ’evaluate()’ method and submit the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entire script</a:t>
            </a: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 in </a:t>
            </a:r>
            <a:r>
              <a:rPr lang="en-US" sz="2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iCollege</a:t>
            </a: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6107-C45C-CA45-FCBF-E1498B6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95"/>
            <a:ext cx="10515600" cy="1325563"/>
          </a:xfrm>
        </p:spPr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B6ED1-8A1D-316F-174F-5530E4825FCD}"/>
              </a:ext>
            </a:extLst>
          </p:cNvPr>
          <p:cNvSpPr txBox="1"/>
          <p:nvPr/>
        </p:nvSpPr>
        <p:spPr>
          <a:xfrm>
            <a:off x="5211873" y="605150"/>
            <a:ext cx="6100174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CF8E6D"/>
                </a:solidFill>
                <a:effectLst/>
              </a:rPr>
              <a:t>class </a:t>
            </a:r>
            <a:r>
              <a:rPr lang="en-US" sz="1900" dirty="0">
                <a:solidFill>
                  <a:srgbClr val="BCBEC4"/>
                </a:solidFill>
                <a:effectLst/>
              </a:rPr>
              <a:t>Node: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9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900" dirty="0">
                <a:solidFill>
                  <a:srgbClr val="B200B2"/>
                </a:solidFill>
                <a:effectLst/>
              </a:rPr>
              <a:t>__</a:t>
            </a:r>
            <a:r>
              <a:rPr lang="en-US" sz="1900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sz="1900" dirty="0">
                <a:solidFill>
                  <a:srgbClr val="B200B2"/>
                </a:solidFill>
                <a:effectLst/>
              </a:rPr>
              <a:t>__</a:t>
            </a:r>
            <a:r>
              <a:rPr lang="en-US" sz="1900" dirty="0">
                <a:solidFill>
                  <a:srgbClr val="BCBEC4"/>
                </a:solidFill>
                <a:effectLst/>
              </a:rPr>
              <a:t>(</a:t>
            </a:r>
            <a:r>
              <a:rPr lang="en-US" sz="1900" dirty="0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>
                <a:solidFill>
                  <a:srgbClr val="BCBEC4"/>
                </a:solidFill>
                <a:effectLst/>
              </a:rPr>
              <a:t>, value, left=</a:t>
            </a:r>
            <a:r>
              <a:rPr lang="en-US" sz="1900" dirty="0">
                <a:solidFill>
                  <a:srgbClr val="CF8E6D"/>
                </a:solidFill>
                <a:effectLst/>
              </a:rPr>
              <a:t>None</a:t>
            </a:r>
            <a:r>
              <a:rPr lang="en-US" sz="1900" dirty="0">
                <a:solidFill>
                  <a:srgbClr val="BCBEC4"/>
                </a:solidFill>
                <a:effectLst/>
              </a:rPr>
              <a:t>, right=</a:t>
            </a:r>
            <a:r>
              <a:rPr lang="en-US" sz="1900" dirty="0">
                <a:solidFill>
                  <a:srgbClr val="CF8E6D"/>
                </a:solidFill>
                <a:effectLst/>
              </a:rPr>
              <a:t>None</a:t>
            </a:r>
            <a:r>
              <a:rPr lang="en-US" sz="1900" dirty="0">
                <a:solidFill>
                  <a:srgbClr val="BCBEC4"/>
                </a:solidFill>
                <a:effectLst/>
              </a:rPr>
              <a:t>):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.value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value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left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right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7A7E85"/>
                </a:solidFill>
                <a:effectLst/>
              </a:rPr>
              <a:t># Construct the parse tree for ((7 + 3) * (5 - 2))</a:t>
            </a:r>
            <a:br>
              <a:rPr lang="en-US" sz="1900" dirty="0">
                <a:solidFill>
                  <a:srgbClr val="7A7E85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root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'*'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'+'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'-'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7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3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5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2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900" dirty="0">
                <a:solidFill>
                  <a:srgbClr val="56A8F5"/>
                </a:solidFill>
                <a:effectLst/>
              </a:rPr>
              <a:t>evaluate</a:t>
            </a:r>
            <a:r>
              <a:rPr lang="en-US" sz="1900" dirty="0">
                <a:solidFill>
                  <a:srgbClr val="BCBEC4"/>
                </a:solidFill>
                <a:effectLst/>
              </a:rPr>
              <a:t>(</a:t>
            </a:r>
            <a:r>
              <a:rPr lang="en-US" sz="1900" dirty="0">
                <a:solidFill>
                  <a:srgbClr val="6F737A"/>
                </a:solidFill>
                <a:effectLst/>
              </a:rPr>
              <a:t>node</a:t>
            </a:r>
            <a:r>
              <a:rPr lang="en-US" sz="1900" dirty="0">
                <a:solidFill>
                  <a:srgbClr val="BCBEC4"/>
                </a:solidFill>
                <a:effectLst/>
              </a:rPr>
              <a:t>):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  <a:highlight>
                  <a:srgbClr val="FFFF00"/>
                </a:highlight>
              </a:rPr>
              <a:t>         </a:t>
            </a:r>
            <a:r>
              <a:rPr lang="en-US" sz="1900" dirty="0">
                <a:solidFill>
                  <a:srgbClr val="7A7E85"/>
                </a:solidFill>
                <a:effectLst/>
                <a:highlight>
                  <a:srgbClr val="FFFF00"/>
                </a:highlight>
              </a:rPr>
              <a:t>#</a:t>
            </a:r>
            <a:r>
              <a:rPr lang="en-US" sz="1900" i="1" dirty="0">
                <a:solidFill>
                  <a:srgbClr val="8BB33D"/>
                </a:solidFill>
                <a:effectLst/>
                <a:highlight>
                  <a:srgbClr val="FFFF00"/>
                </a:highlight>
              </a:rPr>
              <a:t>TODO: Implement this method</a:t>
            </a:r>
            <a:br>
              <a:rPr lang="en-US" sz="1900" i="1" dirty="0">
                <a:solidFill>
                  <a:srgbClr val="8BB33D"/>
                </a:solidFill>
                <a:effectLst/>
              </a:rPr>
            </a:br>
            <a:br>
              <a:rPr lang="en-US" sz="1900" i="1" dirty="0">
                <a:solidFill>
                  <a:srgbClr val="8BB33D"/>
                </a:solidFill>
                <a:effectLst/>
              </a:rPr>
            </a:br>
            <a:r>
              <a:rPr lang="en-US" sz="19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900" dirty="0">
                <a:solidFill>
                  <a:srgbClr val="BCBEC4"/>
                </a:solidFill>
                <a:effectLst/>
              </a:rPr>
              <a:t>(evaluate(root)) </a:t>
            </a:r>
            <a:r>
              <a:rPr lang="en-US" sz="1900" dirty="0">
                <a:solidFill>
                  <a:srgbClr val="7A7E85"/>
                </a:solidFill>
                <a:effectLst/>
              </a:rPr>
              <a:t># Should print 30.0</a:t>
            </a:r>
            <a:endParaRPr lang="en-US" sz="19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0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(FULL_NAME_Lab8.py)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367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Lab 8</vt:lpstr>
      <vt:lpstr>Parse Tree</vt:lpstr>
      <vt:lpstr>Assignment</vt:lpstr>
      <vt:lpstr>Example code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102</cp:revision>
  <dcterms:created xsi:type="dcterms:W3CDTF">2024-09-15T21:36:41Z</dcterms:created>
  <dcterms:modified xsi:type="dcterms:W3CDTF">2024-10-13T05:05:46Z</dcterms:modified>
</cp:coreProperties>
</file>