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7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02" d="100"/>
          <a:sy n="10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41" y="-1180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 Rounded MT Bold" panose="020F0704030504030204" pitchFamily="34" charset="77"/>
                <a:cs typeface="Courier New" panose="02070309020205020404" pitchFamily="49" charset="0"/>
              </a:rPr>
              <a:t>Directed Graph – Cycle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474300" y="874557"/>
            <a:ext cx="99293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function named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extractCycle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(graph, start).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An adjacency list representing a directed graph and a start node.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If the ‘start’ node is part of a cycle, return the cycle as a list of nodes.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Otherwise, return an empty list.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when the method is called with the following graph with start=0,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return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[0, 1, 2, 4, 0]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0E1FE5-E72D-C2B1-6F0D-2B6563251ED1}"/>
              </a:ext>
            </a:extLst>
          </p:cNvPr>
          <p:cNvSpPr/>
          <p:nvPr/>
        </p:nvSpPr>
        <p:spPr>
          <a:xfrm>
            <a:off x="4416270" y="3968359"/>
            <a:ext cx="752606" cy="663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622431-0643-5789-9986-D1C8AAF5DCB1}"/>
              </a:ext>
            </a:extLst>
          </p:cNvPr>
          <p:cNvSpPr/>
          <p:nvPr/>
        </p:nvSpPr>
        <p:spPr>
          <a:xfrm>
            <a:off x="8933990" y="5700082"/>
            <a:ext cx="752606" cy="663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367CE1-BDEB-9CD1-7EEC-815EB1023DC7}"/>
              </a:ext>
            </a:extLst>
          </p:cNvPr>
          <p:cNvSpPr/>
          <p:nvPr/>
        </p:nvSpPr>
        <p:spPr>
          <a:xfrm>
            <a:off x="8921464" y="3971491"/>
            <a:ext cx="752606" cy="663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BD829-C1E6-B03A-FFA1-5AE471D42C0F}"/>
              </a:ext>
            </a:extLst>
          </p:cNvPr>
          <p:cNvSpPr/>
          <p:nvPr/>
        </p:nvSpPr>
        <p:spPr>
          <a:xfrm>
            <a:off x="6668867" y="5700082"/>
            <a:ext cx="752606" cy="663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6367B-9AEF-1103-6575-668BB866B9DD}"/>
              </a:ext>
            </a:extLst>
          </p:cNvPr>
          <p:cNvSpPr/>
          <p:nvPr/>
        </p:nvSpPr>
        <p:spPr>
          <a:xfrm>
            <a:off x="6668867" y="3971491"/>
            <a:ext cx="752606" cy="663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8FA76-6084-4F15-BE33-3A832CD5E17B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5168876" y="4300299"/>
            <a:ext cx="1499991" cy="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89E462-008B-3E5A-4C6B-328EE3765F53}"/>
              </a:ext>
            </a:extLst>
          </p:cNvPr>
          <p:cNvCxnSpPr/>
          <p:nvPr/>
        </p:nvCxnSpPr>
        <p:spPr>
          <a:xfrm>
            <a:off x="7433999" y="4284641"/>
            <a:ext cx="1499991" cy="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6259C-D17B-8B65-8FCE-846AFB3559E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311256" y="4538148"/>
            <a:ext cx="1720425" cy="125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53323C-C554-9250-EF2A-B637AF8458DD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5058659" y="4535016"/>
            <a:ext cx="1720425" cy="1262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5AF9A1-4286-A4FF-133C-2A32FE093459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9297767" y="4635371"/>
            <a:ext cx="12526" cy="106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B56D8765-5886-7808-1F28-60E06103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8058" y="4628645"/>
            <a:ext cx="914400" cy="914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482F8C2-0A9B-CCDC-2E13-0C8536EC4089}"/>
              </a:ext>
            </a:extLst>
          </p:cNvPr>
          <p:cNvSpPr/>
          <p:nvPr/>
        </p:nvSpPr>
        <p:spPr>
          <a:xfrm>
            <a:off x="4406593" y="5700082"/>
            <a:ext cx="752606" cy="663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C20709-F68F-F883-6B5F-1A8A26155F6F}"/>
              </a:ext>
            </a:extLst>
          </p:cNvPr>
          <p:cNvCxnSpPr>
            <a:cxnSpLocks/>
            <a:stCxn id="3" idx="4"/>
            <a:endCxn id="25" idx="0"/>
          </p:cNvCxnSpPr>
          <p:nvPr/>
        </p:nvCxnSpPr>
        <p:spPr>
          <a:xfrm flipH="1">
            <a:off x="4782896" y="4632239"/>
            <a:ext cx="9677" cy="1067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BFF37E-12F8-4AF6-50AA-59CED083D446}"/>
              </a:ext>
            </a:extLst>
          </p:cNvPr>
          <p:cNvCxnSpPr>
            <a:cxnSpLocks/>
            <a:stCxn id="7" idx="2"/>
            <a:endCxn id="25" idx="6"/>
          </p:cNvCxnSpPr>
          <p:nvPr/>
        </p:nvCxnSpPr>
        <p:spPr>
          <a:xfrm flipH="1">
            <a:off x="5159199" y="6032022"/>
            <a:ext cx="1509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BF2567-4583-3C55-C04B-5986D38C7256}"/>
              </a:ext>
            </a:extLst>
          </p:cNvPr>
          <p:cNvSpPr txBox="1"/>
          <p:nvPr/>
        </p:nvSpPr>
        <p:spPr>
          <a:xfrm>
            <a:off x="10462116" y="6363962"/>
            <a:ext cx="1473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Hints: DFS</a:t>
            </a:r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912904-30EF-A342-D0A5-39D3A3C854F6}"/>
              </a:ext>
            </a:extLst>
          </p:cNvPr>
          <p:cNvSpPr txBox="1"/>
          <p:nvPr/>
        </p:nvSpPr>
        <p:spPr>
          <a:xfrm>
            <a:off x="1252602" y="1002082"/>
            <a:ext cx="71523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effectLst/>
              </a:rPr>
              <a:t>#Adjacency list representing the graph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adj = [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    [1,3],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    [2],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    [4],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    [],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    [0,3],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    [2]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        ]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def </a:t>
            </a:r>
            <a:r>
              <a:rPr lang="en-US" sz="2200" dirty="0" err="1">
                <a:solidFill>
                  <a:srgbClr val="002060"/>
                </a:solidFill>
                <a:effectLst/>
              </a:rPr>
              <a:t>extract_cycle</a:t>
            </a:r>
            <a:r>
              <a:rPr lang="en-US" sz="2200" dirty="0">
                <a:solidFill>
                  <a:srgbClr val="002060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002060"/>
                </a:solidFill>
                <a:effectLst/>
              </a:rPr>
              <a:t>adj_list</a:t>
            </a:r>
            <a:r>
              <a:rPr lang="en-US" sz="2200" dirty="0">
                <a:solidFill>
                  <a:srgbClr val="002060"/>
                </a:solidFill>
                <a:effectLst/>
              </a:rPr>
              <a:t>, start):</a:t>
            </a:r>
            <a:br>
              <a:rPr lang="en-US" sz="2200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    #</a:t>
            </a:r>
            <a:r>
              <a:rPr lang="en-US" sz="2200" i="1" dirty="0">
                <a:solidFill>
                  <a:srgbClr val="002060"/>
                </a:solidFill>
                <a:effectLst/>
              </a:rPr>
              <a:t>TODO: Implement this method</a:t>
            </a:r>
            <a:br>
              <a:rPr lang="en-US" sz="2200" i="1" dirty="0">
                <a:solidFill>
                  <a:srgbClr val="002060"/>
                </a:solidFill>
                <a:effectLst/>
              </a:rPr>
            </a:br>
            <a:br>
              <a:rPr lang="en-US" sz="2200" i="1" dirty="0">
                <a:solidFill>
                  <a:srgbClr val="002060"/>
                </a:solidFill>
                <a:effectLst/>
              </a:rPr>
            </a:br>
            <a:r>
              <a:rPr lang="en-US" sz="2200" dirty="0">
                <a:solidFill>
                  <a:srgbClr val="002060"/>
                </a:solidFill>
                <a:effectLst/>
              </a:rPr>
              <a:t>print(</a:t>
            </a:r>
            <a:r>
              <a:rPr lang="en-US" sz="2200" dirty="0" err="1">
                <a:solidFill>
                  <a:srgbClr val="002060"/>
                </a:solidFill>
                <a:effectLst/>
              </a:rPr>
              <a:t>extract_cycle</a:t>
            </a:r>
            <a:r>
              <a:rPr lang="en-US" sz="2200" dirty="0">
                <a:solidFill>
                  <a:srgbClr val="002060"/>
                </a:solidFill>
                <a:effectLst/>
              </a:rPr>
              <a:t>(adj, 0)) # Should print [0, 1, 2, 4, 0]</a:t>
            </a:r>
          </a:p>
          <a:p>
            <a:r>
              <a:rPr lang="en-US" sz="2200" dirty="0">
                <a:solidFill>
                  <a:srgbClr val="002060"/>
                </a:solidFill>
                <a:effectLst/>
              </a:rPr>
              <a:t>print(</a:t>
            </a:r>
            <a:r>
              <a:rPr lang="en-US" sz="2200" dirty="0" err="1">
                <a:solidFill>
                  <a:srgbClr val="002060"/>
                </a:solidFill>
                <a:effectLst/>
              </a:rPr>
              <a:t>extract_cycle</a:t>
            </a:r>
            <a:r>
              <a:rPr lang="en-US" sz="2200" dirty="0">
                <a:solidFill>
                  <a:srgbClr val="002060"/>
                </a:solidFill>
                <a:effectLst/>
              </a:rPr>
              <a:t>(adj, 1)) # Should print [1, 2, 4, 0, 1]</a:t>
            </a:r>
          </a:p>
          <a:p>
            <a:r>
              <a:rPr lang="en-US" sz="2200" dirty="0">
                <a:solidFill>
                  <a:srgbClr val="002060"/>
                </a:solidFill>
                <a:effectLst/>
              </a:rPr>
              <a:t>print(</a:t>
            </a:r>
            <a:r>
              <a:rPr lang="en-US" sz="2200" dirty="0" err="1">
                <a:solidFill>
                  <a:srgbClr val="002060"/>
                </a:solidFill>
                <a:effectLst/>
              </a:rPr>
              <a:t>extract_cycle</a:t>
            </a:r>
            <a:r>
              <a:rPr lang="en-US" sz="2200" dirty="0">
                <a:solidFill>
                  <a:srgbClr val="002060"/>
                </a:solidFill>
                <a:effectLst/>
              </a:rPr>
              <a:t>(adj, 3)) # Should print []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C7CA7-F253-2DFB-D88E-B6CDB9B52584}"/>
              </a:ext>
            </a:extLst>
          </p:cNvPr>
          <p:cNvSpPr txBox="1"/>
          <p:nvPr/>
        </p:nvSpPr>
        <p:spPr>
          <a:xfrm>
            <a:off x="1252603" y="540417"/>
            <a:ext cx="230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 Code: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293CF9-D909-3AED-67A5-809D6498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06" y="1023826"/>
            <a:ext cx="4037873" cy="18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8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66640" y="1709298"/>
            <a:ext cx="10284913" cy="343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script/solution (FULL_NAME_Lab11.py)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attendance is mandatory. Your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iCollege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submission will only be considered for grading if you attend the corresponding lab session in-person.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500" dirty="0">
              <a:solidFill>
                <a:prstClr val="black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500" dirty="0">
                <a:solidFill>
                  <a:prstClr val="black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prepared to answer a couple of questions on your solution/partial solution during the lab session.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315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Times New Roman</vt:lpstr>
      <vt:lpstr>Wingdings</vt:lpstr>
      <vt:lpstr>Office Theme</vt:lpstr>
      <vt:lpstr>Lab 11</vt:lpstr>
      <vt:lpstr>Directed Graph – Cycle Detection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128</cp:revision>
  <dcterms:created xsi:type="dcterms:W3CDTF">2024-09-15T21:36:41Z</dcterms:created>
  <dcterms:modified xsi:type="dcterms:W3CDTF">2024-11-03T07:51:50Z</dcterms:modified>
</cp:coreProperties>
</file>