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  <p:sldMasterId id="2147493467" r:id="rId5"/>
    <p:sldMasterId id="2147493559" r:id="rId6"/>
  </p:sldMasterIdLst>
  <p:notesMasterIdLst>
    <p:notesMasterId r:id="rId18"/>
  </p:notesMasterIdLst>
  <p:handoutMasterIdLst>
    <p:handoutMasterId r:id="rId19"/>
  </p:handoutMasterIdLst>
  <p:sldIdLst>
    <p:sldId id="259" r:id="rId7"/>
    <p:sldId id="274" r:id="rId8"/>
    <p:sldId id="284" r:id="rId9"/>
    <p:sldId id="280" r:id="rId10"/>
    <p:sldId id="286" r:id="rId11"/>
    <p:sldId id="287" r:id="rId12"/>
    <p:sldId id="288" r:id="rId13"/>
    <p:sldId id="289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F81BD"/>
    <a:srgbClr val="4B9C75"/>
    <a:srgbClr val="5E5E5E"/>
    <a:srgbClr val="989A9A"/>
    <a:srgbClr val="939494"/>
    <a:srgbClr val="898B8B"/>
    <a:srgbClr val="E46C30"/>
    <a:srgbClr val="100E42"/>
    <a:srgbClr val="5FB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87250"/>
  </p:normalViewPr>
  <p:slideViewPr>
    <p:cSldViewPr snapToObjects="1">
      <p:cViewPr>
        <p:scale>
          <a:sx n="100" d="100"/>
          <a:sy n="100" d="100"/>
        </p:scale>
        <p:origin x="1456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vpran\Desktop\Wharton_TFA\TF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62-4E54-9911-9E50FA0808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62-4E54-9911-9E50FA0808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62-4E54-9911-9E50FA0808D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62-4E54-9911-9E50FA0808D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62-4E54-9911-9E50FA0808D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062-4E54-9911-9E50FA0808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Sheet1!$A$9:$A$14</c:f>
              <c:strCache>
                <c:ptCount val="6"/>
                <c:pt idx="0">
                  <c:v>CM Quartile</c:v>
                </c:pt>
                <c:pt idx="1">
                  <c:v>Alumni Quartile</c:v>
                </c:pt>
                <c:pt idx="2">
                  <c:v>Staff Quartile</c:v>
                </c:pt>
                <c:pt idx="3">
                  <c:v>Size</c:v>
                </c:pt>
                <c:pt idx="4">
                  <c:v>Issue Awareness</c:v>
                </c:pt>
                <c:pt idx="5">
                  <c:v>TFA Awareness</c:v>
                </c:pt>
              </c:strCache>
            </c:strRef>
          </c:cat>
          <c:val>
            <c:numRef>
              <c:f>Sheet1!$F$9:$F$14</c:f>
              <c:numCache>
                <c:formatCode>0%</c:formatCode>
                <c:ptCount val="6"/>
                <c:pt idx="0">
                  <c:v>0.244</c:v>
                </c:pt>
                <c:pt idx="1">
                  <c:v>0.202</c:v>
                </c:pt>
                <c:pt idx="2">
                  <c:v>0.038</c:v>
                </c:pt>
                <c:pt idx="3">
                  <c:v>0.117</c:v>
                </c:pt>
                <c:pt idx="4">
                  <c:v>0.336</c:v>
                </c:pt>
                <c:pt idx="5">
                  <c:v>0.088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062-4E54-9911-9E50FA080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2C66-1E92-5B42-87B1-5F94D9DC12A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8BC7-D2AD-9C44-BEC5-3B647C60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r>
              <a:rPr lang="en-US" baseline="0" dirty="0" smtClean="0"/>
              <a:t> on the problem statement for the case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BC7-D2AD-9C44-BEC5-3B647C606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BC7-D2AD-9C44-BEC5-3B647C606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5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8BC7-D2AD-9C44-BEC5-3B647C606C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9038"/>
            <a:ext cx="5384800" cy="4525433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59038"/>
            <a:ext cx="5384800" cy="452543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5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5766" y="0"/>
            <a:ext cx="12237767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59038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532" r:id="rId12"/>
    <p:sldLayoutId id="2147493545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60" r:id="rId1"/>
    <p:sldLayoutId id="2147493561" r:id="rId2"/>
    <p:sldLayoutId id="2147493562" r:id="rId3"/>
    <p:sldLayoutId id="2147493563" r:id="rId4"/>
    <p:sldLayoutId id="2147493564" r:id="rId5"/>
    <p:sldLayoutId id="2147493565" r:id="rId6"/>
    <p:sldLayoutId id="2147493566" r:id="rId7"/>
    <p:sldLayoutId id="2147493567" r:id="rId8"/>
    <p:sldLayoutId id="2147493568" r:id="rId9"/>
    <p:sldLayoutId id="2147493569" r:id="rId10"/>
    <p:sldLayoutId id="2147493570" r:id="rId11"/>
    <p:sldLayoutId id="21474935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26.tiff"/><Relationship Id="rId5" Type="http://schemas.openxmlformats.org/officeDocument/2006/relationships/image" Target="../media/image27.tiff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6" Type="http://schemas.openxmlformats.org/officeDocument/2006/relationships/image" Target="../media/image21.tiff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24.tiff"/><Relationship Id="rId5" Type="http://schemas.openxmlformats.org/officeDocument/2006/relationships/image" Target="../media/image25.tiff"/><Relationship Id="rId6" Type="http://schemas.openxmlformats.org/officeDocument/2006/relationships/image" Target="../media/image26.tiff"/><Relationship Id="rId7" Type="http://schemas.openxmlformats.org/officeDocument/2006/relationships/image" Target="../media/image27.tiff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3716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  <a:latin typeface="+mj-lt"/>
              </a:rPr>
              <a:t>Recruitment Recommendations for Teach For America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943577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smtClean="0">
                <a:solidFill>
                  <a:schemeClr val="tx1"/>
                </a:solidFill>
                <a:latin typeface="+mj-lt"/>
              </a:rPr>
              <a:t>Wharton - People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Analytics Conference 2017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596512"/>
            <a:ext cx="8229600" cy="1499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Arkojyoti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Hore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Parth Shiras</a:t>
            </a: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Pranavanshu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Vadrevu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30" y="1371600"/>
            <a:ext cx="399527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for improvement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02635" y="1690688"/>
            <a:ext cx="4386729" cy="4348888"/>
          </a:xfrm>
          <a:prstGeom prst="ellipse">
            <a:avLst/>
          </a:prstGeom>
          <a:noFill/>
          <a:ln w="25400">
            <a:solidFill>
              <a:srgbClr val="C050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Apply Round Robin methodology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48" y="4637499"/>
            <a:ext cx="1243419" cy="155001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72" y="1517220"/>
            <a:ext cx="1167914" cy="12204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100" y="3865132"/>
            <a:ext cx="1241302" cy="15473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897" y="2188732"/>
            <a:ext cx="1297762" cy="1326601"/>
          </a:xfrm>
          <a:prstGeom prst="rect">
            <a:avLst/>
          </a:prstGeom>
        </p:spPr>
      </p:pic>
      <p:sp>
        <p:nvSpPr>
          <p:cNvPr id="27" name="Up Arrow 26"/>
          <p:cNvSpPr/>
          <p:nvPr/>
        </p:nvSpPr>
        <p:spPr>
          <a:xfrm>
            <a:off x="8579132" y="4294599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3107357" y="2509132"/>
            <a:ext cx="457200" cy="685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3864810" y="5084845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945751" y="1782893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36332" y="3429000"/>
            <a:ext cx="26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Promote over performing schools in </a:t>
            </a:r>
            <a:r>
              <a:rPr lang="en-US" dirty="0" smtClean="0"/>
              <a:t>lower tiers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3604700"/>
            <a:ext cx="26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Demote underperforming </a:t>
            </a:r>
            <a:r>
              <a:rPr lang="en-US" dirty="0"/>
              <a:t> schools</a:t>
            </a:r>
            <a:r>
              <a:rPr lang="en-US" dirty="0" smtClean="0"/>
              <a:t> in </a:t>
            </a:r>
            <a:r>
              <a:rPr lang="en-US" smtClean="0"/>
              <a:t>top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3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66218"/>
            <a:ext cx="3505200" cy="1325563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+mj-lt"/>
              </a:rPr>
              <a:t>Teach for America </a:t>
            </a:r>
            <a:r>
              <a:rPr lang="en-US" sz="3200" dirty="0" smtClean="0">
                <a:latin typeface="+mj-lt"/>
              </a:rPr>
              <a:t>wants </a:t>
            </a:r>
            <a:r>
              <a:rPr lang="en-US" sz="3200" dirty="0"/>
              <a:t>t</a:t>
            </a:r>
            <a:r>
              <a:rPr lang="en-US" sz="3200" dirty="0" smtClean="0">
                <a:latin typeface="+mj-lt"/>
              </a:rPr>
              <a:t>o </a:t>
            </a:r>
            <a:r>
              <a:rPr lang="en-US" sz="3200" dirty="0"/>
              <a:t>i</a:t>
            </a:r>
            <a:r>
              <a:rPr lang="en-US" sz="3200" dirty="0" smtClean="0">
                <a:latin typeface="+mj-lt"/>
              </a:rPr>
              <a:t>mprove </a:t>
            </a:r>
            <a:r>
              <a:rPr lang="en-US" sz="3200" dirty="0" smtClean="0"/>
              <a:t>t</a:t>
            </a:r>
            <a:r>
              <a:rPr lang="en-US" sz="3200" dirty="0" smtClean="0">
                <a:latin typeface="+mj-lt"/>
              </a:rPr>
              <a:t>heir recruitment strategy to maximize their limited resources</a:t>
            </a:r>
            <a:endParaRPr lang="en-US" sz="32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05800" y="2365483"/>
            <a:ext cx="2852928" cy="3035808"/>
            <a:chOff x="4848726" y="2514599"/>
            <a:chExt cx="2779295" cy="3513223"/>
          </a:xfrm>
        </p:grpSpPr>
        <p:sp>
          <p:nvSpPr>
            <p:cNvPr id="12" name="Rectangle 11"/>
            <p:cNvSpPr/>
            <p:nvPr/>
          </p:nvSpPr>
          <p:spPr>
            <a:xfrm>
              <a:off x="4848726" y="3104148"/>
              <a:ext cx="2779295" cy="2923674"/>
            </a:xfrm>
            <a:prstGeom prst="rect">
              <a:avLst/>
            </a:prstGeom>
            <a:ln>
              <a:solidFill>
                <a:srgbClr val="4B9C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Teach for America has understood the differentiation between individual campuses based on their competitive dynamics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The organization has</a:t>
              </a:r>
              <a:r>
                <a:rPr lang="en-US" sz="1400" dirty="0" smtClean="0"/>
                <a:t> successfully differentiated resource allocation at each university to maximize the applications</a:t>
              </a:r>
              <a:endParaRPr lang="en-US" sz="1400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848726" y="2514599"/>
              <a:ext cx="2779295" cy="565485"/>
            </a:xfrm>
            <a:prstGeom prst="round2SameRect">
              <a:avLst/>
            </a:prstGeom>
            <a:solidFill>
              <a:srgbClr val="4B9C75"/>
            </a:solidFill>
            <a:ln>
              <a:solidFill>
                <a:srgbClr val="4B9C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Desired Future </a:t>
              </a:r>
              <a:r>
                <a:rPr lang="en-US" sz="2000" dirty="0"/>
                <a:t>state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4156" y="2365146"/>
            <a:ext cx="2855844" cy="3036482"/>
            <a:chOff x="4848726" y="2514599"/>
            <a:chExt cx="2779295" cy="3513223"/>
          </a:xfrm>
        </p:grpSpPr>
        <p:sp>
          <p:nvSpPr>
            <p:cNvPr id="16" name="Rectangle 15"/>
            <p:cNvSpPr/>
            <p:nvPr/>
          </p:nvSpPr>
          <p:spPr>
            <a:xfrm>
              <a:off x="4848726" y="3104148"/>
              <a:ext cx="2779295" cy="292367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Teach For America is a non-profit organization with an aims to develop future leaders for education equity and excellence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/>
                <a:t>Teach for America seeks to recruit remarkable leaders from a broad spectrum of </a:t>
              </a:r>
              <a:r>
                <a:rPr lang="en-US" sz="1400" dirty="0" smtClean="0"/>
                <a:t>universities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The organization wants to create a recruitment strategy for 2018 to maximize use of their limited resources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endParaRPr lang="en-US" sz="1400" dirty="0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4848726" y="2514599"/>
              <a:ext cx="2779295" cy="565485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Current state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19600" y="1620564"/>
            <a:ext cx="3200400" cy="1732236"/>
            <a:chOff x="4848726" y="2211553"/>
            <a:chExt cx="2779295" cy="3048974"/>
          </a:xfrm>
        </p:grpSpPr>
        <p:sp>
          <p:nvSpPr>
            <p:cNvPr id="19" name="Rectangle 18"/>
            <p:cNvSpPr/>
            <p:nvPr/>
          </p:nvSpPr>
          <p:spPr>
            <a:xfrm>
              <a:off x="4848726" y="3104148"/>
              <a:ext cx="2779295" cy="2156379"/>
            </a:xfrm>
            <a:prstGeom prst="rect">
              <a:avLst/>
            </a:prstGeom>
            <a:ln>
              <a:solidFill>
                <a:srgbClr val="5FBF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The factors required to </a:t>
              </a:r>
              <a:r>
                <a:rPr lang="en-US" sz="1400" dirty="0" smtClean="0"/>
                <a:t>differentiate each university </a:t>
              </a:r>
              <a:r>
                <a:rPr lang="en-US" sz="1400" dirty="0" smtClean="0"/>
                <a:t>are not known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Framework to determine </a:t>
              </a:r>
              <a:r>
                <a:rPr lang="en-US" sz="1400" dirty="0" smtClean="0"/>
                <a:t>recruitment tiers for different universities is </a:t>
              </a:r>
              <a:r>
                <a:rPr lang="en-US" sz="1400" dirty="0" smtClean="0"/>
                <a:t>not in place</a:t>
              </a:r>
              <a:endParaRPr lang="en-US" sz="1400" dirty="0"/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4848726" y="2211553"/>
              <a:ext cx="2779295" cy="897569"/>
            </a:xfrm>
            <a:prstGeom prst="round2SameRect">
              <a:avLst/>
            </a:prstGeom>
            <a:solidFill>
              <a:srgbClr val="5FBFBD"/>
            </a:solidFill>
            <a:ln>
              <a:solidFill>
                <a:srgbClr val="5FBF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Complications/Gaps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19600" y="4724400"/>
            <a:ext cx="3200400" cy="1600200"/>
            <a:chOff x="4848726" y="2274431"/>
            <a:chExt cx="2779295" cy="3753391"/>
          </a:xfrm>
        </p:grpSpPr>
        <p:sp>
          <p:nvSpPr>
            <p:cNvPr id="22" name="Rectangle 21"/>
            <p:cNvSpPr/>
            <p:nvPr/>
          </p:nvSpPr>
          <p:spPr>
            <a:xfrm>
              <a:off x="4848726" y="3104147"/>
              <a:ext cx="2779295" cy="2923675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What are the optimal number of tiers? 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Which schools should be in which tiers?</a:t>
              </a:r>
              <a:endParaRPr lang="en-US" sz="1400" dirty="0" smtClean="0"/>
            </a:p>
            <a:p>
              <a:pPr marL="285750" indent="-285750">
                <a:buFont typeface="Arial" charset="0"/>
                <a:buChar char="•"/>
              </a:pPr>
              <a:endParaRPr lang="en-US" sz="1400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4848726" y="2274431"/>
              <a:ext cx="2779295" cy="845899"/>
            </a:xfrm>
            <a:prstGeom prst="round2SameRect">
              <a:avLst/>
            </a:prstGeom>
            <a:solidFill>
              <a:srgbClr val="4F81BD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Questions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9" y="3371513"/>
            <a:ext cx="2057402" cy="1176148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4267200" y="3886200"/>
            <a:ext cx="533400" cy="381000"/>
          </a:xfrm>
          <a:prstGeom prst="rightArrow">
            <a:avLst/>
          </a:prstGeom>
          <a:solidFill>
            <a:srgbClr val="E46C3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ight Arrow 28"/>
          <p:cNvSpPr/>
          <p:nvPr/>
        </p:nvSpPr>
        <p:spPr>
          <a:xfrm>
            <a:off x="7239000" y="3886200"/>
            <a:ext cx="533400" cy="381000"/>
          </a:xfrm>
          <a:prstGeom prst="rightArrow">
            <a:avLst/>
          </a:prstGeom>
          <a:solidFill>
            <a:srgbClr val="E46C3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62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How Do Outreach And Impact Affect the Number of Applications Differently?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62200"/>
            <a:ext cx="1473200" cy="27178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1524000" y="2209800"/>
            <a:ext cx="533400" cy="2162702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0800000">
            <a:off x="8534400" y="2209800"/>
            <a:ext cx="530352" cy="2162702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543049"/>
            <a:ext cx="1905000" cy="133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t="48571"/>
          <a:stretch/>
        </p:blipFill>
        <p:spPr>
          <a:xfrm>
            <a:off x="2819400" y="4000565"/>
            <a:ext cx="1905000" cy="6858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2209800" y="1828800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10800000">
            <a:off x="2209800" y="4000565"/>
            <a:ext cx="457200" cy="685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 6"/>
          <p:cNvSpPr/>
          <p:nvPr/>
        </p:nvSpPr>
        <p:spPr>
          <a:xfrm>
            <a:off x="5067300" y="1866899"/>
            <a:ext cx="838200" cy="6858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Equal 31"/>
          <p:cNvSpPr/>
          <p:nvPr/>
        </p:nvSpPr>
        <p:spPr>
          <a:xfrm>
            <a:off x="5067300" y="3975165"/>
            <a:ext cx="838200" cy="6858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 rot="10800000">
            <a:off x="6096000" y="1828800"/>
            <a:ext cx="457200" cy="685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6096000" y="4000565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3251" y="1406393"/>
            <a:ext cx="1264795" cy="1470156"/>
            <a:chOff x="6783251" y="1406393"/>
            <a:chExt cx="1264795" cy="147015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269582">
              <a:off x="7570162" y="1419171"/>
              <a:ext cx="490662" cy="4651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3251" y="1477963"/>
              <a:ext cx="627712" cy="139858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783251" y="3581400"/>
            <a:ext cx="1295212" cy="1435958"/>
            <a:chOff x="6783251" y="4686235"/>
            <a:chExt cx="1295212" cy="14359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038125">
              <a:off x="7572158" y="4579426"/>
              <a:ext cx="399495" cy="61311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3251" y="4723607"/>
              <a:ext cx="627712" cy="1398586"/>
            </a:xfrm>
            <a:prstGeom prst="rect">
              <a:avLst/>
            </a:prstGeom>
          </p:spPr>
        </p:pic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9469814" y="2286000"/>
            <a:ext cx="2170664" cy="1828800"/>
            <a:chOff x="4049174" y="2784293"/>
            <a:chExt cx="3318909" cy="2796205"/>
          </a:xfrm>
          <a:solidFill>
            <a:srgbClr val="5E5E5E"/>
          </a:solidFill>
        </p:grpSpPr>
        <p:grpSp>
          <p:nvGrpSpPr>
            <p:cNvPr id="43" name="Group 42"/>
            <p:cNvGrpSpPr/>
            <p:nvPr/>
          </p:nvGrpSpPr>
          <p:grpSpPr>
            <a:xfrm>
              <a:off x="4267200" y="3200400"/>
              <a:ext cx="3100883" cy="2380098"/>
              <a:chOff x="4267200" y="3200400"/>
              <a:chExt cx="3100883" cy="2380098"/>
            </a:xfrm>
            <a:grpFill/>
          </p:grpSpPr>
          <p:sp>
            <p:nvSpPr>
              <p:cNvPr id="48" name="Diamond 47"/>
              <p:cNvSpPr/>
              <p:nvPr/>
            </p:nvSpPr>
            <p:spPr>
              <a:xfrm>
                <a:off x="4267200" y="3200400"/>
                <a:ext cx="2819400" cy="1143000"/>
              </a:xfrm>
              <a:prstGeom prst="diamond">
                <a:avLst/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/>
              <p:cNvSpPr/>
              <p:nvPr/>
            </p:nvSpPr>
            <p:spPr>
              <a:xfrm rot="20263829">
                <a:off x="5357318" y="4150360"/>
                <a:ext cx="2010765" cy="1089777"/>
              </a:xfrm>
              <a:prstGeom prst="parallelogram">
                <a:avLst>
                  <a:gd name="adj" fmla="val 39779"/>
                </a:avLst>
              </a:prstGeom>
              <a:solidFill>
                <a:srgbClr val="939494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6200000">
                <a:off x="4067751" y="4009449"/>
                <a:ext cx="1770498" cy="1371600"/>
              </a:xfrm>
              <a:prstGeom prst="parallelogram">
                <a:avLst>
                  <a:gd name="adj" fmla="val 41571"/>
                </a:avLst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 rot="20299902">
              <a:off x="4049174" y="2784293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297266">
              <a:off x="5765812" y="2784761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9437310">
              <a:off x="5744232" y="4029631"/>
              <a:ext cx="1525669" cy="762000"/>
            </a:xfrm>
            <a:prstGeom prst="rect">
              <a:avLst/>
            </a:prstGeom>
            <a:solidFill>
              <a:srgbClr val="939494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2110877">
              <a:off x="4078255" y="4028419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99576" y="4578368"/>
            <a:ext cx="322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proposed solution finds an optimal mix of both outreach and impact to maximize the number of applicants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1" y="5075872"/>
            <a:ext cx="304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Outreach is the </a:t>
            </a:r>
            <a:r>
              <a:rPr lang="en-US" dirty="0"/>
              <a:t>number of students a recruiter gets in touch </a:t>
            </a:r>
            <a:r>
              <a:rPr lang="en-US" dirty="0" smtClean="0"/>
              <a:t>with, </a:t>
            </a:r>
            <a:r>
              <a:rPr lang="en-US" dirty="0"/>
              <a:t>to make them aware of the TFA and education inequality issue.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10201" y="5182698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However, outreach negatively affects the impact on students. When we try to reach out to more students, the impact on the students reduces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What </a:t>
            </a:r>
            <a:r>
              <a:rPr lang="en-US" sz="3200" dirty="0" smtClean="0">
                <a:latin typeface="+mj-lt"/>
              </a:rPr>
              <a:t>are the factors that affect </a:t>
            </a:r>
            <a:r>
              <a:rPr lang="en-US" sz="3200" dirty="0"/>
              <a:t>O</a:t>
            </a:r>
            <a:r>
              <a:rPr lang="en-US" sz="3200" dirty="0" smtClean="0">
                <a:latin typeface="+mj-lt"/>
              </a:rPr>
              <a:t>utreach and Impact for each university?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810000" y="4114800"/>
            <a:ext cx="2170664" cy="1828800"/>
            <a:chOff x="4049174" y="2784293"/>
            <a:chExt cx="3318909" cy="2796205"/>
          </a:xfrm>
          <a:solidFill>
            <a:srgbClr val="5E5E5E"/>
          </a:solidFill>
        </p:grpSpPr>
        <p:grpSp>
          <p:nvGrpSpPr>
            <p:cNvPr id="6" name="Group 5"/>
            <p:cNvGrpSpPr/>
            <p:nvPr/>
          </p:nvGrpSpPr>
          <p:grpSpPr>
            <a:xfrm>
              <a:off x="4267200" y="3200400"/>
              <a:ext cx="3100883" cy="2380098"/>
              <a:chOff x="4267200" y="3200400"/>
              <a:chExt cx="3100883" cy="2380098"/>
            </a:xfrm>
            <a:grpFill/>
          </p:grpSpPr>
          <p:sp>
            <p:nvSpPr>
              <p:cNvPr id="4" name="Diamond 3"/>
              <p:cNvSpPr/>
              <p:nvPr/>
            </p:nvSpPr>
            <p:spPr>
              <a:xfrm>
                <a:off x="4267200" y="3200400"/>
                <a:ext cx="2819400" cy="1143000"/>
              </a:xfrm>
              <a:prstGeom prst="diamond">
                <a:avLst/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/>
              <p:cNvSpPr/>
              <p:nvPr/>
            </p:nvSpPr>
            <p:spPr>
              <a:xfrm rot="20263829">
                <a:off x="5357318" y="4150360"/>
                <a:ext cx="2010765" cy="1089777"/>
              </a:xfrm>
              <a:prstGeom prst="parallelogram">
                <a:avLst>
                  <a:gd name="adj" fmla="val 39779"/>
                </a:avLst>
              </a:prstGeom>
              <a:solidFill>
                <a:srgbClr val="939494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rallelogram 27"/>
              <p:cNvSpPr/>
              <p:nvPr/>
            </p:nvSpPr>
            <p:spPr>
              <a:xfrm rot="16200000">
                <a:off x="4067751" y="4009449"/>
                <a:ext cx="1770498" cy="1371600"/>
              </a:xfrm>
              <a:prstGeom prst="parallelogram">
                <a:avLst>
                  <a:gd name="adj" fmla="val 41571"/>
                </a:avLst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 rot="20299902">
              <a:off x="4049174" y="2784293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297266">
              <a:off x="5765812" y="2784761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9437310">
              <a:off x="5744232" y="4029631"/>
              <a:ext cx="1525669" cy="762000"/>
            </a:xfrm>
            <a:prstGeom prst="rect">
              <a:avLst/>
            </a:prstGeom>
            <a:solidFill>
              <a:srgbClr val="939494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2110877">
              <a:off x="4078255" y="4028419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58000" y="1828800"/>
            <a:ext cx="4495800" cy="3918237"/>
          </a:xfrm>
          <a:prstGeom prst="rect">
            <a:avLst/>
          </a:prstGeom>
          <a:noFill/>
          <a:ln w="22225">
            <a:solidFill>
              <a:srgbClr val="5E5E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1. University size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2. Teach for America awareness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3. Education inequity awareness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4. # Current CM’s in the university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5. # Alumni working for TFA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6. # TFA staff for university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92396" y="1812017"/>
            <a:ext cx="2523650" cy="3593298"/>
            <a:chOff x="892396" y="1812017"/>
            <a:chExt cx="2523650" cy="359329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435" y="3840673"/>
              <a:ext cx="1183343" cy="156464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1812017"/>
              <a:ext cx="2120646" cy="159276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396" y="2766716"/>
              <a:ext cx="1163173" cy="1966992"/>
            </a:xfrm>
            <a:prstGeom prst="rect">
              <a:avLst/>
            </a:prstGeom>
          </p:spPr>
        </p:pic>
        <p:sp>
          <p:nvSpPr>
            <p:cNvPr id="27" name="Rounded Rectangular Callout 26"/>
            <p:cNvSpPr/>
            <p:nvPr/>
          </p:nvSpPr>
          <p:spPr>
            <a:xfrm>
              <a:off x="2760937" y="3669380"/>
              <a:ext cx="596646" cy="557623"/>
            </a:xfrm>
            <a:prstGeom prst="wedgeRoundRectCallout">
              <a:avLst>
                <a:gd name="adj1" fmla="val -46769"/>
                <a:gd name="adj2" fmla="val 85205"/>
                <a:gd name="adj3" fmla="val 16667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321" y="3550087"/>
              <a:ext cx="3642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/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!</a:t>
              </a:r>
              <a:endParaRPr lang="en-US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</p:txBody>
        </p:sp>
      </p:grpSp>
      <p:sp>
        <p:nvSpPr>
          <p:cNvPr id="34" name="Circular Arrow 33"/>
          <p:cNvSpPr/>
          <p:nvPr/>
        </p:nvSpPr>
        <p:spPr>
          <a:xfrm>
            <a:off x="2151007" y="2766716"/>
            <a:ext cx="3138200" cy="2946787"/>
          </a:xfrm>
          <a:prstGeom prst="circularArrow">
            <a:avLst>
              <a:gd name="adj1" fmla="val 9525"/>
              <a:gd name="adj2" fmla="val 1378840"/>
              <a:gd name="adj3" fmla="val 20570184"/>
              <a:gd name="adj4" fmla="val 14302160"/>
              <a:gd name="adj5" fmla="val 1690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Impact of university size on number of  applicants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29075"/>
            <a:ext cx="3086100" cy="22193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24025"/>
            <a:ext cx="3009900" cy="22383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71624"/>
            <a:ext cx="3076575" cy="21431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3840162"/>
            <a:ext cx="3000375" cy="21907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810000" y="3429000"/>
            <a:ext cx="762000" cy="609600"/>
          </a:xfrm>
          <a:prstGeom prst="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53400" y="1676400"/>
            <a:ext cx="3200400" cy="4572000"/>
          </a:xfrm>
          <a:prstGeom prst="rect">
            <a:avLst/>
          </a:prstGeom>
          <a:noFill/>
          <a:ln w="22225">
            <a:solidFill>
              <a:srgbClr val="5E5E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Insight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>
                <a:solidFill>
                  <a:schemeClr val="tx1"/>
                </a:solidFill>
              </a:rPr>
              <a:t>of </a:t>
            </a:r>
            <a:r>
              <a:rPr lang="en-US" sz="1400" dirty="0" smtClean="0">
                <a:solidFill>
                  <a:schemeClr val="tx1"/>
                </a:solidFill>
              </a:rPr>
              <a:t>Very </a:t>
            </a:r>
            <a:r>
              <a:rPr lang="en-US" sz="1400" dirty="0">
                <a:solidFill>
                  <a:schemeClr val="tx1"/>
                </a:solidFill>
              </a:rPr>
              <a:t>Large schools when placed in Campus 1 give 36% of applicants </a:t>
            </a:r>
            <a:r>
              <a:rPr lang="en-US" sz="1400" dirty="0" smtClean="0">
                <a:solidFill>
                  <a:schemeClr val="tx1"/>
                </a:solidFill>
              </a:rPr>
              <a:t>vs. </a:t>
            </a:r>
            <a:r>
              <a:rPr lang="en-US" sz="1400" dirty="0">
                <a:solidFill>
                  <a:schemeClr val="tx1"/>
                </a:solidFill>
              </a:rPr>
              <a:t>28 very large schools placed in campus 2 give only 17% of </a:t>
            </a:r>
            <a:r>
              <a:rPr lang="en-US" sz="1400" dirty="0" smtClean="0">
                <a:solidFill>
                  <a:schemeClr val="tx1"/>
                </a:solidFill>
              </a:rPr>
              <a:t>applicants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Recommendation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 very large school will have a very big outreach, but to gain the impact that is needed to maximize the </a:t>
            </a:r>
            <a:r>
              <a:rPr lang="en-US" sz="1400" dirty="0" smtClean="0">
                <a:solidFill>
                  <a:schemeClr val="tx1"/>
                </a:solidFill>
              </a:rPr>
              <a:t>number </a:t>
            </a:r>
            <a:r>
              <a:rPr lang="en-US" sz="1400" dirty="0">
                <a:solidFill>
                  <a:schemeClr val="tx1"/>
                </a:solidFill>
              </a:rPr>
              <a:t>of applicants, such large schools need to be placed in </a:t>
            </a:r>
            <a:r>
              <a:rPr lang="en-US" sz="1400" dirty="0" smtClean="0">
                <a:solidFill>
                  <a:schemeClr val="tx1"/>
                </a:solidFill>
              </a:rPr>
              <a:t>campus 1</a:t>
            </a:r>
            <a:endParaRPr lang="en-US" sz="1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Impact of awareness on number of  applicants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153400" y="1676400"/>
            <a:ext cx="3200400" cy="4572000"/>
          </a:xfrm>
          <a:prstGeom prst="rect">
            <a:avLst/>
          </a:prstGeom>
          <a:noFill/>
          <a:ln w="22225">
            <a:solidFill>
              <a:srgbClr val="5E5E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Insight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6 schools in campus 2 contribute to 306 applicants, the 5 schools in campus 1 contribute to a higher 383 </a:t>
            </a:r>
            <a:r>
              <a:rPr lang="en-US" sz="1400" dirty="0" smtClean="0">
                <a:solidFill>
                  <a:schemeClr val="tx1"/>
                </a:solidFill>
              </a:rPr>
              <a:t>applicants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Recommendation</a:t>
            </a:r>
            <a:endParaRPr lang="en-US" sz="1400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High issue and low TFA schools should </a:t>
            </a:r>
            <a:r>
              <a:rPr lang="en-US" sz="1400" dirty="0" smtClean="0">
                <a:solidFill>
                  <a:schemeClr val="tx1"/>
                </a:solidFill>
              </a:rPr>
              <a:t>be </a:t>
            </a:r>
            <a:r>
              <a:rPr lang="en-US" sz="1400" dirty="0">
                <a:solidFill>
                  <a:schemeClr val="tx1"/>
                </a:solidFill>
              </a:rPr>
              <a:t>placed in higher tiers</a:t>
            </a:r>
            <a:endParaRPr lang="en-US" sz="1400" u="sng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r="13622" b="53735"/>
          <a:stretch/>
        </p:blipFill>
        <p:spPr bwMode="auto">
          <a:xfrm>
            <a:off x="533400" y="1690688"/>
            <a:ext cx="7010400" cy="4557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17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Impact of Alumni, Staff and Current Corps on number of  applicants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153400" y="1676400"/>
            <a:ext cx="3200400" cy="4572000"/>
          </a:xfrm>
          <a:prstGeom prst="rect">
            <a:avLst/>
          </a:prstGeom>
          <a:noFill/>
          <a:ln w="22225">
            <a:solidFill>
              <a:srgbClr val="5E5E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Insight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concentration of the percentages for the tables depict a random pattern highlighting an insight that the number of the members for each of these groups were probably not taken into consideration while bucketing the universities into the different </a:t>
            </a:r>
            <a:r>
              <a:rPr lang="en-US" sz="1400" dirty="0" smtClean="0">
                <a:solidFill>
                  <a:schemeClr val="tx1"/>
                </a:solidFill>
              </a:rPr>
              <a:t>tiers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tx1"/>
                </a:solidFill>
              </a:rPr>
              <a:t>Recommendation</a:t>
            </a:r>
            <a:endParaRPr lang="en-US" sz="1400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niversities </a:t>
            </a:r>
            <a:r>
              <a:rPr lang="en-US" sz="1400" dirty="0">
                <a:solidFill>
                  <a:schemeClr val="tx1"/>
                </a:solidFill>
              </a:rPr>
              <a:t>with higher number of members should be logically placed in higher </a:t>
            </a:r>
            <a:r>
              <a:rPr lang="en-US" sz="1400" dirty="0" smtClean="0">
                <a:solidFill>
                  <a:schemeClr val="tx1"/>
                </a:solidFill>
              </a:rPr>
              <a:t>quartiles</a:t>
            </a:r>
            <a:endParaRPr lang="en-US" sz="1400" u="sng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8237" r="29167" b="46896"/>
          <a:stretch/>
        </p:blipFill>
        <p:spPr bwMode="auto">
          <a:xfrm>
            <a:off x="838200" y="1828800"/>
            <a:ext cx="70104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55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to assign tiers to universities 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84DD6828-F38C-40F4-9055-F1CE7EE11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159907"/>
              </p:ext>
            </p:extLst>
          </p:nvPr>
        </p:nvGraphicFramePr>
        <p:xfrm>
          <a:off x="3361183" y="1839401"/>
          <a:ext cx="274320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Left Brace 6"/>
          <p:cNvSpPr/>
          <p:nvPr/>
        </p:nvSpPr>
        <p:spPr>
          <a:xfrm>
            <a:off x="9269008" y="1690688"/>
            <a:ext cx="457200" cy="3186112"/>
          </a:xfrm>
          <a:prstGeom prst="leftBrace">
            <a:avLst>
              <a:gd name="adj1" fmla="val 1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0098825" y="1292802"/>
            <a:ext cx="1130850" cy="1371600"/>
            <a:chOff x="8482445" y="1202098"/>
            <a:chExt cx="1295400" cy="15711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2445" y="1202098"/>
              <a:ext cx="1295400" cy="1257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772515" y="240394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Tier 1</a:t>
              </a:r>
              <a:endParaRPr lang="en-US" b="1" dirty="0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0146318" y="2664402"/>
            <a:ext cx="1180461" cy="1371600"/>
            <a:chOff x="9336250" y="2708531"/>
            <a:chExt cx="1397000" cy="16232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6250" y="2708531"/>
              <a:ext cx="1397000" cy="1371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677120" y="396240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Tier 2</a:t>
              </a:r>
              <a:endParaRPr lang="en-US" b="1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0189434" y="4191000"/>
            <a:ext cx="1094228" cy="1371600"/>
            <a:chOff x="8686800" y="5029200"/>
            <a:chExt cx="1206500" cy="1512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6800" y="5029200"/>
              <a:ext cx="1206500" cy="12446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929214" y="61722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Tier 3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9722" y="1473011"/>
            <a:ext cx="2553534" cy="3424571"/>
            <a:chOff x="609600" y="1243632"/>
            <a:chExt cx="3200400" cy="4292090"/>
          </a:xfrm>
        </p:grpSpPr>
        <p:grpSp>
          <p:nvGrpSpPr>
            <p:cNvPr id="18" name="Group 17"/>
            <p:cNvGrpSpPr/>
            <p:nvPr/>
          </p:nvGrpSpPr>
          <p:grpSpPr>
            <a:xfrm>
              <a:off x="688941" y="1268522"/>
              <a:ext cx="769815" cy="762000"/>
              <a:chOff x="990600" y="2400300"/>
              <a:chExt cx="769815" cy="762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90600" y="2400300"/>
                <a:ext cx="769815" cy="762000"/>
              </a:xfrm>
              <a:prstGeom prst="ellipse">
                <a:avLst/>
              </a:prstGeom>
              <a:solidFill>
                <a:srgbClr val="9437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17693" y="2579578"/>
                <a:ext cx="715634" cy="42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#CM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" y="2335322"/>
              <a:ext cx="3200400" cy="320040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304727" y="1652071"/>
              <a:ext cx="532568" cy="388939"/>
              <a:chOff x="1141372" y="1831348"/>
              <a:chExt cx="532568" cy="38893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209104" y="1831348"/>
                <a:ext cx="393192" cy="388939"/>
              </a:xfrm>
              <a:prstGeom prst="ellips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41372" y="1855678"/>
                <a:ext cx="532568" cy="347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Size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02536" y="1344722"/>
              <a:ext cx="769815" cy="762000"/>
              <a:chOff x="1639180" y="1828800"/>
              <a:chExt cx="769815" cy="7620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639180" y="1828800"/>
                <a:ext cx="769815" cy="762000"/>
              </a:xfrm>
              <a:prstGeom prst="ellipse">
                <a:avLst/>
              </a:prstGeom>
              <a:solidFill>
                <a:srgbClr val="4B9C7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43092" y="2008078"/>
                <a:ext cx="762003" cy="38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#Staff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286771" y="1816831"/>
              <a:ext cx="1066800" cy="990600"/>
              <a:chOff x="2108200" y="2209800"/>
              <a:chExt cx="1066800" cy="990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108200" y="2209800"/>
                <a:ext cx="1066800" cy="990600"/>
              </a:xfrm>
              <a:prstGeom prst="ellipse">
                <a:avLst/>
              </a:prstGeom>
              <a:solidFill>
                <a:srgbClr val="E46C3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22389" y="2465508"/>
                <a:ext cx="826133" cy="462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Issue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41417" y="2068622"/>
              <a:ext cx="994897" cy="762000"/>
              <a:chOff x="878061" y="2400300"/>
              <a:chExt cx="994897" cy="762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90600" y="2400300"/>
                <a:ext cx="769815" cy="762000"/>
              </a:xfrm>
              <a:prstGeom prst="ellipse">
                <a:avLst/>
              </a:prstGeom>
              <a:solidFill>
                <a:srgbClr val="5FBFB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78061" y="2612024"/>
                <a:ext cx="994897" cy="38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mtClean="0">
                    <a:solidFill>
                      <a:schemeClr val="bg1"/>
                    </a:solidFill>
                  </a:rPr>
                  <a:t>#Alumni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02210" y="1243632"/>
              <a:ext cx="898642" cy="824990"/>
              <a:chOff x="2173464" y="2209800"/>
              <a:chExt cx="1066800" cy="9906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5" name="Oval 24"/>
              <p:cNvSpPr/>
              <p:nvPr/>
            </p:nvSpPr>
            <p:spPr>
              <a:xfrm>
                <a:off x="2173464" y="2209800"/>
                <a:ext cx="1066800" cy="990600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78112" y="2454952"/>
                <a:ext cx="722759" cy="509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TFA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843866" y="2898725"/>
            <a:ext cx="15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Cross 38"/>
          <p:cNvSpPr/>
          <p:nvPr/>
        </p:nvSpPr>
        <p:spPr>
          <a:xfrm>
            <a:off x="2743200" y="3033334"/>
            <a:ext cx="762000" cy="759402"/>
          </a:xfrm>
          <a:prstGeom prst="plus">
            <a:avLst>
              <a:gd name="adj" fmla="val 39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qual 39"/>
          <p:cNvSpPr/>
          <p:nvPr/>
        </p:nvSpPr>
        <p:spPr>
          <a:xfrm>
            <a:off x="5943600" y="3090681"/>
            <a:ext cx="1066800" cy="644708"/>
          </a:xfrm>
          <a:prstGeom prst="mathEqual">
            <a:avLst>
              <a:gd name="adj1" fmla="val 23520"/>
              <a:gd name="adj2" fmla="val 20356"/>
            </a:avLst>
          </a:prstGeom>
          <a:solidFill>
            <a:srgbClr val="4B9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7086600" y="2590800"/>
            <a:ext cx="2170664" cy="1828800"/>
            <a:chOff x="4049174" y="2784293"/>
            <a:chExt cx="3318909" cy="2796205"/>
          </a:xfrm>
          <a:solidFill>
            <a:srgbClr val="5E5E5E"/>
          </a:solidFill>
        </p:grpSpPr>
        <p:grpSp>
          <p:nvGrpSpPr>
            <p:cNvPr id="43" name="Group 42"/>
            <p:cNvGrpSpPr/>
            <p:nvPr/>
          </p:nvGrpSpPr>
          <p:grpSpPr>
            <a:xfrm>
              <a:off x="4267200" y="3200400"/>
              <a:ext cx="3100883" cy="2380098"/>
              <a:chOff x="4267200" y="3200400"/>
              <a:chExt cx="3100883" cy="2380098"/>
            </a:xfrm>
            <a:grpFill/>
          </p:grpSpPr>
          <p:sp>
            <p:nvSpPr>
              <p:cNvPr id="48" name="Diamond 47"/>
              <p:cNvSpPr/>
              <p:nvPr/>
            </p:nvSpPr>
            <p:spPr>
              <a:xfrm>
                <a:off x="4267200" y="3200400"/>
                <a:ext cx="2819400" cy="1143000"/>
              </a:xfrm>
              <a:prstGeom prst="diamond">
                <a:avLst/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arallelogram 48"/>
              <p:cNvSpPr/>
              <p:nvPr/>
            </p:nvSpPr>
            <p:spPr>
              <a:xfrm rot="20263829">
                <a:off x="5357318" y="4150360"/>
                <a:ext cx="2010765" cy="1089777"/>
              </a:xfrm>
              <a:prstGeom prst="parallelogram">
                <a:avLst>
                  <a:gd name="adj" fmla="val 39779"/>
                </a:avLst>
              </a:prstGeom>
              <a:solidFill>
                <a:srgbClr val="939494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/>
              <p:cNvSpPr/>
              <p:nvPr/>
            </p:nvSpPr>
            <p:spPr>
              <a:xfrm rot="16200000">
                <a:off x="4067751" y="4009449"/>
                <a:ext cx="1770498" cy="1371600"/>
              </a:xfrm>
              <a:prstGeom prst="parallelogram">
                <a:avLst>
                  <a:gd name="adj" fmla="val 41571"/>
                </a:avLst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 rot="20299902">
              <a:off x="4049174" y="2784293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297266">
              <a:off x="5765812" y="2784761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9437310">
              <a:off x="5744232" y="4029631"/>
              <a:ext cx="1525669" cy="762000"/>
            </a:xfrm>
            <a:prstGeom prst="rect">
              <a:avLst/>
            </a:prstGeom>
            <a:solidFill>
              <a:srgbClr val="939494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2110877">
              <a:off x="4078255" y="4028419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696200" y="2998113"/>
                <a:ext cx="916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𝛾𝜃𝛽𝛼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998113"/>
                <a:ext cx="91659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87479" y="5181600"/>
            <a:ext cx="25557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Since we do not know how much value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each variable 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holds or how much it contributes, we run different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classification models.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934356" y="5220438"/>
            <a:ext cx="31700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In addition, from our judgement and the insights we come across, we include an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business intuition 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weightage to our set. Finally, we take an average to give us an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ensemble 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weight for each variable.</a:t>
            </a:r>
            <a:r>
              <a:rPr lang="en-US" sz="1400" dirty="0"/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15218" y="5181455"/>
            <a:ext cx="3128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Being cognizant about the average percentage contribution of each of these significant attributes, we proceed towards developing a mathematical equation which will equip us to procure a score for each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university.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9576401" y="5651325"/>
            <a:ext cx="2165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Finally, 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we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rank 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and divide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the universities 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into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tiers</a:t>
            </a: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Times New Roman" charset="0"/>
              </a:rPr>
              <a:t>keeping the 2017 proportions intact.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10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our equation working?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758778" y="2055664"/>
            <a:ext cx="1715359" cy="1445202"/>
            <a:chOff x="4049174" y="2784293"/>
            <a:chExt cx="3318909" cy="2796205"/>
          </a:xfrm>
          <a:solidFill>
            <a:srgbClr val="5E5E5E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4267200" y="3200400"/>
              <a:ext cx="3100883" cy="2380098"/>
              <a:chOff x="4267200" y="3200400"/>
              <a:chExt cx="3100883" cy="2380098"/>
            </a:xfrm>
            <a:grpFill/>
          </p:grpSpPr>
          <p:sp>
            <p:nvSpPr>
              <p:cNvPr id="21" name="Diamond 20"/>
              <p:cNvSpPr/>
              <p:nvPr/>
            </p:nvSpPr>
            <p:spPr>
              <a:xfrm>
                <a:off x="4267200" y="3200400"/>
                <a:ext cx="2819400" cy="1143000"/>
              </a:xfrm>
              <a:prstGeom prst="diamond">
                <a:avLst/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 rot="20263829">
                <a:off x="5357318" y="4150360"/>
                <a:ext cx="2010765" cy="1089777"/>
              </a:xfrm>
              <a:prstGeom prst="parallelogram">
                <a:avLst>
                  <a:gd name="adj" fmla="val 39779"/>
                </a:avLst>
              </a:prstGeom>
              <a:solidFill>
                <a:srgbClr val="939494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16200000">
                <a:off x="4067751" y="4009449"/>
                <a:ext cx="1770498" cy="1371600"/>
              </a:xfrm>
              <a:prstGeom prst="parallelogram">
                <a:avLst>
                  <a:gd name="adj" fmla="val 41571"/>
                </a:avLst>
              </a:prstGeom>
              <a:solidFill>
                <a:srgbClr val="5E5E5E"/>
              </a:solidFill>
              <a:ln>
                <a:solidFill>
                  <a:srgbClr val="5E5E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20299902">
              <a:off x="4049174" y="2784293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297266">
              <a:off x="5765812" y="2784761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9437310">
              <a:off x="5744232" y="4029631"/>
              <a:ext cx="1525669" cy="762000"/>
            </a:xfrm>
            <a:prstGeom prst="rect">
              <a:avLst/>
            </a:prstGeom>
            <a:solidFill>
              <a:srgbClr val="939494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2110877">
              <a:off x="4078255" y="4028419"/>
              <a:ext cx="1525669" cy="762000"/>
            </a:xfrm>
            <a:prstGeom prst="rect">
              <a:avLst/>
            </a:prstGeom>
            <a:solidFill>
              <a:srgbClr val="989A9A"/>
            </a:solidFill>
            <a:ln>
              <a:solidFill>
                <a:srgbClr val="98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194430" y="2372132"/>
                <a:ext cx="78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𝛾𝜃𝛽𝛼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30" y="2372132"/>
                <a:ext cx="78354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178" r="-10853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37" y="2286000"/>
            <a:ext cx="3157070" cy="842987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4778937" y="2486156"/>
            <a:ext cx="1643530" cy="571684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90501" y="220806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72% Match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5696681" y="-177334"/>
            <a:ext cx="853177" cy="7674538"/>
          </a:xfrm>
          <a:prstGeom prst="rightBrace">
            <a:avLst>
              <a:gd name="adj1" fmla="val 219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01" y="4334745"/>
            <a:ext cx="708571" cy="88328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871" y="4412048"/>
            <a:ext cx="697339" cy="7286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4357122"/>
            <a:ext cx="672669" cy="83853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4448355"/>
            <a:ext cx="641804" cy="656066"/>
          </a:xfrm>
          <a:prstGeom prst="rect">
            <a:avLst/>
          </a:prstGeom>
        </p:spPr>
      </p:pic>
      <p:sp>
        <p:nvSpPr>
          <p:cNvPr id="49" name="Up Arrow 48"/>
          <p:cNvSpPr/>
          <p:nvPr/>
        </p:nvSpPr>
        <p:spPr>
          <a:xfrm>
            <a:off x="5387200" y="4433488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 rot="10800000">
            <a:off x="3607141" y="4433488"/>
            <a:ext cx="457200" cy="685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 Arrow 50"/>
          <p:cNvSpPr/>
          <p:nvPr/>
        </p:nvSpPr>
        <p:spPr>
          <a:xfrm>
            <a:off x="7178225" y="4433488"/>
            <a:ext cx="457200" cy="68580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 rot="10800000">
            <a:off x="9046458" y="4433488"/>
            <a:ext cx="457200" cy="6858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17329" y="5495778"/>
            <a:ext cx="829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propose to make changes in the remaining 28% universities which will make a difference for Teach For America in the year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7528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2698</TotalTime>
  <Words>684</Words>
  <Application>Microsoft Macintosh PowerPoint</Application>
  <PresentationFormat>Widescreen</PresentationFormat>
  <Paragraphs>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 MT Condensed Extra Bold</vt:lpstr>
      <vt:lpstr>Calibri</vt:lpstr>
      <vt:lpstr>Calibri Light</vt:lpstr>
      <vt:lpstr>Cambria Math</vt:lpstr>
      <vt:lpstr>Times New Roman</vt:lpstr>
      <vt:lpstr>Arial</vt:lpstr>
      <vt:lpstr>1_Custom Design</vt:lpstr>
      <vt:lpstr>Custom Design</vt:lpstr>
      <vt:lpstr>Office Theme</vt:lpstr>
      <vt:lpstr>PowerPoint Presentation</vt:lpstr>
      <vt:lpstr>Teach for America wants to improve their recruitment strategy to maximize their limited resources</vt:lpstr>
      <vt:lpstr>How Do Outreach And Impact Affect the Number of Applications Differently?</vt:lpstr>
      <vt:lpstr>What are the factors that affect Outreach and Impact for each university?</vt:lpstr>
      <vt:lpstr>Impact of university size on number of  applicants</vt:lpstr>
      <vt:lpstr>Impact of awareness on number of  applicants</vt:lpstr>
      <vt:lpstr>Impact of Alumni, Staff and Current Corps on number of  applicants</vt:lpstr>
      <vt:lpstr>Methodology to assign tiers to universities </vt:lpstr>
      <vt:lpstr>So is our equation working?</vt:lpstr>
      <vt:lpstr>Future Scope for improvement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Parth Shiras</cp:lastModifiedBy>
  <cp:revision>237</cp:revision>
  <dcterms:created xsi:type="dcterms:W3CDTF">2010-04-12T23:12:02Z</dcterms:created>
  <dcterms:modified xsi:type="dcterms:W3CDTF">2017-03-04T04:49:27Z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