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2852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B1D3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2852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B1D3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2852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B1D3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2852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2852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2376" y="621791"/>
            <a:ext cx="6355080" cy="56515"/>
          </a:xfrm>
          <a:custGeom>
            <a:avLst/>
            <a:gdLst/>
            <a:ahLst/>
            <a:cxnLst/>
            <a:rect l="l" t="t" r="r" b="b"/>
            <a:pathLst>
              <a:path w="6355080" h="56515">
                <a:moveTo>
                  <a:pt x="6354826" y="0"/>
                </a:moveTo>
                <a:lnTo>
                  <a:pt x="0" y="0"/>
                </a:lnTo>
                <a:lnTo>
                  <a:pt x="0" y="56388"/>
                </a:lnTo>
                <a:lnTo>
                  <a:pt x="6354826" y="56388"/>
                </a:lnTo>
                <a:lnTo>
                  <a:pt x="6354826" y="0"/>
                </a:lnTo>
                <a:close/>
              </a:path>
            </a:pathLst>
          </a:custGeom>
          <a:solidFill>
            <a:srgbClr val="297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1148841"/>
            <a:ext cx="633476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B1D3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110" y="2010410"/>
            <a:ext cx="4861560" cy="316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54246" y="9153844"/>
            <a:ext cx="2647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32852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://www.spinxdigital.com/)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2639" y="9166544"/>
            <a:ext cx="88265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400" b="1">
                <a:solidFill>
                  <a:srgbClr val="232852"/>
                </a:solidFill>
                <a:latin typeface="Corbel"/>
                <a:cs typeface="Corbel"/>
              </a:rPr>
              <a:t>1</a:t>
            </a:r>
            <a:endParaRPr sz="14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6275" y="1190625"/>
            <a:ext cx="3179445" cy="16764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6670038"/>
            <a:ext cx="7745730" cy="3374390"/>
          </a:xfrm>
          <a:custGeom>
            <a:avLst/>
            <a:gdLst/>
            <a:ahLst/>
            <a:cxnLst/>
            <a:rect l="l" t="t" r="r" b="b"/>
            <a:pathLst>
              <a:path w="7745730" h="3374390">
                <a:moveTo>
                  <a:pt x="7745731" y="0"/>
                </a:moveTo>
                <a:lnTo>
                  <a:pt x="0" y="0"/>
                </a:lnTo>
                <a:lnTo>
                  <a:pt x="0" y="3374389"/>
                </a:lnTo>
                <a:lnTo>
                  <a:pt x="7745731" y="3374389"/>
                </a:lnTo>
                <a:lnTo>
                  <a:pt x="7745731" y="0"/>
                </a:lnTo>
                <a:close/>
              </a:path>
            </a:pathLst>
          </a:custGeom>
          <a:solidFill>
            <a:srgbClr val="297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46801" y="9162998"/>
            <a:ext cx="14116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solidFill>
                  <a:srgbClr val="FFFFFF"/>
                </a:solidFill>
                <a:latin typeface="Times New Roman"/>
                <a:cs typeface="Times New Roman"/>
              </a:rPr>
              <a:t>(Image</a:t>
            </a:r>
            <a:r>
              <a:rPr dirty="0" sz="6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00" spc="-5" b="1">
                <a:solidFill>
                  <a:srgbClr val="FFFFFF"/>
                </a:solidFill>
                <a:latin typeface="Times New Roman"/>
                <a:cs typeface="Times New Roman"/>
              </a:rPr>
              <a:t>courtesy:</a:t>
            </a:r>
            <a:r>
              <a:rPr dirty="0" sz="6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00" spc="-5" b="1">
                <a:solidFill>
                  <a:srgbClr val="FFFFFF"/>
                </a:solidFill>
                <a:latin typeface="Times New Roman"/>
                <a:cs typeface="Times New Roman"/>
              </a:rPr>
              <a:t>https://en.wikipedia.org/)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415" y="1018197"/>
            <a:ext cx="3938904" cy="8267700"/>
          </a:xfrm>
          <a:custGeom>
            <a:avLst/>
            <a:gdLst/>
            <a:ahLst/>
            <a:cxnLst/>
            <a:rect l="l" t="t" r="r" b="b"/>
            <a:pathLst>
              <a:path w="3938904" h="8267700">
                <a:moveTo>
                  <a:pt x="3938904" y="0"/>
                </a:moveTo>
                <a:lnTo>
                  <a:pt x="0" y="0"/>
                </a:lnTo>
                <a:lnTo>
                  <a:pt x="0" y="8267700"/>
                </a:lnTo>
                <a:lnTo>
                  <a:pt x="3938904" y="8267700"/>
                </a:lnTo>
                <a:lnTo>
                  <a:pt x="3938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31519" y="1295240"/>
          <a:ext cx="2741930" cy="7690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295"/>
              </a:tblGrid>
              <a:tr h="1521745">
                <a:tc>
                  <a:txBody>
                    <a:bodyPr/>
                    <a:lstStyle/>
                    <a:p>
                      <a:pPr marL="94615">
                        <a:lnSpc>
                          <a:spcPts val="2640"/>
                        </a:lnSpc>
                      </a:pPr>
                      <a:r>
                        <a:rPr dirty="0" sz="2800" spc="-10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AIRBNB</a:t>
                      </a:r>
                      <a:r>
                        <a:rPr dirty="0" sz="2800" spc="-20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NYC</a:t>
                      </a:r>
                      <a:endParaRPr sz="2800">
                        <a:latin typeface="Corbel"/>
                        <a:cs typeface="Corbel"/>
                      </a:endParaRPr>
                    </a:p>
                    <a:p>
                      <a:pPr marL="94615" marR="572770">
                        <a:lnSpc>
                          <a:spcPct val="101800"/>
                        </a:lnSpc>
                      </a:pPr>
                      <a:r>
                        <a:rPr dirty="0" sz="2800" spc="-10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Case </a:t>
                      </a:r>
                      <a:r>
                        <a:rPr dirty="0" sz="2800" spc="-5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Study – </a:t>
                      </a:r>
                      <a:r>
                        <a:rPr dirty="0" sz="2800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Me</a:t>
                      </a:r>
                      <a:r>
                        <a:rPr dirty="0" sz="2800" spc="5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t</a:t>
                      </a:r>
                      <a:r>
                        <a:rPr dirty="0" sz="2800" b="1">
                          <a:solidFill>
                            <a:srgbClr val="232852"/>
                          </a:solidFill>
                          <a:latin typeface="Corbel"/>
                          <a:cs typeface="Corbel"/>
                        </a:rPr>
                        <a:t>hodology</a:t>
                      </a:r>
                      <a:endParaRPr sz="2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B w="38100">
                      <a:solidFill>
                        <a:srgbClr val="232852"/>
                      </a:solidFill>
                      <a:prstDash val="solid"/>
                    </a:lnB>
                  </a:tcPr>
                </a:tc>
              </a:tr>
              <a:tr h="3853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232852"/>
                      </a:solidFill>
                      <a:prstDash val="solid"/>
                    </a:lnT>
                  </a:tcPr>
                </a:tc>
              </a:tr>
              <a:tr h="2315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600" spc="65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JULY</a:t>
                      </a:r>
                      <a:r>
                        <a:rPr dirty="0" sz="1600" spc="170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45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upGrad</a:t>
                      </a:r>
                      <a:r>
                        <a:rPr dirty="0" sz="1400" spc="-25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400" spc="-35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IIITB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Authored</a:t>
                      </a:r>
                      <a:r>
                        <a:rPr dirty="0" sz="1400" spc="-2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by:</a:t>
                      </a:r>
                      <a:r>
                        <a:rPr dirty="0" sz="1400" spc="285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Vijaykumar</a:t>
                      </a:r>
                      <a:r>
                        <a:rPr dirty="0" sz="1400" spc="-1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Rangvani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83310">
                        <a:lnSpc>
                          <a:spcPts val="1650"/>
                        </a:lnSpc>
                        <a:spcBef>
                          <a:spcPts val="285"/>
                        </a:spcBef>
                      </a:pPr>
                      <a:r>
                        <a:rPr dirty="0" sz="140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Sonam</a:t>
                      </a:r>
                      <a:r>
                        <a:rPr dirty="0" sz="1400" spc="-45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232852"/>
                          </a:solidFill>
                          <a:latin typeface="Calibri"/>
                          <a:cs typeface="Calibri"/>
                        </a:rPr>
                        <a:t>Gupta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31519" y="8061197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 h="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38100">
            <a:solidFill>
              <a:srgbClr val="232852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195" y="7984617"/>
            <a:ext cx="1543177" cy="11715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0665" y="2901442"/>
            <a:ext cx="1591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Times New Roman"/>
                <a:cs typeface="Times New Roman"/>
              </a:rPr>
              <a:t>(Image</a:t>
            </a:r>
            <a:r>
              <a:rPr dirty="0" sz="600" spc="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courtesy:</a:t>
            </a:r>
            <a:r>
              <a:rPr dirty="0" sz="600" spc="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https://</a:t>
            </a:r>
            <a:r>
              <a:rPr dirty="0" sz="600" spc="-5" b="1">
                <a:latin typeface="Times New Roman"/>
                <a:cs typeface="Times New Roman"/>
                <a:hlinkClick r:id="rId4"/>
              </a:rPr>
              <a:t>www.spinxdigital.com/)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724" y="5108828"/>
            <a:ext cx="6062980" cy="1345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AutoNum type="arabicPeriod"/>
              <a:tabLst>
                <a:tab pos="269875" algn="l"/>
                <a:tab pos="27051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More experienced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hosts know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market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better.</a:t>
            </a:r>
            <a:endParaRPr sz="1200">
              <a:latin typeface="Calibri"/>
              <a:cs typeface="Calibri"/>
            </a:endParaRPr>
          </a:p>
          <a:p>
            <a:pPr marL="269875" marR="5080" indent="-257810">
              <a:lnSpc>
                <a:spcPct val="101699"/>
              </a:lnSpc>
              <a:buAutoNum type="arabicPeriod"/>
              <a:tabLst>
                <a:tab pos="269875" algn="l"/>
                <a:tab pos="27051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observe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a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single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host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having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multiple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mainly 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Manhattan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area.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is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because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has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highest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influx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tourists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 financial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enthusiasts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visiting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city</a:t>
            </a:r>
            <a:endParaRPr sz="12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3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all</a:t>
            </a:r>
            <a:r>
              <a:rPr dirty="0" sz="1200" spc="-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year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round.</a:t>
            </a:r>
            <a:endParaRPr sz="12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269875" algn="l"/>
                <a:tab pos="27051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makes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more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profitable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 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host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properties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same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area.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263293"/>
            <a:ext cx="6217539" cy="35211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1148841"/>
            <a:ext cx="235775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Presentation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/>
              <a:t>II: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18819" y="1773682"/>
            <a:ext cx="6313805" cy="729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Objective:</a:t>
            </a:r>
            <a:endParaRPr sz="1400">
              <a:latin typeface="Calibri"/>
              <a:cs typeface="Calibri"/>
            </a:endParaRPr>
          </a:p>
          <a:p>
            <a:pPr marL="240029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presentation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will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focus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mainly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following points: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9116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Get a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better understanding about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respect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various</a:t>
            </a:r>
            <a:r>
              <a:rPr dirty="0" sz="1200" spc="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 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relation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various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Recommendations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improve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quality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acquisitions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experience.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Exploratory</a:t>
            </a:r>
            <a:r>
              <a:rPr dirty="0" sz="1400" spc="-20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Data Analysis:</a:t>
            </a:r>
            <a:endParaRPr sz="1400">
              <a:latin typeface="Calibri"/>
              <a:cs typeface="Calibri"/>
            </a:endParaRPr>
          </a:p>
          <a:p>
            <a:pPr marL="240029">
              <a:lnSpc>
                <a:spcPct val="100000"/>
              </a:lnSpc>
              <a:spcBef>
                <a:spcPts val="480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some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important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insights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following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questions: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preference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Property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demand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based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minimum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nights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offered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by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customers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Understanding Price variation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w.r.t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Type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Understanding Price variation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w.r.t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Geography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Top</a:t>
            </a:r>
            <a:r>
              <a:rPr dirty="0" sz="1200" spc="-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properties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b="1">
                <a:solidFill>
                  <a:srgbClr val="232852"/>
                </a:solidFill>
                <a:latin typeface="Calibri"/>
                <a:cs typeface="Calibri"/>
              </a:rPr>
              <a:t>Methodology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analysis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visualizations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were done using Tableau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considering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various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analysis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done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keeping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mind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business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side of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project.</a:t>
            </a:r>
            <a:endParaRPr sz="1200">
              <a:latin typeface="Calibri"/>
              <a:cs typeface="Calibri"/>
            </a:endParaRPr>
          </a:p>
          <a:p>
            <a:pPr marL="12700" marR="362585">
              <a:lnSpc>
                <a:spcPct val="101699"/>
              </a:lnSpc>
              <a:spcBef>
                <a:spcPts val="104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first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half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presentation focused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preference.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second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half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compared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various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customer preference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respect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74955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	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following parameters were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considered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263525" algn="l"/>
                <a:tab pos="264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experience: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minimum nights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offered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2852"/>
              </a:buClr>
              <a:buFont typeface="Calibri"/>
              <a:buAutoNum type="alphaLcPeriod"/>
            </a:pPr>
            <a:endParaRPr sz="950">
              <a:latin typeface="Calibri"/>
              <a:cs typeface="Calibri"/>
            </a:endParaRPr>
          </a:p>
          <a:p>
            <a:pPr marL="12700" marR="136525">
              <a:lnSpc>
                <a:spcPct val="101899"/>
              </a:lnSpc>
              <a:buAutoNum type="alphaLcPeriod"/>
              <a:tabLst>
                <a:tab pos="269240" algn="l"/>
                <a:tab pos="269875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variation: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Volume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booking,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type,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Neighborhood,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reviews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Geography.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first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half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presentation focused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preference.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Explanation</a:t>
            </a:r>
            <a:r>
              <a:rPr dirty="0" sz="1400" spc="-15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400" spc="-15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EDA:</a:t>
            </a:r>
            <a:endParaRPr sz="1400">
              <a:latin typeface="Calibri"/>
              <a:cs typeface="Calibri"/>
            </a:endParaRPr>
          </a:p>
          <a:p>
            <a:pPr lvl="1" marL="469900" indent="-22923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70534" algn="l"/>
              </a:tabLst>
            </a:pP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Customer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preference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for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neighborhood</a:t>
            </a:r>
            <a:r>
              <a:rPr dirty="0" u="sng" sz="1200" spc="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&amp;</a:t>
            </a:r>
            <a:r>
              <a:rPr dirty="0" u="sng" sz="1200" spc="-1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room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type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27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27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preference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w.r.t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volume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experience.</a:t>
            </a:r>
            <a:r>
              <a:rPr dirty="0" sz="1200" spc="4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review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 spc="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chosen,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as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important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factors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boost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future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listings.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a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gives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particular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directly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implies</a:t>
            </a:r>
            <a:r>
              <a:rPr dirty="0" sz="1200" spc="5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likability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listing.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two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different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were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taken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comparison: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type.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1157985"/>
            <a:ext cx="6076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 taken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analysis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are: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type;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group,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SUM(Number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631518"/>
            <a:ext cx="6216884" cy="33648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19" y="5280533"/>
            <a:ext cx="6138148" cy="3199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724" y="4979034"/>
            <a:ext cx="6003925" cy="325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241300" marR="330835" indent="-228600">
              <a:lnSpc>
                <a:spcPct val="101699"/>
              </a:lnSpc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There</a:t>
            </a:r>
            <a:r>
              <a:rPr dirty="0" sz="1200" spc="27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three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types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Entire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home/Apartment,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Private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28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shared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private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 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entire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homes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comparison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shared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32852"/>
              </a:buClr>
              <a:buFont typeface="Calibri"/>
              <a:buAutoNum type="arabicPeriod"/>
            </a:pP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01699"/>
              </a:lnSpc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addition,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see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maximum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implying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that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more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bookings happen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these neighborhoods.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(The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 of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imply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higher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satisfaction).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2852"/>
              </a:buClr>
              <a:buFont typeface="Symbol"/>
              <a:buChar char=""/>
            </a:pPr>
            <a:endParaRPr sz="1350">
              <a:latin typeface="Calibri"/>
              <a:cs typeface="Calibri"/>
            </a:endParaRPr>
          </a:p>
          <a:p>
            <a:pPr lvl="1" marL="241300" marR="271145">
              <a:lnSpc>
                <a:spcPct val="101699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concentrate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promoting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shared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targeted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discounts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increase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232852"/>
              </a:buClr>
              <a:buFont typeface="Calibri"/>
              <a:buAutoNum type="arabicPeriod"/>
            </a:pPr>
            <a:endParaRPr sz="1200">
              <a:latin typeface="Calibri"/>
              <a:cs typeface="Calibri"/>
            </a:endParaRPr>
          </a:p>
          <a:p>
            <a:pPr lvl="1" marL="241300" marR="63500">
              <a:lnSpc>
                <a:spcPct val="101699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acquisitions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acquire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‘private rooms’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‘entire homes’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Bronx 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Queens.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257431"/>
            <a:ext cx="6138025" cy="32728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1157985"/>
            <a:ext cx="6245225" cy="1696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2852"/>
                </a:solidFill>
                <a:latin typeface="Calibri"/>
                <a:cs typeface="Calibri"/>
              </a:rPr>
              <a:t>2.</a:t>
            </a:r>
            <a:r>
              <a:rPr dirty="0" sz="1200" spc="330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Property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demand</a:t>
            </a:r>
            <a:r>
              <a:rPr dirty="0" u="sng" sz="1200" spc="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based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on</a:t>
            </a:r>
            <a:r>
              <a:rPr dirty="0" u="sng" sz="1200" spc="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minimum nights offered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wanted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observe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booking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pattern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 demand 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based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minimum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stay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nights.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was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chosen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what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type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of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stay</a:t>
            </a:r>
            <a:r>
              <a:rPr dirty="0" sz="1200" spc="5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use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Airbnb;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short-stay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long-stay.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Here,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 took into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account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volume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neighborhood-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wise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volume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booking.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37465">
              <a:lnSpc>
                <a:spcPct val="101699"/>
              </a:lnSpc>
              <a:spcBef>
                <a:spcPts val="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parameters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taken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account were: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CNT(Id),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Minimum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Nights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(This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binned,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size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2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for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easier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visualization)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 Group.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3122978"/>
            <a:ext cx="6283125" cy="34106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19" y="6820307"/>
            <a:ext cx="6284968" cy="20607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724" y="1165606"/>
            <a:ext cx="6099810" cy="474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241300" marR="98425" indent="-228600">
              <a:lnSpc>
                <a:spcPct val="1016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1.</a:t>
            </a:r>
            <a:r>
              <a:rPr dirty="0" sz="1200" spc="8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Minimum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nights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1-6</a:t>
            </a:r>
            <a:r>
              <a:rPr dirty="0" sz="1200" spc="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see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prominent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spike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30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days.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This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would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because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would prefer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renting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out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monthly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basis. After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30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days,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small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spikes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60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90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days,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explained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by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monthly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rent-taking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trend.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algn="just" marL="241300" marR="5715" indent="-228600">
              <a:lnSpc>
                <a:spcPct val="101800"/>
              </a:lnSpc>
              <a:spcBef>
                <a:spcPts val="5"/>
              </a:spcBef>
              <a:buClr>
                <a:srgbClr val="232852"/>
              </a:buClr>
              <a:buFont typeface="Calibri"/>
              <a:buAutoNum type="arabicPeriod"/>
              <a:tabLst>
                <a:tab pos="276860" algn="l"/>
              </a:tabLst>
            </a:pPr>
            <a:r>
              <a:rPr dirty="0"/>
              <a:t>	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More number of hosts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listings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monthly rental duration (30-60-90)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can be acquired. We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good potential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30-day rental window. Manhattan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higher number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30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day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bookings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compared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others,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these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areas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 be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further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targeted.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150">
              <a:latin typeface="Calibri"/>
              <a:cs typeface="Calibri"/>
            </a:endParaRPr>
          </a:p>
          <a:p>
            <a:pPr algn="just" marL="241300" marR="6350" indent="-228600">
              <a:lnSpc>
                <a:spcPct val="101699"/>
              </a:lnSpc>
              <a:spcBef>
                <a:spcPts val="5"/>
              </a:spcBef>
              <a:buClr>
                <a:srgbClr val="232852"/>
              </a:buClr>
              <a:buFont typeface="Calibri"/>
              <a:buAutoNum type="arabicPeriod"/>
              <a:tabLst>
                <a:tab pos="276860" algn="l"/>
              </a:tabLst>
            </a:pPr>
            <a:r>
              <a:rPr dirty="0"/>
              <a:t>	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weekly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bi-weekly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rentals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also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these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used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stranded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NYC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 quarantine purposes.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Price range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preferred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by</a:t>
            </a:r>
            <a:r>
              <a:rPr dirty="0" u="sng" sz="1200" spc="-2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customers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business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operate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have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fair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understanding 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customer-buying pattern.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So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28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tried</a:t>
            </a:r>
            <a:r>
              <a:rPr dirty="0" sz="1200" spc="28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 spc="27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8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28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preferred</a:t>
            </a:r>
            <a:r>
              <a:rPr dirty="0" sz="1200" spc="28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3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28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28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customers.</a:t>
            </a:r>
            <a:r>
              <a:rPr dirty="0" sz="1200" spc="28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Using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try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improve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considered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volume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 and number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particular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range.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easy visualization,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 have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binned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size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10.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owing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enormous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value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observed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variation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until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$1000. As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very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little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data beyond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this,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decided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filter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5984291"/>
            <a:ext cx="6469039" cy="31188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4979034"/>
            <a:ext cx="6292215" cy="39674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469900" marR="5080" indent="-228600">
              <a:lnSpc>
                <a:spcPct val="1016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1.</a:t>
            </a:r>
            <a:r>
              <a:rPr dirty="0" sz="1200" spc="8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taken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pricing preference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based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two parameters</a:t>
            </a:r>
            <a:r>
              <a:rPr dirty="0" sz="1200" spc="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–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volume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bookings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done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range.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From both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graphs, 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favorable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price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$40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$190.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preferred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by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Recommendation:</a:t>
            </a:r>
            <a:endParaRPr sz="1100">
              <a:latin typeface="Calibri"/>
              <a:cs typeface="Calibri"/>
            </a:endParaRPr>
          </a:p>
          <a:p>
            <a:pPr marL="12700" marR="375920">
              <a:lnSpc>
                <a:spcPct val="101699"/>
              </a:lnSpc>
              <a:spcBef>
                <a:spcPts val="18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acquisitions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expansion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done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price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 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$40 -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$190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satisfies both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volume of customer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traffic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satisfaction.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Calibri"/>
              <a:buAutoNum type="arabicPeriod" startAt="4"/>
              <a:tabLst>
                <a:tab pos="241935" algn="l"/>
              </a:tabLst>
            </a:pP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Understanding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Price</a:t>
            </a:r>
            <a:r>
              <a:rPr dirty="0" u="sng" sz="1200" spc="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variation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w.r.t</a:t>
            </a:r>
            <a:r>
              <a:rPr dirty="0" u="sng" sz="1200" spc="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Room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Type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&amp;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Neighborhood</a:t>
            </a:r>
            <a:endParaRPr sz="1200">
              <a:latin typeface="Calibri"/>
              <a:cs typeface="Calibri"/>
            </a:endParaRPr>
          </a:p>
          <a:p>
            <a:pPr marL="12700" marR="19050">
              <a:lnSpc>
                <a:spcPts val="1470"/>
              </a:lnSpc>
              <a:spcBef>
                <a:spcPts val="50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Now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that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obtained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optimum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range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listings,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let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us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explore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which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neighborhoods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fit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category.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have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created two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graphs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explore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question: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algn="just" lvl="1" marL="470534" marR="34925" indent="-470534">
              <a:lnSpc>
                <a:spcPct val="101699"/>
              </a:lnSpc>
              <a:buFont typeface="Calibri"/>
              <a:buChar char="-"/>
              <a:tabLst>
                <a:tab pos="470534" algn="l"/>
              </a:tabLst>
            </a:pPr>
            <a:r>
              <a:rPr dirty="0" sz="1200" spc="-5" b="1">
                <a:solidFill>
                  <a:srgbClr val="232852"/>
                </a:solidFill>
                <a:latin typeface="Calibri"/>
                <a:cs typeface="Calibri"/>
              </a:rPr>
              <a:t>Tree map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: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wanted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 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average price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distribution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5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boroughs of NYC.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tree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map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created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Avg(Price)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 ‘size’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‘color’.</a:t>
            </a:r>
            <a:endParaRPr sz="1200">
              <a:latin typeface="Calibri"/>
              <a:cs typeface="Calibri"/>
            </a:endParaRPr>
          </a:p>
          <a:p>
            <a:pPr algn="just" lvl="1" marL="469900" marR="77470" indent="-228600">
              <a:lnSpc>
                <a:spcPct val="101699"/>
              </a:lnSpc>
              <a:buFont typeface="Calibri"/>
              <a:buChar char="-"/>
              <a:tabLst>
                <a:tab pos="470534" algn="l"/>
              </a:tabLst>
            </a:pPr>
            <a:r>
              <a:rPr dirty="0" sz="1200" spc="-5" b="1">
                <a:solidFill>
                  <a:srgbClr val="232852"/>
                </a:solidFill>
                <a:latin typeface="Calibri"/>
                <a:cs typeface="Calibri"/>
              </a:rPr>
              <a:t>Highlight table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: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 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comparison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table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containing the room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 neighborhood mainly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consisted of numbers we decided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go ahead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highlight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table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 display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highest and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lowest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263293"/>
            <a:ext cx="6283125" cy="35211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091" y="1268662"/>
            <a:ext cx="6274501" cy="37359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9" y="5297295"/>
            <a:ext cx="6283152" cy="34977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724" y="1140929"/>
            <a:ext cx="6072505" cy="38315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 marL="241300" marR="87630" indent="-228600">
              <a:lnSpc>
                <a:spcPts val="1680"/>
              </a:lnSpc>
              <a:spcBef>
                <a:spcPts val="70"/>
              </a:spcBef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appears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highest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average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price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$196.9. 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'Entire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home/apt' room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Manhattan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expensive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at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$250,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much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higher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than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overall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average.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'Shared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Room'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cheapest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Recommendation:</a:t>
            </a:r>
            <a:endParaRPr sz="1100">
              <a:latin typeface="Calibri"/>
              <a:cs typeface="Calibri"/>
            </a:endParaRPr>
          </a:p>
          <a:p>
            <a:pPr marL="241300" marR="5715" indent="-228600">
              <a:lnSpc>
                <a:spcPts val="1689"/>
              </a:lnSpc>
              <a:spcBef>
                <a:spcPts val="60"/>
              </a:spcBef>
              <a:buAutoNum type="arabicPeriod"/>
              <a:tabLst>
                <a:tab pos="24130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line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with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earlier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recommendation,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observe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‘private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rooms’ 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&amp;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‘entire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homes’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Bronx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Queens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Fall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favorable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($40-$190).</a:t>
            </a:r>
            <a:endParaRPr sz="1200">
              <a:latin typeface="Calibri"/>
              <a:cs typeface="Calibri"/>
            </a:endParaRPr>
          </a:p>
          <a:p>
            <a:pPr marL="241300" marR="503555" indent="-228600">
              <a:lnSpc>
                <a:spcPts val="1680"/>
              </a:lnSpc>
              <a:buClr>
                <a:srgbClr val="232852"/>
              </a:buClr>
              <a:buFont typeface="Calibri"/>
              <a:buAutoNum type="arabicPeriod"/>
              <a:tabLst>
                <a:tab pos="276225" algn="l"/>
                <a:tab pos="276860" algn="l"/>
              </a:tabLst>
            </a:pPr>
            <a:r>
              <a:rPr dirty="0"/>
              <a:t>	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has an average price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$124.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there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already many listings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available in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Manhattan,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considered for expansion.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5.</a:t>
            </a:r>
            <a:r>
              <a:rPr dirty="0" sz="1200" spc="35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Understanding Price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variation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w.r.t Geography</a:t>
            </a:r>
            <a:endParaRPr sz="1200">
              <a:latin typeface="Calibri"/>
              <a:cs typeface="Calibri"/>
            </a:endParaRPr>
          </a:p>
          <a:p>
            <a:pPr marL="12700" marR="570865">
              <a:lnSpc>
                <a:spcPct val="1016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had earlier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explore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variation with respect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location.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now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deep dive to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 how it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varies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across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difference areas/geographies.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Calibri"/>
              <a:cs typeface="Calibri"/>
            </a:endParaRPr>
          </a:p>
          <a:p>
            <a:pPr marL="12700" marR="141605">
              <a:lnSpc>
                <a:spcPct val="101699"/>
              </a:lnSpc>
              <a:buChar char="-"/>
              <a:tabLst>
                <a:tab pos="9525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wanted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if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geography played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part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rising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prices.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plotted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geographical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map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density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variation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buChar char="-"/>
              <a:tabLst>
                <a:tab pos="9525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 further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correlate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our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finding, 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took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top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10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maximum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average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price.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used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findings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confirm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our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observation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obtained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from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geographical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map.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5156327"/>
            <a:ext cx="6296256" cy="36163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5602312"/>
            <a:ext cx="6333490" cy="32372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2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 lvl="1" marL="727710" marR="123189" indent="-257810">
              <a:lnSpc>
                <a:spcPct val="101699"/>
              </a:lnSpc>
              <a:spcBef>
                <a:spcPts val="190"/>
              </a:spcBef>
              <a:buAutoNum type="arabicPeriod"/>
              <a:tabLst>
                <a:tab pos="727075" algn="l"/>
                <a:tab pos="72771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map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displays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variation,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which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appears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distributed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uniformly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inland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areas.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see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spike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coastal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cities,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owing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better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view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from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stays and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easy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ferry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reachability.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When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zoomed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in,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observed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higher pricing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near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colleges 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important monuments/landmarks.</a:t>
            </a:r>
            <a:endParaRPr sz="1200">
              <a:latin typeface="Calibri"/>
              <a:cs typeface="Calibri"/>
            </a:endParaRPr>
          </a:p>
          <a:p>
            <a:pPr lvl="1" marL="727710" indent="-25781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727075" algn="l"/>
                <a:tab pos="72771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bar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graph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confirms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our</a:t>
            </a:r>
            <a:r>
              <a:rPr dirty="0" sz="1200" spc="27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inference,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observe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that 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top</a:t>
            </a:r>
            <a:r>
              <a:rPr dirty="0" sz="1200" spc="27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727710" marR="216535">
              <a:lnSpc>
                <a:spcPct val="101699"/>
              </a:lnSpc>
              <a:spcBef>
                <a:spcPts val="10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according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  are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those  that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situated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near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sea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or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next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26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important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institutions/companies/landmarks.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Recommendation: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10"/>
              </a:spcBef>
              <a:tabLst>
                <a:tab pos="498475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1.	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Increasing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acquisitions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properties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coastal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regions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increase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200" b="1">
                <a:solidFill>
                  <a:srgbClr val="232852"/>
                </a:solidFill>
                <a:latin typeface="Calibri"/>
                <a:cs typeface="Calibri"/>
              </a:rPr>
              <a:t>6.</a:t>
            </a:r>
            <a:r>
              <a:rPr dirty="0" sz="1200" spc="300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Top</a:t>
            </a:r>
            <a:r>
              <a:rPr dirty="0" u="sng" sz="1200" spc="-1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reviewed properties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gotten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various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insights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above questions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regarding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confirm and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correlate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our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observations,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visualized</a:t>
            </a:r>
            <a:r>
              <a:rPr dirty="0" sz="1200" spc="4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Top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10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properties.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would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give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us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overall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idea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whether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our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analysis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agrees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preference.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have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taken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“name”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calculated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how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many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each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received.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278308"/>
            <a:ext cx="6201375" cy="41336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1150366"/>
            <a:ext cx="1605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</a:t>
            </a:r>
            <a:r>
              <a:rPr dirty="0" sz="2400" spc="-35"/>
              <a:t>n</a:t>
            </a:r>
            <a:r>
              <a:rPr dirty="0" sz="2400"/>
              <a:t>t</a:t>
            </a:r>
            <a:r>
              <a:rPr dirty="0" sz="2400" spc="-30"/>
              <a:t>r</a:t>
            </a:r>
            <a:r>
              <a:rPr dirty="0" sz="2400"/>
              <a:t>oduct</a:t>
            </a:r>
            <a:r>
              <a:rPr dirty="0" sz="2400" spc="-10"/>
              <a:t>i</a:t>
            </a:r>
            <a:r>
              <a:rPr dirty="0" sz="2400" spc="15"/>
              <a:t>o</a:t>
            </a:r>
            <a:r>
              <a:rPr dirty="0" sz="2400"/>
              <a:t>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44727" y="1590802"/>
            <a:ext cx="6311900" cy="1952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5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Inc.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American</a:t>
            </a:r>
            <a:r>
              <a:rPr dirty="0" sz="1200" spc="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company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that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operates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online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marketplace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lodging,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primarily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homestays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vacation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rentals,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tourism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activities.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 provides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platform for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hosts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accommodate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guests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short-term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lodging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tourism-related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activities.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248920">
              <a:lnSpc>
                <a:spcPct val="116900"/>
              </a:lnSpc>
              <a:tabLst>
                <a:tab pos="360680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York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City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most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diverse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populated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city 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United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States.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city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consists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5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borrows: Manhattan, Brooklyn,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Queens,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Bronx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Staten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Island,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all of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which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“grouped”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together into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single city.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widely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recognized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global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center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financial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services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industry.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heartbeat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American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media,	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entertainment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(along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California),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telecommunications, 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law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advertising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industries.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727" y="6428613"/>
            <a:ext cx="6235700" cy="239268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400" spc="-5" b="1">
                <a:solidFill>
                  <a:srgbClr val="1B1D3C"/>
                </a:solidFill>
                <a:latin typeface="Calibri"/>
                <a:cs typeface="Calibri"/>
              </a:rPr>
              <a:t>Business</a:t>
            </a:r>
            <a:r>
              <a:rPr dirty="0" sz="2400" spc="-30" b="1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1B1D3C"/>
                </a:solidFill>
                <a:latin typeface="Calibri"/>
                <a:cs typeface="Calibri"/>
              </a:rPr>
              <a:t>Objective: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7200"/>
              </a:lnSpc>
              <a:spcBef>
                <a:spcPts val="590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past few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months,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major decline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revenue. Now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that 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restrictions have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started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lifting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 people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started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travel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more,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wants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make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sure that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fully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prepared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 this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change.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232852"/>
                </a:solidFill>
                <a:latin typeface="Calibri"/>
                <a:cs typeface="Calibri"/>
              </a:rPr>
              <a:t>Assumption:</a:t>
            </a:r>
            <a:endParaRPr sz="2400">
              <a:latin typeface="Calibri"/>
              <a:cs typeface="Calibri"/>
            </a:endParaRPr>
          </a:p>
          <a:p>
            <a:pPr marL="12700" marR="364490">
              <a:lnSpc>
                <a:spcPct val="116700"/>
              </a:lnSpc>
              <a:spcBef>
                <a:spcPts val="31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not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aware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about 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nature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assumed that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properties,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which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received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 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better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liking.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414" y="3568827"/>
            <a:ext cx="4310761" cy="29127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724" y="4332566"/>
            <a:ext cx="5913120" cy="9861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 lvl="1" marL="495300" indent="-25463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Queens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 most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liked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properties (most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reviewed).</a:t>
            </a:r>
            <a:endParaRPr sz="1200">
              <a:latin typeface="Calibri"/>
              <a:cs typeface="Calibri"/>
            </a:endParaRPr>
          </a:p>
          <a:p>
            <a:pPr lvl="1" marL="241300" marR="5080">
              <a:lnSpc>
                <a:spcPct val="101699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“Private Bedroom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Manhattan”, though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appears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steeply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priced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still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managed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get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maximum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making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favorable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NYC.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5442584"/>
            <a:ext cx="4196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1B1D3C"/>
                </a:solidFill>
                <a:latin typeface="Calibri"/>
                <a:cs typeface="Calibri"/>
              </a:rPr>
              <a:t>Recommendations</a:t>
            </a:r>
            <a:r>
              <a:rPr dirty="0" sz="2400" spc="-20" b="1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B1D3C"/>
                </a:solidFill>
                <a:latin typeface="Calibri"/>
                <a:cs typeface="Calibri"/>
              </a:rPr>
              <a:t>Consolidated: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5883020"/>
            <a:ext cx="5852795" cy="30219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just" marL="269875" indent="-25781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27051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Promotion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shared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targeted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discounts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increase bookings.</a:t>
            </a:r>
            <a:endParaRPr sz="1200">
              <a:latin typeface="Calibri"/>
              <a:cs typeface="Calibri"/>
            </a:endParaRPr>
          </a:p>
          <a:p>
            <a:pPr algn="just" marL="269875" marR="9525" indent="-257810">
              <a:lnSpc>
                <a:spcPct val="116700"/>
              </a:lnSpc>
              <a:spcBef>
                <a:spcPts val="10"/>
              </a:spcBef>
              <a:buAutoNum type="arabicPeriod"/>
              <a:tabLst>
                <a:tab pos="27051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More number of hosts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listings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monthly rental duration (30-60-90) can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 acquired.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good potential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30-day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rental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window.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30-day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bookings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compared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others;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these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areas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further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targeted.</a:t>
            </a:r>
            <a:endParaRPr sz="1200">
              <a:latin typeface="Calibri"/>
              <a:cs typeface="Calibri"/>
            </a:endParaRPr>
          </a:p>
          <a:p>
            <a:pPr marL="269875" marR="520065" indent="-257810">
              <a:lnSpc>
                <a:spcPct val="116700"/>
              </a:lnSpc>
              <a:spcBef>
                <a:spcPts val="15"/>
              </a:spcBef>
              <a:buAutoNum type="arabicPeriod"/>
              <a:tabLst>
                <a:tab pos="269875" algn="l"/>
                <a:tab pos="27051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Weekly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bi-weekly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rentals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acquired,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these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used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stranded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NYC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 quarantine purposes.</a:t>
            </a:r>
            <a:endParaRPr sz="1200">
              <a:latin typeface="Calibri"/>
              <a:cs typeface="Calibri"/>
            </a:endParaRPr>
          </a:p>
          <a:p>
            <a:pPr marL="269875" marR="5080" indent="-257810">
              <a:lnSpc>
                <a:spcPct val="116900"/>
              </a:lnSpc>
              <a:spcBef>
                <a:spcPts val="5"/>
              </a:spcBef>
              <a:buAutoNum type="arabicPeriod"/>
              <a:tabLst>
                <a:tab pos="269875" algn="l"/>
                <a:tab pos="27051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acquisitions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expansion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done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price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range 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$40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$190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satisfies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both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volume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customer traffic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satisfaction.</a:t>
            </a:r>
            <a:endParaRPr sz="1200">
              <a:latin typeface="Calibri"/>
              <a:cs typeface="Calibri"/>
            </a:endParaRPr>
          </a:p>
          <a:p>
            <a:pPr marL="269875" marR="136525" indent="-257810">
              <a:lnSpc>
                <a:spcPts val="1689"/>
              </a:lnSpc>
              <a:spcBef>
                <a:spcPts val="90"/>
              </a:spcBef>
              <a:buAutoNum type="arabicPeriod"/>
              <a:tabLst>
                <a:tab pos="269875" algn="l"/>
                <a:tab pos="27051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acquisitions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acquire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‘private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rooms’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‘entire homes’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Bronx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Queens.</a:t>
            </a:r>
            <a:endParaRPr sz="12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69875" algn="l"/>
                <a:tab pos="27051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average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price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$124.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already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available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250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Manhattan,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considered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 expansion.</a:t>
            </a:r>
            <a:endParaRPr sz="1200">
              <a:latin typeface="Calibri"/>
              <a:cs typeface="Calibri"/>
            </a:endParaRPr>
          </a:p>
          <a:p>
            <a:pPr marL="269875" marR="396875" indent="-257810">
              <a:lnSpc>
                <a:spcPct val="116599"/>
              </a:lnSpc>
              <a:buAutoNum type="arabicPeriod" startAt="7"/>
              <a:tabLst>
                <a:tab pos="269875" algn="l"/>
                <a:tab pos="27051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Increasing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acquisitions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new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properties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coastal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regions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increase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248638"/>
            <a:ext cx="6216413" cy="291575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727" y="1302766"/>
            <a:ext cx="15436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Data</a:t>
            </a:r>
            <a:r>
              <a:rPr dirty="0" sz="2400" spc="-70"/>
              <a:t> </a:t>
            </a:r>
            <a:r>
              <a:rPr dirty="0" sz="2400" spc="-10"/>
              <a:t>Source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44727" y="1775206"/>
            <a:ext cx="5561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Provided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 New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York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City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Dataset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till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2019</a:t>
            </a:r>
            <a:r>
              <a:rPr dirty="0" sz="1200" spc="28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(48895 Rows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*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16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Columns)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5110" y="2010410"/>
          <a:ext cx="4861560" cy="316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035"/>
                <a:gridCol w="2920365"/>
              </a:tblGrid>
              <a:tr h="205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Column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Listing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Listing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Host_id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host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Host_name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Host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97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Neighbourhood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Neighbourhood_group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Location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Neighborhood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Neighborhood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Area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Latitude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Longitude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Map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co-ordinates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Room_type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Listing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space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Price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listing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Minimum_nights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Amount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nights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minimum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Number_of_reviews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reviews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Last_review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Lastest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review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Reviews_per_month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reviews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 per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month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Calculated_host_listings_count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listings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host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Availability_365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days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when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listing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available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booking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5580" y="5452237"/>
          <a:ext cx="5763260" cy="355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3770"/>
                <a:gridCol w="1059179"/>
                <a:gridCol w="1201420"/>
              </a:tblGrid>
              <a:tr h="205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No.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of Rows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and Column Datatype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int64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48879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object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host_id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int64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host_name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object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neighbourhood_group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object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neighbourhood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object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latitude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float64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longitude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float64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0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room_type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object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int64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minimum_nights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int64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number_of_reviews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int64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last_review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38843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object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reviews_per_month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38843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float64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calculated_host_listings_count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int64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availability_365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48895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int64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dtypes: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float64(3),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int64(7),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object(6)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1148841"/>
            <a:ext cx="222694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Data</a:t>
            </a:r>
            <a:r>
              <a:rPr dirty="0" spc="-45"/>
              <a:t> </a:t>
            </a:r>
            <a:r>
              <a:rPr dirty="0" spc="-20"/>
              <a:t>Wrangling: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1773681"/>
            <a:ext cx="6055360" cy="14433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Did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 univariate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analysis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 using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Tableau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on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fields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to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see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their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distributions,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unique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values </a:t>
            </a:r>
            <a:r>
              <a:rPr dirty="0" sz="1200" spc="-254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in a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field,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missing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values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and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to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check for outliers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if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any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B1D3C"/>
              </a:buClr>
              <a:buFont typeface="Wingdings"/>
              <a:buChar char=""/>
            </a:pPr>
            <a:endParaRPr sz="950">
              <a:latin typeface="Calibri"/>
              <a:cs typeface="Calibri"/>
            </a:endParaRPr>
          </a:p>
          <a:p>
            <a:pPr marL="241300" marR="207010" indent="-228600">
              <a:lnSpc>
                <a:spcPct val="101699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There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was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a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small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proportion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null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values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which would not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affect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my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analysis so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let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them </a:t>
            </a:r>
            <a:r>
              <a:rPr dirty="0" sz="1200" spc="-254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stay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as </a:t>
            </a:r>
            <a:r>
              <a:rPr dirty="0" sz="1200" spc="-10">
                <a:solidFill>
                  <a:srgbClr val="1B1D3C"/>
                </a:solidFill>
                <a:latin typeface="Calibri"/>
                <a:cs typeface="Calibri"/>
              </a:rPr>
              <a:t>it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B1D3C"/>
              </a:buClr>
              <a:buFont typeface="Wingdings"/>
              <a:buChar char=""/>
            </a:pPr>
            <a:endParaRPr sz="950">
              <a:latin typeface="Calibri"/>
              <a:cs typeface="Calibri"/>
            </a:endParaRPr>
          </a:p>
          <a:p>
            <a:pPr marL="241300" marR="260350" indent="-228600">
              <a:lnSpc>
                <a:spcPct val="101899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Price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was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highly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positively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skewed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so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median was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very close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lower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quartile</a:t>
            </a:r>
            <a:r>
              <a:rPr dirty="0" sz="1200" spc="10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with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some </a:t>
            </a:r>
            <a:r>
              <a:rPr dirty="0" sz="1200" spc="-254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outliers 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seen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in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 the</a:t>
            </a:r>
            <a:r>
              <a:rPr dirty="0" sz="1200" spc="5">
                <a:solidFill>
                  <a:srgbClr val="1B1D3C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1B1D3C"/>
                </a:solidFill>
                <a:latin typeface="Calibri"/>
                <a:cs typeface="Calibri"/>
              </a:rPr>
              <a:t>boxplot</a:t>
            </a:r>
            <a:r>
              <a:rPr dirty="0" sz="1200">
                <a:solidFill>
                  <a:srgbClr val="1B1D3C"/>
                </a:solidFill>
                <a:latin typeface="Calibri"/>
                <a:cs typeface="Calibri"/>
              </a:rPr>
              <a:t> below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6088761"/>
            <a:ext cx="5694680" cy="3797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150" spc="-5">
                <a:latin typeface="Calibri"/>
                <a:cs typeface="Calibri"/>
              </a:rPr>
              <a:t>Created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grouped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field</a:t>
            </a:r>
            <a:r>
              <a:rPr dirty="0" sz="115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for</a:t>
            </a:r>
            <a:r>
              <a:rPr dirty="0" sz="115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Minimum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Number</a:t>
            </a:r>
            <a:r>
              <a:rPr dirty="0" sz="1150">
                <a:latin typeface="Calibri"/>
                <a:cs typeface="Calibri"/>
              </a:rPr>
              <a:t> of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Days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assuming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null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values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belonged</a:t>
            </a:r>
            <a:r>
              <a:rPr dirty="0" sz="1150">
                <a:latin typeface="Calibri"/>
                <a:cs typeface="Calibri"/>
              </a:rPr>
              <a:t> to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the </a:t>
            </a:r>
            <a:r>
              <a:rPr dirty="0" sz="1150" spc="-245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category.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549" y="3426437"/>
            <a:ext cx="5660783" cy="23866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774" y="6643611"/>
            <a:ext cx="5443855" cy="23806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1148841"/>
            <a:ext cx="226949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Presentation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/>
              <a:t>I: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18819" y="1773682"/>
            <a:ext cx="6203315" cy="7276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Objective:</a:t>
            </a:r>
            <a:endParaRPr sz="1400">
              <a:latin typeface="Calibri"/>
              <a:cs typeface="Calibri"/>
            </a:endParaRPr>
          </a:p>
          <a:p>
            <a:pPr marL="240029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presentation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will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focus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mainly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following points: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9116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Get a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better understanding about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respect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various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preferences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trend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Exploratory</a:t>
            </a:r>
            <a:r>
              <a:rPr dirty="0" sz="1400" spc="-20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Data Analysis:</a:t>
            </a:r>
            <a:endParaRPr sz="1400">
              <a:latin typeface="Calibri"/>
              <a:cs typeface="Calibri"/>
            </a:endParaRPr>
          </a:p>
          <a:p>
            <a:pPr marL="240029">
              <a:lnSpc>
                <a:spcPct val="100000"/>
              </a:lnSpc>
              <a:spcBef>
                <a:spcPts val="655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some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important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insights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following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questions: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How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Airbnb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 spread out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NYC?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What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type of rooms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do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prefer?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What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could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ideal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minimum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nights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increase customer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bookings?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Based</a:t>
            </a:r>
            <a:r>
              <a:rPr dirty="0" sz="1400" spc="-20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400" spc="-15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400" spc="-15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review:</a:t>
            </a:r>
            <a:endParaRPr sz="14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preferred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9116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preferred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  <a:p>
            <a:pPr marL="390525" indent="-15113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9116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Who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Hosts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who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highest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w.r.t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Neighborhood?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b="1">
                <a:solidFill>
                  <a:srgbClr val="232852"/>
                </a:solidFill>
                <a:latin typeface="Calibri"/>
                <a:cs typeface="Calibri"/>
              </a:rPr>
              <a:t>Methodology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data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analyzed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through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univariate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bivariate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analysis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visualizations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were done using Tableau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considering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various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7432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	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main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that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been taken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into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account for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analysis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4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  <a:p>
            <a:pPr marL="494030" indent="-25463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494030" algn="l"/>
                <a:tab pos="494665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Geography</a:t>
            </a:r>
            <a:r>
              <a:rPr dirty="0" sz="1200" spc="-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based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</a:t>
            </a:r>
            <a:endParaRPr sz="1200">
              <a:latin typeface="Calibri"/>
              <a:cs typeface="Calibri"/>
            </a:endParaRPr>
          </a:p>
          <a:p>
            <a:pPr marL="494030" indent="-25463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94030" algn="l"/>
                <a:tab pos="494665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based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  <a:p>
            <a:pPr marL="494030" indent="-25463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494030" algn="l"/>
                <a:tab pos="494665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endParaRPr sz="1200">
              <a:latin typeface="Calibri"/>
              <a:cs typeface="Calibri"/>
            </a:endParaRPr>
          </a:p>
          <a:p>
            <a:pPr marL="494030" indent="-25463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94030" algn="l"/>
                <a:tab pos="494665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Minimum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 of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nights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74320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-&gt;	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Inferences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been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made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keeping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mind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above parameters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Explanation</a:t>
            </a:r>
            <a:r>
              <a:rPr dirty="0" sz="1400" spc="-15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400" spc="-15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32852"/>
                </a:solidFill>
                <a:latin typeface="Calibri"/>
                <a:cs typeface="Calibri"/>
              </a:rPr>
              <a:t>EDA: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How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are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Airbnb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listings spread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out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in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NYC?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wanted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understand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spread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 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NYC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areas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and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concentration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of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each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group.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Two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plots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were used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question: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200" y="1157985"/>
            <a:ext cx="6065520" cy="918844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  <a:buFont typeface="Calibri"/>
              <a:buChar char="-"/>
              <a:tabLst>
                <a:tab pos="242570" algn="l"/>
                <a:tab pos="243204" algn="l"/>
              </a:tabLst>
            </a:pPr>
            <a:r>
              <a:rPr dirty="0" sz="1200" spc="-5" b="1">
                <a:solidFill>
                  <a:srgbClr val="232852"/>
                </a:solidFill>
                <a:latin typeface="Calibri"/>
                <a:cs typeface="Calibri"/>
              </a:rPr>
              <a:t>Geographical</a:t>
            </a:r>
            <a:r>
              <a:rPr dirty="0" sz="1200" b="1">
                <a:solidFill>
                  <a:srgbClr val="232852"/>
                </a:solidFill>
                <a:latin typeface="Calibri"/>
                <a:cs typeface="Calibri"/>
              </a:rPr>
              <a:t> plot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: This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created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using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latitude,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longitude,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neighborhoods,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neighborhood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group.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 gave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us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understanding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what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area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 were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dealing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2852"/>
              </a:buClr>
              <a:buFont typeface="Calibri"/>
              <a:buChar char="-"/>
            </a:pPr>
            <a:endParaRPr sz="950">
              <a:latin typeface="Calibri"/>
              <a:cs typeface="Calibri"/>
            </a:endParaRPr>
          </a:p>
          <a:p>
            <a:pPr marL="12700" marR="8255">
              <a:lnSpc>
                <a:spcPct val="101699"/>
              </a:lnSpc>
              <a:buFont typeface="Calibri"/>
              <a:buChar char="-"/>
              <a:tabLst>
                <a:tab pos="266700" algn="l"/>
                <a:tab pos="267335" algn="l"/>
              </a:tabLst>
            </a:pPr>
            <a:r>
              <a:rPr dirty="0" sz="1200" spc="-5" b="1">
                <a:solidFill>
                  <a:srgbClr val="232852"/>
                </a:solidFill>
                <a:latin typeface="Calibri"/>
                <a:cs typeface="Calibri"/>
              </a:rPr>
              <a:t>Bar</a:t>
            </a:r>
            <a:r>
              <a:rPr dirty="0" sz="1200" spc="10" b="1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232852"/>
                </a:solidFill>
                <a:latin typeface="Calibri"/>
                <a:cs typeface="Calibri"/>
              </a:rPr>
              <a:t>plot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: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used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concentration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each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neighborhood.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use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parameters</a:t>
            </a:r>
            <a:r>
              <a:rPr dirty="0" sz="1200" spc="-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 group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CNT(Id).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75" y="2226310"/>
            <a:ext cx="6055886" cy="37096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650" y="6014384"/>
            <a:ext cx="5919678" cy="30186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1140929"/>
            <a:ext cx="6313805" cy="24803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2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 marL="495300" indent="-25463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see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that,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Airbnb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good presence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Manhattan,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Queens.</a:t>
            </a:r>
            <a:endParaRPr sz="1200">
              <a:latin typeface="Calibri"/>
              <a:cs typeface="Calibri"/>
            </a:endParaRPr>
          </a:p>
          <a:p>
            <a:pPr marL="12700" marR="5080" indent="207010">
              <a:lnSpc>
                <a:spcPct val="101699"/>
              </a:lnSpc>
              <a:buAutoNum type="arabicPeriod"/>
              <a:tabLst>
                <a:tab pos="474345" algn="l"/>
                <a:tab pos="47498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maximum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 (44%)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Brooklyn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(41%) owing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high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population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density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being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financial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tourism hub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NYC.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Staten</a:t>
            </a:r>
            <a:r>
              <a:rPr dirty="0" sz="1200" spc="4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Island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(~1%)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least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listings,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due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low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population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density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very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few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tourism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destinations.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What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type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of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rooms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do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customers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prefer?</a:t>
            </a:r>
            <a:endParaRPr sz="1200">
              <a:latin typeface="Calibri"/>
              <a:cs typeface="Calibri"/>
            </a:endParaRPr>
          </a:p>
          <a:p>
            <a:pPr marL="12700" marR="200660">
              <a:lnSpc>
                <a:spcPct val="101699"/>
              </a:lnSpc>
              <a:spcBef>
                <a:spcPts val="310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question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addressed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 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space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needs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 their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preference.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been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using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two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pie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charts.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495934" indent="-255270">
              <a:lnSpc>
                <a:spcPct val="100000"/>
              </a:lnSpc>
              <a:buChar char="-"/>
              <a:tabLst>
                <a:tab pos="495934" algn="l"/>
                <a:tab pos="49657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first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chart showed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overall preference 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customer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across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NYC.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Char char="-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second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chart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broke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down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customer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preference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according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group.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3879337"/>
            <a:ext cx="6283125" cy="3017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9" y="7351412"/>
            <a:ext cx="6286866" cy="16469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1140929"/>
            <a:ext cx="6311900" cy="37509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469900" indent="-229235">
              <a:lnSpc>
                <a:spcPct val="100000"/>
              </a:lnSpc>
              <a:spcBef>
                <a:spcPts val="295"/>
              </a:spcBef>
              <a:buFont typeface="Symbol"/>
              <a:buChar char=""/>
              <a:tabLst>
                <a:tab pos="470534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 algn="just" marL="495300" indent="-25463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95934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Minimum nights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1-6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have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bookings.</a:t>
            </a:r>
            <a:endParaRPr sz="1200">
              <a:latin typeface="Calibri"/>
              <a:cs typeface="Calibri"/>
            </a:endParaRPr>
          </a:p>
          <a:p>
            <a:pPr algn="just" marL="241300" marR="5080">
              <a:lnSpc>
                <a:spcPct val="101699"/>
              </a:lnSpc>
              <a:buAutoNum type="arabicPeriod"/>
              <a:tabLst>
                <a:tab pos="495934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prominent spike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30 days; this would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be because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 would rent out on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a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monthly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basis.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After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30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days, we can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 small spikes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60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90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days,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can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be explained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by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monthly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rent-taking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trend.</a:t>
            </a:r>
            <a:endParaRPr sz="1200">
              <a:latin typeface="Calibri"/>
              <a:cs typeface="Calibri"/>
            </a:endParaRPr>
          </a:p>
          <a:p>
            <a:pPr algn="just" marL="241300" marR="53975" indent="34925">
              <a:lnSpc>
                <a:spcPct val="101699"/>
              </a:lnSpc>
              <a:buAutoNum type="arabicPeriod"/>
              <a:tabLst>
                <a:tab pos="529590" algn="l"/>
              </a:tabLst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Manhattan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higher number of 30-day bookings compared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others. 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reason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could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be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either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tourists booking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long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stays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mid-level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employees who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opt for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budget</a:t>
            </a:r>
            <a:endParaRPr sz="1200">
              <a:latin typeface="Calibri"/>
              <a:cs typeface="Calibri"/>
            </a:endParaRPr>
          </a:p>
          <a:p>
            <a:pPr algn="just" marL="241300">
              <a:lnSpc>
                <a:spcPct val="100000"/>
              </a:lnSpc>
              <a:spcBef>
                <a:spcPts val="35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due</a:t>
            </a:r>
            <a:r>
              <a:rPr dirty="0" sz="1200" spc="-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company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visits.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u="sng" sz="14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Based</a:t>
            </a:r>
            <a:r>
              <a:rPr dirty="0" u="sng" sz="1400" spc="-1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on</a:t>
            </a:r>
            <a:r>
              <a:rPr dirty="0" u="sng" sz="1400" spc="-2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customer</a:t>
            </a:r>
            <a:r>
              <a:rPr dirty="0" u="sng" sz="1400" spc="-2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review</a:t>
            </a:r>
            <a:r>
              <a:rPr dirty="0" sz="1200" spc="-5" b="1">
                <a:solidFill>
                  <a:srgbClr val="232852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algn="just" marL="12700" marR="28575">
              <a:lnSpc>
                <a:spcPct val="104200"/>
              </a:lnSpc>
              <a:spcBef>
                <a:spcPts val="20"/>
              </a:spcBef>
            </a:pP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 preferred neighborhood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 preferred room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type. 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review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 was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chosen,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 it is one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most important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factors 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boost future bookings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and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Here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again,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two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different parameters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that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were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taken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comparison: neighborhood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room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type.</a:t>
            </a:r>
            <a:endParaRPr sz="1200">
              <a:latin typeface="Calibri"/>
              <a:cs typeface="Calibri"/>
            </a:endParaRPr>
          </a:p>
          <a:p>
            <a:pPr algn="just" marL="12700" marR="33020">
              <a:lnSpc>
                <a:spcPct val="116900"/>
              </a:lnSpc>
              <a:spcBef>
                <a:spcPts val="52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had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earlier explore the same parameters with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reference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volume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bookings under each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heading. Here we analyze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the number of reviews obtained.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 of reviews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gives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particular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directly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implies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likability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listing.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Using</a:t>
            </a:r>
            <a:r>
              <a:rPr dirty="0" sz="1200" spc="2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</a:t>
            </a:r>
            <a:r>
              <a:rPr dirty="0" sz="1200" spc="3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would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like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if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findings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match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our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earlier observation.</a:t>
            </a: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985"/>
              </a:spcBef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parameters taken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analysis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are: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type;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group,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SUM(Number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reviews).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5216729"/>
            <a:ext cx="6217635" cy="35115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4979034"/>
            <a:ext cx="6330315" cy="320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u="sng" sz="1100" spc="-5" b="1">
                <a:solidFill>
                  <a:srgbClr val="23285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499109" marR="5080" indent="-257810">
              <a:lnSpc>
                <a:spcPct val="101699"/>
              </a:lnSpc>
              <a:buAutoNum type="arabicPeriod"/>
              <a:tabLst>
                <a:tab pos="498475" algn="l"/>
                <a:tab pos="499745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line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our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earlier observation,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maximum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for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Manhattan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&amp; 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Brooklyn,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implying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that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more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bookings happen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these</a:t>
            </a:r>
            <a:r>
              <a:rPr dirty="0" sz="1200" spc="2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neighborhoods.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higher</a:t>
            </a:r>
            <a:r>
              <a:rPr dirty="0" sz="1200" spc="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number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of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 reviews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imply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higher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satisfaction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these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localities.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32852"/>
              </a:buClr>
              <a:buFont typeface="Calibri"/>
              <a:buAutoNum type="arabicPeriod"/>
            </a:pPr>
            <a:endParaRPr sz="1200">
              <a:latin typeface="Calibri"/>
              <a:cs typeface="Calibri"/>
            </a:endParaRPr>
          </a:p>
          <a:p>
            <a:pPr marL="241300" marR="233679">
              <a:lnSpc>
                <a:spcPct val="101699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Also,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see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maximum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reviews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types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‘Entire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home/apt’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&amp;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‘Private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rooms’.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safely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infer that,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customers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do not prefer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‘Shared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rooms’.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Who</a:t>
            </a:r>
            <a:r>
              <a:rPr dirty="0" u="sng" sz="1200" spc="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are</a:t>
            </a:r>
            <a:r>
              <a:rPr dirty="0" u="sng" sz="1200" spc="-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1200" spc="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Hosts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who</a:t>
            </a:r>
            <a:r>
              <a:rPr dirty="0" u="sng" sz="1200" spc="-1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have </a:t>
            </a:r>
            <a:r>
              <a:rPr dirty="0" u="sng" sz="120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the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highest listings w.r.t</a:t>
            </a:r>
            <a:r>
              <a:rPr dirty="0" u="sng" sz="1200" spc="10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solidFill>
                  <a:srgbClr val="232852"/>
                </a:solidFill>
                <a:uFill>
                  <a:solidFill>
                    <a:srgbClr val="232852"/>
                  </a:solidFill>
                </a:uFill>
                <a:latin typeface="Calibri"/>
                <a:cs typeface="Calibri"/>
              </a:rPr>
              <a:t>Neighborhood?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12700" marR="23495">
              <a:lnSpc>
                <a:spcPct val="1018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This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explored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get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idea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on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maximum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listings</a:t>
            </a:r>
            <a:r>
              <a:rPr dirty="0" sz="1200" spc="-1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held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by a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single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host and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which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area.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This </a:t>
            </a:r>
            <a:r>
              <a:rPr dirty="0" sz="1200" spc="-254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would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give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us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idea on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how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hosts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are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investing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expanding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852"/>
                </a:solidFill>
                <a:latin typeface="Calibri"/>
                <a:cs typeface="Calibri"/>
              </a:rPr>
              <a:t>an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area.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algn="just" marL="12700" marR="242570">
              <a:lnSpc>
                <a:spcPct val="101699"/>
              </a:lnSpc>
            </a:pP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We 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taken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Host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ID in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x-axis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with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CNT(Id)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in the y-axis to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understand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volume of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booking.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there were huge number of Host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ID,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we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have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filtered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it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down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to the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top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10.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The graph </a:t>
            </a:r>
            <a:r>
              <a:rPr dirty="0" sz="1200" spc="-260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was color-coded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based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 on</a:t>
            </a:r>
            <a:r>
              <a:rPr dirty="0" sz="1200" spc="5">
                <a:solidFill>
                  <a:srgbClr val="232852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32852"/>
                </a:solidFill>
                <a:latin typeface="Calibri"/>
                <a:cs typeface="Calibri"/>
              </a:rPr>
              <a:t>neighborhood </a:t>
            </a:r>
            <a:r>
              <a:rPr dirty="0" sz="1200">
                <a:solidFill>
                  <a:srgbClr val="232852"/>
                </a:solidFill>
                <a:latin typeface="Calibri"/>
                <a:cs typeface="Calibri"/>
              </a:rPr>
              <a:t>group.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1263204"/>
            <a:ext cx="6139013" cy="3510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RANGVANI</dc:creator>
  <dcterms:created xsi:type="dcterms:W3CDTF">2023-10-10T16:54:34Z</dcterms:created>
  <dcterms:modified xsi:type="dcterms:W3CDTF">2023-10-10T16:54:34Z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2023-10-10T00:00:00Z</vt:filetime>
  </property>
</Properties>
</file>