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18530" y="2326970"/>
            <a:ext cx="3678554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122" y="2031492"/>
            <a:ext cx="7060565" cy="394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AIRBNB</a:t>
            </a:r>
            <a:r>
              <a:rPr dirty="0" spc="-120"/>
              <a:t> </a:t>
            </a:r>
            <a:r>
              <a:rPr dirty="0" spc="-5"/>
              <a:t>NYC</a:t>
            </a:r>
          </a:p>
          <a:p>
            <a:pPr marL="338455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Case</a:t>
            </a:r>
            <a:r>
              <a:rPr dirty="0" spc="-90"/>
              <a:t> </a:t>
            </a:r>
            <a:r>
              <a:rPr dirty="0"/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70091" y="3951318"/>
            <a:ext cx="2625725" cy="82867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100"/>
              </a:spcBef>
            </a:pP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By</a:t>
            </a:r>
            <a:r>
              <a:rPr dirty="0" sz="1800" spc="-2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–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 Vijaykumar</a:t>
            </a:r>
            <a:r>
              <a:rPr dirty="0" sz="1800" spc="1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Rangvani</a:t>
            </a:r>
            <a:endParaRPr sz="18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1000"/>
              </a:spcBef>
            </a:pP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Sonam</a:t>
            </a:r>
            <a:r>
              <a:rPr dirty="0" sz="1800" spc="-9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Gupta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454" y="4620514"/>
            <a:ext cx="9023985" cy="209105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marR="203200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18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Minimum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nights</a:t>
            </a:r>
            <a:r>
              <a:rPr dirty="0" sz="18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1-6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bookings.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dirty="0" sz="1800" spc="-3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Minimum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nights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1-6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bookings.</a:t>
            </a:r>
            <a:endParaRPr sz="1800">
              <a:latin typeface="Calibri"/>
              <a:cs typeface="Calibri"/>
            </a:endParaRPr>
          </a:p>
          <a:p>
            <a:pPr marL="355600" marR="23495" indent="-342900">
              <a:lnSpc>
                <a:spcPts val="1730"/>
              </a:lnSpc>
              <a:spcBef>
                <a:spcPts val="98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prominent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spike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30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days,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customers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rent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out 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monthly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basis.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30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days,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small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spikes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60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90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days,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also </a:t>
            </a:r>
            <a:r>
              <a:rPr dirty="0" sz="1800" spc="-3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explained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monthly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rent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taking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trend.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ts val="173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Manhattan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Brooklyn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30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bookings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compared</a:t>
            </a:r>
            <a:r>
              <a:rPr dirty="0" sz="18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others.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3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reason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could</a:t>
            </a:r>
            <a:r>
              <a:rPr dirty="0" sz="18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tourists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booking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long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stays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mid-level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opt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budget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bookings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207" y="371856"/>
            <a:ext cx="12009120" cy="4227830"/>
            <a:chOff x="140207" y="371856"/>
            <a:chExt cx="12009120" cy="4227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71856"/>
              <a:ext cx="6039612" cy="42275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3" y="400812"/>
              <a:ext cx="5931408" cy="4119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7640" y="399288"/>
              <a:ext cx="5934710" cy="4122420"/>
            </a:xfrm>
            <a:custGeom>
              <a:avLst/>
              <a:gdLst/>
              <a:ahLst/>
              <a:cxnLst/>
              <a:rect l="l" t="t" r="r" b="b"/>
              <a:pathLst>
                <a:path w="5934710" h="4122420">
                  <a:moveTo>
                    <a:pt x="0" y="4122420"/>
                  </a:moveTo>
                  <a:lnTo>
                    <a:pt x="5934456" y="4122420"/>
                  </a:lnTo>
                  <a:lnTo>
                    <a:pt x="5934456" y="0"/>
                  </a:lnTo>
                  <a:lnTo>
                    <a:pt x="0" y="0"/>
                  </a:lnTo>
                  <a:lnTo>
                    <a:pt x="0" y="4122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3055" y="371856"/>
              <a:ext cx="5986272" cy="42275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2011" y="400812"/>
              <a:ext cx="5878068" cy="41193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90487" y="399288"/>
              <a:ext cx="5881370" cy="4122420"/>
            </a:xfrm>
            <a:custGeom>
              <a:avLst/>
              <a:gdLst/>
              <a:ahLst/>
              <a:cxnLst/>
              <a:rect l="l" t="t" r="r" b="b"/>
              <a:pathLst>
                <a:path w="5881370" h="4122420">
                  <a:moveTo>
                    <a:pt x="0" y="4122420"/>
                  </a:moveTo>
                  <a:lnTo>
                    <a:pt x="5881116" y="4122420"/>
                  </a:lnTo>
                  <a:lnTo>
                    <a:pt x="5881116" y="0"/>
                  </a:lnTo>
                  <a:lnTo>
                    <a:pt x="0" y="0"/>
                  </a:lnTo>
                  <a:lnTo>
                    <a:pt x="0" y="4122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700" y="580644"/>
            <a:ext cx="8705215" cy="3953510"/>
            <a:chOff x="647700" y="580644"/>
            <a:chExt cx="8705215" cy="3953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580644"/>
              <a:ext cx="8705088" cy="3953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55" y="609600"/>
              <a:ext cx="8596884" cy="38450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5132" y="608076"/>
              <a:ext cx="8600440" cy="3848100"/>
            </a:xfrm>
            <a:custGeom>
              <a:avLst/>
              <a:gdLst/>
              <a:ahLst/>
              <a:cxnLst/>
              <a:rect l="l" t="t" r="r" b="b"/>
              <a:pathLst>
                <a:path w="8600440" h="3848100">
                  <a:moveTo>
                    <a:pt x="0" y="3848100"/>
                  </a:moveTo>
                  <a:lnTo>
                    <a:pt x="8599932" y="3848100"/>
                  </a:lnTo>
                  <a:lnTo>
                    <a:pt x="8599932" y="0"/>
                  </a:lnTo>
                  <a:lnTo>
                    <a:pt x="0" y="0"/>
                  </a:lnTo>
                  <a:lnTo>
                    <a:pt x="0" y="3848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56310" y="4731765"/>
            <a:ext cx="8174990" cy="148526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050"/>
              </a:lnSpc>
              <a:spcBef>
                <a:spcPts val="355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earlier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observation,</a:t>
            </a:r>
            <a:r>
              <a:rPr dirty="0" sz="19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reviews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19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1900" spc="-4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Manhattan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Brooklyn,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implying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bookings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happen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these 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neighbourhoods.</a:t>
            </a:r>
            <a:endParaRPr sz="1900">
              <a:latin typeface="Calibri"/>
              <a:cs typeface="Calibri"/>
            </a:endParaRPr>
          </a:p>
          <a:p>
            <a:pPr marL="355600" marR="76835" indent="-342900">
              <a:lnSpc>
                <a:spcPts val="2050"/>
              </a:lnSpc>
              <a:spcBef>
                <a:spcPts val="1015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reviews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imply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satisfaction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these </a:t>
            </a:r>
            <a:r>
              <a:rPr dirty="0" sz="1900" spc="-4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localities.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700" y="580644"/>
            <a:ext cx="8705215" cy="3953510"/>
            <a:chOff x="647700" y="580644"/>
            <a:chExt cx="8705215" cy="3953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580644"/>
              <a:ext cx="8705088" cy="3953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55" y="609600"/>
              <a:ext cx="8596884" cy="38450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5132" y="608076"/>
              <a:ext cx="8600440" cy="3848100"/>
            </a:xfrm>
            <a:custGeom>
              <a:avLst/>
              <a:gdLst/>
              <a:ahLst/>
              <a:cxnLst/>
              <a:rect l="l" t="t" r="r" b="b"/>
              <a:pathLst>
                <a:path w="8600440" h="3848100">
                  <a:moveTo>
                    <a:pt x="0" y="3848100"/>
                  </a:moveTo>
                  <a:lnTo>
                    <a:pt x="8599932" y="3848100"/>
                  </a:lnTo>
                  <a:lnTo>
                    <a:pt x="8599932" y="0"/>
                  </a:lnTo>
                  <a:lnTo>
                    <a:pt x="0" y="0"/>
                  </a:lnTo>
                  <a:lnTo>
                    <a:pt x="0" y="3848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56310" y="4731765"/>
            <a:ext cx="8104505" cy="57531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050"/>
              </a:lnSpc>
              <a:spcBef>
                <a:spcPts val="355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Also,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reviews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room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‘Entire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home/apt’</a:t>
            </a:r>
            <a:r>
              <a:rPr dirty="0" sz="19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‘Private </a:t>
            </a:r>
            <a:r>
              <a:rPr dirty="0" sz="1900" spc="-4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rooms’.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safely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infer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that,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customers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prefer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‘Shared</a:t>
            </a:r>
            <a:r>
              <a:rPr dirty="0" sz="19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404040"/>
                </a:solidFill>
                <a:latin typeface="Calibri"/>
                <a:cs typeface="Calibri"/>
              </a:rPr>
              <a:t>rooms’.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700" y="580644"/>
            <a:ext cx="8705215" cy="3953510"/>
            <a:chOff x="647700" y="580644"/>
            <a:chExt cx="8705215" cy="3953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580644"/>
              <a:ext cx="8705088" cy="3953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55" y="609600"/>
              <a:ext cx="8596884" cy="38450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5132" y="608076"/>
              <a:ext cx="8600440" cy="3848100"/>
            </a:xfrm>
            <a:custGeom>
              <a:avLst/>
              <a:gdLst/>
              <a:ahLst/>
              <a:cxnLst/>
              <a:rect l="l" t="t" r="r" b="b"/>
              <a:pathLst>
                <a:path w="8600440" h="3848100">
                  <a:moveTo>
                    <a:pt x="0" y="3848100"/>
                  </a:moveTo>
                  <a:lnTo>
                    <a:pt x="8599932" y="3848100"/>
                  </a:lnTo>
                  <a:lnTo>
                    <a:pt x="8599932" y="0"/>
                  </a:lnTo>
                  <a:lnTo>
                    <a:pt x="0" y="0"/>
                  </a:lnTo>
                  <a:lnTo>
                    <a:pt x="0" y="3848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56310" y="4632096"/>
            <a:ext cx="8376920" cy="171132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experienced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hosts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market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better.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  <a:spcBef>
                <a:spcPts val="780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observe</a:t>
            </a:r>
            <a:r>
              <a:rPr dirty="0" sz="19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dirty="0" sz="19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dirty="0" sz="19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mainly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Manhattan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area.</a:t>
            </a:r>
            <a:endParaRPr sz="1900">
              <a:latin typeface="Calibri"/>
              <a:cs typeface="Calibri"/>
            </a:endParaRPr>
          </a:p>
          <a:p>
            <a:pPr marL="355600">
              <a:lnSpc>
                <a:spcPts val="2055"/>
              </a:lnSpc>
            </a:pP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Manhattan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highest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influx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tourists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financial</a:t>
            </a:r>
            <a:endParaRPr sz="1900">
              <a:latin typeface="Calibri"/>
              <a:cs typeface="Calibri"/>
            </a:endParaRPr>
          </a:p>
          <a:p>
            <a:pPr marL="355600">
              <a:lnSpc>
                <a:spcPts val="2165"/>
              </a:lnSpc>
            </a:pP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enthusiasts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visiting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city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year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round.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makes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profitable</a:t>
            </a:r>
            <a:r>
              <a:rPr dirty="0" sz="19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r>
              <a:rPr dirty="0" sz="19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area.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18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Appendix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310" y="1285113"/>
            <a:ext cx="74225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About</a:t>
            </a:r>
            <a:r>
              <a:rPr dirty="0" u="heavy" sz="1800" spc="-6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800" spc="-3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4965" algn="l"/>
              </a:tabLst>
            </a:pPr>
            <a:r>
              <a:rPr dirty="0" sz="1100" spc="-9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400" spc="-10">
                <a:solidFill>
                  <a:srgbClr val="404040"/>
                </a:solidFill>
                <a:latin typeface="Trebuchet MS"/>
                <a:cs typeface="Trebuchet MS"/>
              </a:rPr>
              <a:t>Provided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dirty="0" sz="14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Airbnb 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dirty="0" sz="1400" spc="-40">
                <a:solidFill>
                  <a:srgbClr val="404040"/>
                </a:solidFill>
                <a:latin typeface="Trebuchet MS"/>
                <a:cs typeface="Trebuchet MS"/>
              </a:rPr>
              <a:t> York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City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Listings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Dataset till 2019</a:t>
            </a:r>
            <a:r>
              <a:rPr dirty="0" sz="1400" spc="4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(48895</a:t>
            </a:r>
            <a:r>
              <a:rPr dirty="0" sz="14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404040"/>
                </a:solidFill>
                <a:latin typeface="Trebuchet MS"/>
                <a:cs typeface="Trebuchet MS"/>
              </a:rPr>
              <a:t>Rows</a:t>
            </a:r>
            <a:r>
              <a:rPr dirty="0" sz="1400">
                <a:solidFill>
                  <a:srgbClr val="404040"/>
                </a:solidFill>
                <a:latin typeface="Trebuchet MS"/>
                <a:cs typeface="Trebuchet MS"/>
              </a:rPr>
              <a:t> *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16</a:t>
            </a:r>
            <a:r>
              <a:rPr dirty="0" sz="14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Trebuchet MS"/>
                <a:cs typeface="Trebuchet MS"/>
              </a:rPr>
              <a:t>Columns)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0122" y="2031492"/>
          <a:ext cx="7060565" cy="3948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1620"/>
                <a:gridCol w="4239259"/>
              </a:tblGrid>
              <a:tr h="229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Column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</a:tr>
              <a:tr h="21894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Listing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ID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Name</a:t>
                      </a:r>
                      <a:r>
                        <a:rPr dirty="0" sz="11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Listing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218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Host_id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host</a:t>
                      </a:r>
                      <a:r>
                        <a:rPr dirty="0" sz="11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ID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Host_name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Name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Host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21894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Neighbourhood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Neighbourhood_group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Location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Neighborhood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Neighborhood</a:t>
                      </a:r>
                      <a:r>
                        <a:rPr dirty="0" sz="11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1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Area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218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Latitude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&amp;</a:t>
                      </a:r>
                      <a:r>
                        <a:rPr dirty="0" sz="11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Longitude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Map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co-ordinates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Room_type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Listing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space</a:t>
                      </a:r>
                      <a:r>
                        <a:rPr dirty="0" sz="11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type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Price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>
                          <a:latin typeface="Trebuchet MS"/>
                          <a:cs typeface="Trebuchet MS"/>
                        </a:rPr>
                        <a:t>Price</a:t>
                      </a:r>
                      <a:r>
                        <a:rPr dirty="0" sz="11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listing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218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Minimum_nights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Amount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nights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minimum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Number_of_reviews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dirty="0" sz="11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reviews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218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Last_review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Lastest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review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Reviews_per_month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number of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reviews per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month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  <a:tr h="4291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Calculated_host_listings_count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no.</a:t>
                      </a:r>
                      <a:r>
                        <a:rPr dirty="0" sz="11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listings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per host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</a:tr>
              <a:tr h="4291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Availability_365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100" spc="-5">
                          <a:latin typeface="Trebuchet MS"/>
                          <a:cs typeface="Trebuchet MS"/>
                        </a:rPr>
                        <a:t>no.</a:t>
                      </a:r>
                      <a:r>
                        <a:rPr dirty="0" sz="11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1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days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listing</a:t>
                      </a:r>
                      <a:r>
                        <a:rPr dirty="0" sz="11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1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available</a:t>
                      </a:r>
                      <a:r>
                        <a:rPr dirty="0" sz="1100">
                          <a:latin typeface="Trebuchet MS"/>
                          <a:cs typeface="Trebuchet MS"/>
                        </a:rPr>
                        <a:t> for</a:t>
                      </a:r>
                      <a:r>
                        <a:rPr dirty="0" sz="11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">
                          <a:latin typeface="Trebuchet MS"/>
                          <a:cs typeface="Trebuchet MS"/>
                        </a:rPr>
                        <a:t>booking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189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Appendix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310" y="1628229"/>
            <a:ext cx="8703945" cy="391667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u="heavy" sz="1800" spc="-5" b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Methodology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data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was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analysed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univariate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bivariate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6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visualizations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were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done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Tableau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considering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parameters.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parameters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been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taken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account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573405" indent="-343535">
              <a:lnSpc>
                <a:spcPts val="2130"/>
              </a:lnSpc>
              <a:spcBef>
                <a:spcPts val="45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573405" algn="l"/>
                <a:tab pos="57404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Geography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bookings</a:t>
            </a:r>
            <a:endParaRPr sz="1800">
              <a:latin typeface="Calibri"/>
              <a:cs typeface="Calibri"/>
            </a:endParaRPr>
          </a:p>
          <a:p>
            <a:pPr marL="573405" indent="-343535">
              <a:lnSpc>
                <a:spcPts val="2100"/>
              </a:lnSpc>
              <a:buClr>
                <a:srgbClr val="90C225"/>
              </a:buClr>
              <a:buSzPct val="80555"/>
              <a:buFont typeface="Wingdings"/>
              <a:buChar char=""/>
              <a:tabLst>
                <a:tab pos="573405" algn="l"/>
                <a:tab pos="5740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Bookings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room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  <a:p>
            <a:pPr marL="573405" indent="-343535">
              <a:lnSpc>
                <a:spcPts val="2130"/>
              </a:lnSpc>
              <a:buClr>
                <a:srgbClr val="90C225"/>
              </a:buClr>
              <a:buSzPct val="80555"/>
              <a:buFont typeface="Wingdings"/>
              <a:buChar char=""/>
              <a:tabLst>
                <a:tab pos="573405" algn="l"/>
                <a:tab pos="5740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800" spc="-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reviews</a:t>
            </a:r>
            <a:endParaRPr sz="1800">
              <a:latin typeface="Calibri"/>
              <a:cs typeface="Calibri"/>
            </a:endParaRPr>
          </a:p>
          <a:p>
            <a:pPr marL="573405" indent="-343535">
              <a:lnSpc>
                <a:spcPct val="100000"/>
              </a:lnSpc>
              <a:spcBef>
                <a:spcPts val="409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573405" algn="l"/>
                <a:tab pos="57404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Minimum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nights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Inferences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been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in mind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above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parameters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  <a:spcBef>
                <a:spcPts val="1160"/>
              </a:spcBef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Assumptions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0">
                <a:latin typeface="Calibri"/>
                <a:cs typeface="Calibri"/>
              </a:rPr>
              <a:t> we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aware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about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nature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reviews, we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have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assumed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properties</a:t>
            </a:r>
            <a:r>
              <a:rPr dirty="0" sz="1800" spc="-5">
                <a:latin typeface="Calibri"/>
                <a:cs typeface="Calibri"/>
              </a:rPr>
              <a:t> which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 spc="-10">
                <a:latin typeface="Calibri"/>
                <a:cs typeface="Calibri"/>
              </a:rPr>
              <a:t>received</a:t>
            </a:r>
            <a:r>
              <a:rPr dirty="0" sz="1800" spc="-5">
                <a:latin typeface="Calibri"/>
                <a:cs typeface="Calibri"/>
              </a:rPr>
              <a:t> higher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number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reviews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5">
                <a:latin typeface="Calibri"/>
                <a:cs typeface="Calibri"/>
              </a:rPr>
              <a:t>better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customer </a:t>
            </a:r>
            <a:r>
              <a:rPr dirty="0" sz="1800" spc="-5">
                <a:latin typeface="Calibri"/>
                <a:cs typeface="Calibri"/>
              </a:rPr>
              <a:t>liking.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7171" y="3150184"/>
            <a:ext cx="313309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175"/>
              <a:t> </a:t>
            </a:r>
            <a:r>
              <a:rPr dirty="0" spc="-21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8408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Contents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310" y="2054829"/>
            <a:ext cx="3327400" cy="3678554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4"/>
              </a:spcBef>
              <a:buClr>
                <a:srgbClr val="90C225"/>
              </a:buClr>
              <a:buSzPct val="79629"/>
              <a:buAutoNum type="arabicPeriod"/>
              <a:tabLst>
                <a:tab pos="355600" algn="l"/>
              </a:tabLst>
            </a:pPr>
            <a:r>
              <a:rPr dirty="0" sz="2700" spc="-5">
                <a:solidFill>
                  <a:srgbClr val="252525"/>
                </a:solidFill>
                <a:latin typeface="Trebuchet MS"/>
                <a:cs typeface="Trebuchet MS"/>
              </a:rPr>
              <a:t>Introduction</a:t>
            </a:r>
            <a:endParaRPr sz="2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lr>
                <a:srgbClr val="90C225"/>
              </a:buClr>
              <a:buSzPct val="79629"/>
              <a:buAutoNum type="arabicPeriod"/>
              <a:tabLst>
                <a:tab pos="355600" algn="l"/>
              </a:tabLst>
            </a:pPr>
            <a:r>
              <a:rPr dirty="0" sz="2700" spc="-25">
                <a:solidFill>
                  <a:srgbClr val="252525"/>
                </a:solidFill>
                <a:latin typeface="Trebuchet MS"/>
                <a:cs typeface="Trebuchet MS"/>
              </a:rPr>
              <a:t>Problem</a:t>
            </a:r>
            <a:r>
              <a:rPr dirty="0" sz="2700" spc="-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252525"/>
                </a:solidFill>
                <a:latin typeface="Trebuchet MS"/>
                <a:cs typeface="Trebuchet MS"/>
              </a:rPr>
              <a:t>Statement</a:t>
            </a:r>
            <a:endParaRPr sz="2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90C225"/>
              </a:buClr>
              <a:buSzPct val="79629"/>
              <a:buAutoNum type="arabicPeriod"/>
              <a:tabLst>
                <a:tab pos="355600" algn="l"/>
              </a:tabLst>
            </a:pPr>
            <a:r>
              <a:rPr dirty="0" sz="2700" spc="-5">
                <a:solidFill>
                  <a:srgbClr val="252525"/>
                </a:solidFill>
                <a:latin typeface="Trebuchet MS"/>
                <a:cs typeface="Trebuchet MS"/>
              </a:rPr>
              <a:t>Objectives</a:t>
            </a:r>
            <a:endParaRPr sz="2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90C225"/>
              </a:buClr>
              <a:buSzPct val="79629"/>
              <a:buAutoNum type="arabicPeriod"/>
              <a:tabLst>
                <a:tab pos="355600" algn="l"/>
              </a:tabLst>
            </a:pPr>
            <a:r>
              <a:rPr dirty="0" sz="2700" spc="-30">
                <a:solidFill>
                  <a:srgbClr val="252525"/>
                </a:solidFill>
                <a:latin typeface="Trebuchet MS"/>
                <a:cs typeface="Trebuchet MS"/>
              </a:rPr>
              <a:t>Key</a:t>
            </a:r>
            <a:r>
              <a:rPr dirty="0" sz="2700" spc="-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252525"/>
                </a:solidFill>
                <a:latin typeface="Trebuchet MS"/>
                <a:cs typeface="Trebuchet MS"/>
              </a:rPr>
              <a:t>Insights</a:t>
            </a:r>
            <a:endParaRPr sz="27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Clr>
                <a:srgbClr val="90C225"/>
              </a:buClr>
              <a:buSzPct val="79629"/>
              <a:buAutoNum type="arabicPeriod"/>
              <a:tabLst>
                <a:tab pos="355600" algn="l"/>
              </a:tabLst>
            </a:pPr>
            <a:r>
              <a:rPr dirty="0" sz="2700">
                <a:solidFill>
                  <a:srgbClr val="252525"/>
                </a:solidFill>
                <a:latin typeface="Trebuchet MS"/>
                <a:cs typeface="Trebuchet MS"/>
              </a:rPr>
              <a:t>Appendix</a:t>
            </a:r>
            <a:endParaRPr sz="2700">
              <a:latin typeface="Trebuchet MS"/>
              <a:cs typeface="Trebuchet MS"/>
            </a:endParaRPr>
          </a:p>
          <a:p>
            <a:pPr lvl="1" marL="812165" indent="-342900">
              <a:lnSpc>
                <a:spcPct val="100000"/>
              </a:lnSpc>
              <a:spcBef>
                <a:spcPts val="345"/>
              </a:spcBef>
              <a:buClr>
                <a:srgbClr val="90C225"/>
              </a:buClr>
              <a:buSzPct val="79629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700">
                <a:solidFill>
                  <a:srgbClr val="252525"/>
                </a:solidFill>
                <a:latin typeface="Trebuchet MS"/>
                <a:cs typeface="Trebuchet MS"/>
              </a:rPr>
              <a:t>About</a:t>
            </a:r>
            <a:r>
              <a:rPr dirty="0" sz="27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dirty="0" sz="27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252525"/>
                </a:solidFill>
                <a:latin typeface="Trebuchet MS"/>
                <a:cs typeface="Trebuchet MS"/>
              </a:rPr>
              <a:t>data</a:t>
            </a:r>
            <a:endParaRPr sz="2700">
              <a:latin typeface="Trebuchet MS"/>
              <a:cs typeface="Trebuchet MS"/>
            </a:endParaRPr>
          </a:p>
          <a:p>
            <a:pPr lvl="1" marL="812165" indent="-342900">
              <a:lnSpc>
                <a:spcPct val="100000"/>
              </a:lnSpc>
              <a:spcBef>
                <a:spcPts val="350"/>
              </a:spcBef>
              <a:buClr>
                <a:srgbClr val="90C225"/>
              </a:buClr>
              <a:buSzPct val="79629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700" spc="-5">
                <a:solidFill>
                  <a:srgbClr val="252525"/>
                </a:solidFill>
                <a:latin typeface="Trebuchet MS"/>
                <a:cs typeface="Trebuchet MS"/>
              </a:rPr>
              <a:t>Methodology</a:t>
            </a:r>
            <a:endParaRPr sz="2700">
              <a:latin typeface="Trebuchet MS"/>
              <a:cs typeface="Trebuchet MS"/>
            </a:endParaRPr>
          </a:p>
          <a:p>
            <a:pPr lvl="1" marL="812165" indent="-342900">
              <a:lnSpc>
                <a:spcPct val="100000"/>
              </a:lnSpc>
              <a:spcBef>
                <a:spcPts val="360"/>
              </a:spcBef>
              <a:buClr>
                <a:srgbClr val="90C225"/>
              </a:buClr>
              <a:buSzPct val="79629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700">
                <a:solidFill>
                  <a:srgbClr val="252525"/>
                </a:solidFill>
                <a:latin typeface="Trebuchet MS"/>
                <a:cs typeface="Trebuchet MS"/>
              </a:rPr>
              <a:t>Assumptions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5444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Introduction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310" y="2138883"/>
            <a:ext cx="8388350" cy="311340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>
              <a:lnSpc>
                <a:spcPct val="87500"/>
              </a:lnSpc>
              <a:spcBef>
                <a:spcPts val="405"/>
              </a:spcBef>
            </a:pP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Airbnb, Inc.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American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operates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marketplace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lodging,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primarily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homestays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vacation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rentals,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tourism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activities.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Airbnb </a:t>
            </a:r>
            <a:r>
              <a:rPr dirty="0" sz="2000" spc="-43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platform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hosts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accommodate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guests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short-term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lodging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tourism-related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activities.</a:t>
            </a:r>
            <a:endParaRPr sz="2000">
              <a:latin typeface="Calibri"/>
              <a:cs typeface="Calibri"/>
            </a:endParaRPr>
          </a:p>
          <a:p>
            <a:pPr marL="12700" marR="274320">
              <a:lnSpc>
                <a:spcPct val="102000"/>
              </a:lnSpc>
              <a:spcBef>
                <a:spcPts val="91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York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City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diverse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populated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city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United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States.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city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burrows:</a:t>
            </a:r>
            <a:r>
              <a:rPr dirty="0" sz="20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Manhattan,</a:t>
            </a:r>
            <a:r>
              <a:rPr dirty="0" sz="20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Brooklyn,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Queens,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Bronx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4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Staten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Island,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“grouped”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together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city.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widely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recognized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global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centre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financial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r>
              <a:rPr dirty="0" sz="2000" spc="1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industry.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dirty="0" sz="20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heartbeat</a:t>
            </a:r>
            <a:r>
              <a:rPr dirty="0" sz="2000" spc="1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American</a:t>
            </a:r>
            <a:r>
              <a:rPr dirty="0" sz="20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media,</a:t>
            </a:r>
            <a:r>
              <a:rPr dirty="0" sz="2000" spc="1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entertainment</a:t>
            </a:r>
            <a:r>
              <a:rPr dirty="0" sz="2000" spc="1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(along</a:t>
            </a:r>
            <a:r>
              <a:rPr dirty="0" sz="2000" spc="2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California),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telecommunications,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law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advertising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industries.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9382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/>
              <a:t>Problem</a:t>
            </a:r>
            <a:r>
              <a:rPr dirty="0" sz="3600" spc="-65"/>
              <a:t> </a:t>
            </a:r>
            <a:r>
              <a:rPr dirty="0" sz="3600" spc="-5"/>
              <a:t>statement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310" y="2176983"/>
            <a:ext cx="8288655" cy="1677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past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few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months,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Airbnb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seen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major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decline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revenue.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Now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43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restrictions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started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lifting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people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started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travel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more,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Airbnb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sure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prepared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change.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So,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done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dataset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consisting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Airbnb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York.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0186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Object</a:t>
            </a:r>
            <a:r>
              <a:rPr dirty="0" sz="3600" spc="10"/>
              <a:t>i</a:t>
            </a:r>
            <a:r>
              <a:rPr dirty="0" sz="3600"/>
              <a:t>ve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310" y="2050757"/>
            <a:ext cx="7864475" cy="205867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presentation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focus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mainly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following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points: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better</a:t>
            </a:r>
            <a:r>
              <a:rPr dirty="0" sz="20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understanding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Airbnb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20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respect</a:t>
            </a:r>
            <a:r>
              <a:rPr dirty="0" sz="20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various </a:t>
            </a:r>
            <a:r>
              <a:rPr dirty="0" sz="2000" spc="-43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parameters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Understand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customer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preferences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600" spc="-16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Understand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customer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booking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trend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424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"/>
              <a:t>Key</a:t>
            </a:r>
            <a:r>
              <a:rPr dirty="0" sz="3600" spc="-85"/>
              <a:t> </a:t>
            </a:r>
            <a:r>
              <a:rPr dirty="0" sz="3600" spc="-5"/>
              <a:t>Insights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6310" y="2049562"/>
            <a:ext cx="8352155" cy="377761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900" spc="-85" b="1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900" spc="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Calibri"/>
                <a:cs typeface="Calibri"/>
              </a:rPr>
              <a:t>understand</a:t>
            </a:r>
            <a:r>
              <a:rPr dirty="0" sz="1900" spc="7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 b="1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dirty="0" sz="1900" spc="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Calibri"/>
                <a:cs typeface="Calibri"/>
              </a:rPr>
              <a:t>important</a:t>
            </a:r>
            <a:r>
              <a:rPr dirty="0" sz="1900" spc="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 b="1">
                <a:solidFill>
                  <a:srgbClr val="404040"/>
                </a:solidFill>
                <a:latin typeface="Calibri"/>
                <a:cs typeface="Calibri"/>
              </a:rPr>
              <a:t>insights</a:t>
            </a:r>
            <a:r>
              <a:rPr dirty="0" sz="1900" spc="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900" spc="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900" spc="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Calibri"/>
                <a:cs typeface="Calibri"/>
              </a:rPr>
              <a:t>explored</a:t>
            </a:r>
            <a:r>
              <a:rPr dirty="0" sz="1900" spc="2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 b="1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2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 b="1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dirty="0" sz="190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 b="1">
                <a:solidFill>
                  <a:srgbClr val="404040"/>
                </a:solidFill>
                <a:latin typeface="Calibri"/>
                <a:cs typeface="Calibri"/>
              </a:rPr>
              <a:t>questions: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Airbnb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spread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out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NYC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type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rooms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customers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prefer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  <a:spcBef>
                <a:spcPts val="765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could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ideal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minimum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nights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endParaRPr sz="1900">
              <a:latin typeface="Calibri"/>
              <a:cs typeface="Calibri"/>
            </a:endParaRPr>
          </a:p>
          <a:p>
            <a:pPr marL="355600">
              <a:lnSpc>
                <a:spcPts val="2165"/>
              </a:lnSpc>
            </a:pP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bookings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900" spc="5" b="1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dirty="0" sz="1900" spc="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900" spc="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dirty="0" sz="1900" spc="4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404040"/>
                </a:solidFill>
                <a:latin typeface="Calibri"/>
                <a:cs typeface="Calibri"/>
              </a:rPr>
              <a:t>review: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preferred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neighbourhood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preferred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room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Hosts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9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highest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5">
                <a:solidFill>
                  <a:srgbClr val="404040"/>
                </a:solidFill>
                <a:latin typeface="Calibri"/>
                <a:cs typeface="Calibri"/>
              </a:rPr>
              <a:t>w.r.t.</a:t>
            </a:r>
            <a:r>
              <a:rPr dirty="0" sz="19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Neighbourhood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1856"/>
            <a:ext cx="12149455" cy="6486525"/>
            <a:chOff x="0" y="371856"/>
            <a:chExt cx="12149455" cy="6486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76428"/>
              <a:ext cx="6039612" cy="42230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3" y="405384"/>
              <a:ext cx="5931408" cy="4114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7639" y="403860"/>
              <a:ext cx="5934710" cy="4117975"/>
            </a:xfrm>
            <a:custGeom>
              <a:avLst/>
              <a:gdLst/>
              <a:ahLst/>
              <a:cxnLst/>
              <a:rect l="l" t="t" r="r" b="b"/>
              <a:pathLst>
                <a:path w="5934710" h="4117975">
                  <a:moveTo>
                    <a:pt x="0" y="4117848"/>
                  </a:moveTo>
                  <a:lnTo>
                    <a:pt x="5934456" y="4117848"/>
                  </a:lnTo>
                  <a:lnTo>
                    <a:pt x="5934456" y="0"/>
                  </a:lnTo>
                  <a:lnTo>
                    <a:pt x="0" y="0"/>
                  </a:lnTo>
                  <a:lnTo>
                    <a:pt x="0" y="41178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8964" y="371856"/>
              <a:ext cx="5960364" cy="42275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7920" y="400812"/>
              <a:ext cx="5852160" cy="41193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16396" y="399288"/>
              <a:ext cx="5855335" cy="4122420"/>
            </a:xfrm>
            <a:custGeom>
              <a:avLst/>
              <a:gdLst/>
              <a:ahLst/>
              <a:cxnLst/>
              <a:rect l="l" t="t" r="r" b="b"/>
              <a:pathLst>
                <a:path w="5855334" h="4122420">
                  <a:moveTo>
                    <a:pt x="0" y="4122420"/>
                  </a:moveTo>
                  <a:lnTo>
                    <a:pt x="5855208" y="4122420"/>
                  </a:lnTo>
                  <a:lnTo>
                    <a:pt x="5855208" y="0"/>
                  </a:lnTo>
                  <a:lnTo>
                    <a:pt x="0" y="0"/>
                  </a:lnTo>
                  <a:lnTo>
                    <a:pt x="0" y="4122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50214" y="4736744"/>
            <a:ext cx="8112759" cy="158496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Airbnb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good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presence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Manhattan,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Brooklyn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Queens.</a:t>
            </a:r>
            <a:endParaRPr sz="19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Listings</a:t>
            </a:r>
            <a:r>
              <a:rPr dirty="0" sz="19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Manhattan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(44%)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Brooklyn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(41%)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owing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dirty="0" sz="1900" spc="-4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population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density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financial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tourism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hub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NYC.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Staten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Island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(~1%)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listings,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low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population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density </a:t>
            </a:r>
            <a:r>
              <a:rPr dirty="0" sz="1900" spc="-4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few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tourism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destinations.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4639716"/>
            <a:ext cx="8210550" cy="13335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rooms</a:t>
            </a:r>
            <a:r>
              <a:rPr dirty="0" sz="19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Entire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home/Apartment,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Private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room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shared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room.</a:t>
            </a:r>
            <a:endParaRPr sz="19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Overall,</a:t>
            </a:r>
            <a:r>
              <a:rPr dirty="0" sz="19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customers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appear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prefer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private</a:t>
            </a:r>
            <a:r>
              <a:rPr dirty="0" sz="1900" spc="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rooms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(45%)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entire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homes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(52%) </a:t>
            </a:r>
            <a:r>
              <a:rPr dirty="0" sz="1900" spc="-4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comparison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shared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rooms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(2.4%).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Airbnb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promote</a:t>
            </a:r>
            <a:r>
              <a:rPr dirty="0" sz="1900" spc="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shared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room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providing</a:t>
            </a:r>
            <a:r>
              <a:rPr dirty="0" sz="19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discounts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bookings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7700" y="580644"/>
            <a:ext cx="8705215" cy="3953510"/>
            <a:chOff x="647700" y="580644"/>
            <a:chExt cx="8705215" cy="3953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580644"/>
              <a:ext cx="8705088" cy="39532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55" y="609600"/>
              <a:ext cx="8596884" cy="38450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5132" y="608076"/>
              <a:ext cx="8600440" cy="3848100"/>
            </a:xfrm>
            <a:custGeom>
              <a:avLst/>
              <a:gdLst/>
              <a:ahLst/>
              <a:cxnLst/>
              <a:rect l="l" t="t" r="r" b="b"/>
              <a:pathLst>
                <a:path w="8600440" h="3848100">
                  <a:moveTo>
                    <a:pt x="0" y="3848100"/>
                  </a:moveTo>
                  <a:lnTo>
                    <a:pt x="8599932" y="3848100"/>
                  </a:lnTo>
                  <a:lnTo>
                    <a:pt x="8599932" y="0"/>
                  </a:lnTo>
                  <a:lnTo>
                    <a:pt x="0" y="0"/>
                  </a:lnTo>
                  <a:lnTo>
                    <a:pt x="0" y="3848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700" y="580644"/>
            <a:ext cx="8705215" cy="3953510"/>
            <a:chOff x="647700" y="580644"/>
            <a:chExt cx="8705215" cy="3953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580644"/>
              <a:ext cx="8705088" cy="3953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55" y="609600"/>
              <a:ext cx="8596884" cy="38450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5132" y="608076"/>
              <a:ext cx="8600440" cy="3848100"/>
            </a:xfrm>
            <a:custGeom>
              <a:avLst/>
              <a:gdLst/>
              <a:ahLst/>
              <a:cxnLst/>
              <a:rect l="l" t="t" r="r" b="b"/>
              <a:pathLst>
                <a:path w="8600440" h="3848100">
                  <a:moveTo>
                    <a:pt x="0" y="3848100"/>
                  </a:moveTo>
                  <a:lnTo>
                    <a:pt x="8599932" y="3848100"/>
                  </a:lnTo>
                  <a:lnTo>
                    <a:pt x="8599932" y="0"/>
                  </a:lnTo>
                  <a:lnTo>
                    <a:pt x="0" y="0"/>
                  </a:lnTo>
                  <a:lnTo>
                    <a:pt x="0" y="3848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56310" y="4731765"/>
            <a:ext cx="8353425" cy="83566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080" indent="-342900">
              <a:lnSpc>
                <a:spcPts val="2050"/>
              </a:lnSpc>
              <a:spcBef>
                <a:spcPts val="355"/>
              </a:spcBef>
              <a:tabLst>
                <a:tab pos="354965" algn="l"/>
              </a:tabLst>
            </a:pPr>
            <a:r>
              <a:rPr dirty="0" sz="1500" spc="-13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Queens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Bronx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contribute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60%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private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rooms,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combined </a:t>
            </a:r>
            <a:r>
              <a:rPr dirty="0" sz="1900" spc="-4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ratio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45%.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Whereas,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Manhattan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dirty="0" sz="19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dirty="0" sz="19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contribution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9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entire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home </a:t>
            </a:r>
            <a:r>
              <a:rPr dirty="0" sz="19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(61%),</a:t>
            </a:r>
            <a:r>
              <a:rPr dirty="0" sz="19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compared</a:t>
            </a:r>
            <a:r>
              <a:rPr dirty="0" sz="19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combined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ratio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9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404040"/>
                </a:solidFill>
                <a:latin typeface="Calibri"/>
                <a:cs typeface="Calibri"/>
              </a:rPr>
              <a:t>52%.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 RANGVANI</dc:creator>
  <dc:title>PowerPoint Presentation</dc:title>
  <dcterms:created xsi:type="dcterms:W3CDTF">2023-10-10T15:47:50Z</dcterms:created>
  <dcterms:modified xsi:type="dcterms:W3CDTF">2023-10-10T15:47:50Z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2023-10-10T00:00:00Z</vt:filetime>
  </property>
</Properties>
</file>