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29158"/>
            <a:ext cx="39331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122" y="2031492"/>
            <a:ext cx="7060565" cy="394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6" y="0"/>
            <a:ext cx="4772660" cy="6868159"/>
            <a:chOff x="7420356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24928" y="368198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8125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518530" y="2326970"/>
            <a:ext cx="3678554" cy="1671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0">
                <a:latin typeface="Trebuchet MS"/>
                <a:cs typeface="Trebuchet MS"/>
              </a:rPr>
              <a:t>AIRBNB</a:t>
            </a:r>
            <a:r>
              <a:rPr dirty="0" sz="5400" spc="-120" b="0">
                <a:latin typeface="Trebuchet MS"/>
                <a:cs typeface="Trebuchet MS"/>
              </a:rPr>
              <a:t> </a:t>
            </a:r>
            <a:r>
              <a:rPr dirty="0" sz="5400" spc="-5" b="0">
                <a:latin typeface="Trebuchet MS"/>
                <a:cs typeface="Trebuchet MS"/>
              </a:rPr>
              <a:t>NYC</a:t>
            </a:r>
            <a:endParaRPr sz="5400">
              <a:latin typeface="Trebuchet MS"/>
              <a:cs typeface="Trebuchet MS"/>
            </a:endParaRPr>
          </a:p>
          <a:p>
            <a:pPr marL="338455">
              <a:lnSpc>
                <a:spcPct val="100000"/>
              </a:lnSpc>
              <a:spcBef>
                <a:spcPts val="5"/>
              </a:spcBef>
            </a:pPr>
            <a:r>
              <a:rPr dirty="0" sz="5400" spc="-5" b="0">
                <a:latin typeface="Trebuchet MS"/>
                <a:cs typeface="Trebuchet MS"/>
              </a:rPr>
              <a:t>Case</a:t>
            </a:r>
            <a:r>
              <a:rPr dirty="0" sz="5400" spc="-90" b="0">
                <a:latin typeface="Trebuchet MS"/>
                <a:cs typeface="Trebuchet MS"/>
              </a:rPr>
              <a:t> </a:t>
            </a:r>
            <a:r>
              <a:rPr dirty="0" sz="5400" b="0">
                <a:latin typeface="Trebuchet MS"/>
                <a:cs typeface="Trebuchet MS"/>
              </a:rPr>
              <a:t>Study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70091" y="3951318"/>
            <a:ext cx="2625725" cy="82867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100"/>
              </a:spcBef>
            </a:pP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By</a:t>
            </a:r>
            <a:r>
              <a:rPr dirty="0" sz="1800" spc="-2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–</a:t>
            </a: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 Vijaykumar</a:t>
            </a:r>
            <a:r>
              <a:rPr dirty="0" sz="1800" spc="1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Rangvani</a:t>
            </a:r>
            <a:endParaRPr sz="18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1000"/>
              </a:spcBef>
            </a:pP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Sonam</a:t>
            </a:r>
            <a:r>
              <a:rPr dirty="0" sz="1800" spc="-9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Gupta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787" y="4666615"/>
            <a:ext cx="10145395" cy="199898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159385" indent="-342900">
              <a:lnSpc>
                <a:spcPts val="2050"/>
              </a:lnSpc>
              <a:spcBef>
                <a:spcPts val="355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 spc="-3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9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taken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pricing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preference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parameters</a:t>
            </a:r>
            <a:r>
              <a:rPr dirty="0" sz="1900" spc="1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volume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bookings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done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price </a:t>
            </a:r>
            <a:r>
              <a:rPr dirty="0" sz="1900" spc="-4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reviews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range.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favourable</a:t>
            </a:r>
            <a:r>
              <a:rPr dirty="0" sz="19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$40</a:t>
            </a:r>
            <a:r>
              <a:rPr dirty="0" sz="19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$190.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preferred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customers.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u="heavy" sz="1900" spc="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Recommendation:</a:t>
            </a:r>
            <a:endParaRPr sz="1900">
              <a:latin typeface="Calibri"/>
              <a:cs typeface="Calibri"/>
            </a:endParaRPr>
          </a:p>
          <a:p>
            <a:pPr marL="355600" marR="332740" indent="-342900">
              <a:lnSpc>
                <a:spcPts val="2050"/>
              </a:lnSpc>
              <a:spcBef>
                <a:spcPts val="1030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acquisitions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expansion</a:t>
            </a:r>
            <a:r>
              <a:rPr dirty="0" sz="19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done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$40</a:t>
            </a:r>
            <a:r>
              <a:rPr dirty="0" sz="1900" spc="1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$190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satisfies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both </a:t>
            </a:r>
            <a:r>
              <a:rPr dirty="0" sz="1900" spc="-4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parameters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volume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dirty="0" sz="19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satisfaction.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513" y="20827"/>
            <a:ext cx="368744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0">
                <a:latin typeface="Calibri"/>
                <a:cs typeface="Calibri"/>
              </a:rPr>
              <a:t>Price</a:t>
            </a:r>
            <a:r>
              <a:rPr dirty="0" sz="2000" spc="25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range</a:t>
            </a:r>
            <a:r>
              <a:rPr dirty="0" sz="2000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preferred</a:t>
            </a:r>
            <a:r>
              <a:rPr dirty="0" sz="2000" spc="20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by</a:t>
            </a:r>
            <a:r>
              <a:rPr dirty="0" sz="2000" spc="5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customers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207" y="371856"/>
            <a:ext cx="12009120" cy="4227830"/>
            <a:chOff x="140207" y="371856"/>
            <a:chExt cx="12009120" cy="42278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371856"/>
              <a:ext cx="5948172" cy="42275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3" y="400812"/>
              <a:ext cx="5839968" cy="41193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7640" y="399288"/>
              <a:ext cx="5843270" cy="4122420"/>
            </a:xfrm>
            <a:custGeom>
              <a:avLst/>
              <a:gdLst/>
              <a:ahLst/>
              <a:cxnLst/>
              <a:rect l="l" t="t" r="r" b="b"/>
              <a:pathLst>
                <a:path w="5843270" h="4122420">
                  <a:moveTo>
                    <a:pt x="0" y="4122420"/>
                  </a:moveTo>
                  <a:lnTo>
                    <a:pt x="5843016" y="4122420"/>
                  </a:lnTo>
                  <a:lnTo>
                    <a:pt x="5843016" y="0"/>
                  </a:lnTo>
                  <a:lnTo>
                    <a:pt x="0" y="0"/>
                  </a:lnTo>
                  <a:lnTo>
                    <a:pt x="0" y="41224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3807" y="371856"/>
              <a:ext cx="6065520" cy="42275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2763" y="400812"/>
              <a:ext cx="5957316" cy="41193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11240" y="399288"/>
              <a:ext cx="5960745" cy="4122420"/>
            </a:xfrm>
            <a:custGeom>
              <a:avLst/>
              <a:gdLst/>
              <a:ahLst/>
              <a:cxnLst/>
              <a:rect l="l" t="t" r="r" b="b"/>
              <a:pathLst>
                <a:path w="5960745" h="4122420">
                  <a:moveTo>
                    <a:pt x="0" y="4122420"/>
                  </a:moveTo>
                  <a:lnTo>
                    <a:pt x="5960364" y="4122420"/>
                  </a:lnTo>
                  <a:lnTo>
                    <a:pt x="5960364" y="0"/>
                  </a:lnTo>
                  <a:lnTo>
                    <a:pt x="0" y="0"/>
                  </a:lnTo>
                  <a:lnTo>
                    <a:pt x="0" y="41224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272" y="4654422"/>
            <a:ext cx="11182985" cy="1946910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354965" marR="527050" indent="-342900">
              <a:lnSpc>
                <a:spcPts val="1540"/>
              </a:lnSpc>
              <a:spcBef>
                <a:spcPts val="464"/>
              </a:spcBef>
              <a:tabLst>
                <a:tab pos="354965" algn="l"/>
              </a:tabLst>
            </a:pPr>
            <a:r>
              <a:rPr dirty="0" sz="1250" spc="-1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Manhattan appears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highest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average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$196.9.</a:t>
            </a:r>
            <a:r>
              <a:rPr dirty="0" sz="16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'Entire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home/apt'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room</a:t>
            </a:r>
            <a:r>
              <a:rPr dirty="0" sz="16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Manhattan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6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dirty="0" sz="1600" spc="-3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expensive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$250,</a:t>
            </a:r>
            <a:r>
              <a:rPr dirty="0" sz="16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much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higher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dirty="0" sz="16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6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average.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dirty="0" sz="1250" spc="-1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'Shared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Room'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6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cheapest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6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Brooklyn.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u="heavy" sz="16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Recommendation: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54965" algn="l"/>
              </a:tabLst>
            </a:pPr>
            <a:r>
              <a:rPr dirty="0" sz="1250" spc="-1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‘private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rooms’</a:t>
            </a:r>
            <a:r>
              <a:rPr dirty="0" sz="16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Manhattan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Brooklyn</a:t>
            </a:r>
            <a:r>
              <a:rPr dirty="0" sz="16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‘entire</a:t>
            </a:r>
            <a:r>
              <a:rPr dirty="0" sz="16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homes’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Bronx</a:t>
            </a:r>
            <a:r>
              <a:rPr dirty="0" sz="16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Queens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Fall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600" spc="1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favourable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($40-$190).</a:t>
            </a:r>
            <a:endParaRPr sz="1600">
              <a:latin typeface="Calibri"/>
              <a:cs typeface="Calibri"/>
            </a:endParaRPr>
          </a:p>
          <a:p>
            <a:pPr marL="354965" marR="5080" indent="-342900">
              <a:lnSpc>
                <a:spcPts val="1540"/>
              </a:lnSpc>
              <a:spcBef>
                <a:spcPts val="980"/>
              </a:spcBef>
              <a:tabLst>
                <a:tab pos="354965" algn="l"/>
              </a:tabLst>
            </a:pPr>
            <a:r>
              <a:rPr dirty="0" sz="1250" spc="-1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Brooklyn</a:t>
            </a:r>
            <a:r>
              <a:rPr dirty="0" sz="16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average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$124.</a:t>
            </a:r>
            <a:r>
              <a:rPr dirty="0" sz="16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16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already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listings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Manhattan, Brooklyn</a:t>
            </a:r>
            <a:r>
              <a:rPr dirty="0" sz="16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considered</a:t>
            </a:r>
            <a:r>
              <a:rPr dirty="0" sz="1600" spc="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1600" spc="-3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expansion.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513" y="20827"/>
            <a:ext cx="679005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0">
                <a:latin typeface="Calibri"/>
                <a:cs typeface="Calibri"/>
              </a:rPr>
              <a:t>Understanding</a:t>
            </a:r>
            <a:r>
              <a:rPr dirty="0" sz="2000" spc="45" b="0">
                <a:latin typeface="Calibri"/>
                <a:cs typeface="Calibri"/>
              </a:rPr>
              <a:t> </a:t>
            </a:r>
            <a:r>
              <a:rPr dirty="0" sz="2000" spc="5" b="0">
                <a:latin typeface="Calibri"/>
                <a:cs typeface="Calibri"/>
              </a:rPr>
              <a:t>Price</a:t>
            </a:r>
            <a:r>
              <a:rPr dirty="0" sz="2000" spc="4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variation</a:t>
            </a:r>
            <a:r>
              <a:rPr dirty="0" sz="2000" spc="50" b="0">
                <a:latin typeface="Calibri"/>
                <a:cs typeface="Calibri"/>
              </a:rPr>
              <a:t> </a:t>
            </a:r>
            <a:r>
              <a:rPr dirty="0" sz="2000" spc="-75" b="0">
                <a:latin typeface="Calibri"/>
                <a:cs typeface="Calibri"/>
              </a:rPr>
              <a:t>w.r.t</a:t>
            </a:r>
            <a:r>
              <a:rPr dirty="0" sz="2000" spc="25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Room</a:t>
            </a:r>
            <a:r>
              <a:rPr dirty="0" sz="2000" spc="5" b="0">
                <a:latin typeface="Calibri"/>
                <a:cs typeface="Calibri"/>
              </a:rPr>
              <a:t> </a:t>
            </a:r>
            <a:r>
              <a:rPr dirty="0" sz="2000" spc="-20" b="0">
                <a:latin typeface="Calibri"/>
                <a:cs typeface="Calibri"/>
              </a:rPr>
              <a:t>Type</a:t>
            </a:r>
            <a:r>
              <a:rPr dirty="0" sz="2000" spc="1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&amp;</a:t>
            </a:r>
            <a:r>
              <a:rPr dirty="0" sz="2000" spc="75" b="0">
                <a:latin typeface="Calibri"/>
                <a:cs typeface="Calibri"/>
              </a:rPr>
              <a:t> </a:t>
            </a:r>
            <a:r>
              <a:rPr dirty="0" sz="2000" spc="5" b="0">
                <a:latin typeface="Calibri"/>
                <a:cs typeface="Calibri"/>
              </a:rPr>
              <a:t>Neighbourhood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207" y="371856"/>
            <a:ext cx="12009120" cy="4227830"/>
            <a:chOff x="140207" y="371856"/>
            <a:chExt cx="12009120" cy="42278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371856"/>
              <a:ext cx="5948172" cy="42275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3" y="400812"/>
              <a:ext cx="5839968" cy="41193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7640" y="399288"/>
              <a:ext cx="5843270" cy="4122420"/>
            </a:xfrm>
            <a:custGeom>
              <a:avLst/>
              <a:gdLst/>
              <a:ahLst/>
              <a:cxnLst/>
              <a:rect l="l" t="t" r="r" b="b"/>
              <a:pathLst>
                <a:path w="5843270" h="4122420">
                  <a:moveTo>
                    <a:pt x="0" y="4122420"/>
                  </a:moveTo>
                  <a:lnTo>
                    <a:pt x="5843016" y="4122420"/>
                  </a:lnTo>
                  <a:lnTo>
                    <a:pt x="5843016" y="0"/>
                  </a:lnTo>
                  <a:lnTo>
                    <a:pt x="0" y="0"/>
                  </a:lnTo>
                  <a:lnTo>
                    <a:pt x="0" y="41224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5707" y="371856"/>
              <a:ext cx="6103620" cy="42275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4663" y="400812"/>
              <a:ext cx="5995416" cy="41193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73140" y="399288"/>
              <a:ext cx="5998845" cy="4122420"/>
            </a:xfrm>
            <a:custGeom>
              <a:avLst/>
              <a:gdLst/>
              <a:ahLst/>
              <a:cxnLst/>
              <a:rect l="l" t="t" r="r" b="b"/>
              <a:pathLst>
                <a:path w="5998845" h="4122420">
                  <a:moveTo>
                    <a:pt x="0" y="4122420"/>
                  </a:moveTo>
                  <a:lnTo>
                    <a:pt x="5998464" y="4122420"/>
                  </a:lnTo>
                  <a:lnTo>
                    <a:pt x="5998464" y="0"/>
                  </a:lnTo>
                  <a:lnTo>
                    <a:pt x="0" y="0"/>
                  </a:lnTo>
                  <a:lnTo>
                    <a:pt x="0" y="41224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4632705"/>
            <a:ext cx="8366759" cy="126936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Manhattan,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Brooklyn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Queens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liked</a:t>
            </a:r>
            <a:r>
              <a:rPr dirty="0" sz="1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properties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(most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reviewed)..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ts val="1950"/>
              </a:lnSpc>
              <a:spcBef>
                <a:spcPts val="1035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reviewed</a:t>
            </a:r>
            <a:r>
              <a:rPr dirty="0" sz="18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property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“Private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Bedroom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Manhattan”,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though</a:t>
            </a:r>
            <a:r>
              <a:rPr dirty="0" sz="1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appears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be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steeply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priced</a:t>
            </a:r>
            <a:r>
              <a:rPr dirty="0" sz="1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still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managed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reviews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 sz="1800" spc="-3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favourable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property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NYC.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609600"/>
            <a:ext cx="8596884" cy="38450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8513" y="20827"/>
            <a:ext cx="255714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5" b="0">
                <a:latin typeface="Calibri"/>
                <a:cs typeface="Calibri"/>
              </a:rPr>
              <a:t>Top</a:t>
            </a:r>
            <a:r>
              <a:rPr dirty="0" sz="2000" spc="-1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reviewed</a:t>
            </a:r>
            <a:r>
              <a:rPr dirty="0" sz="2000" spc="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properties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Recommendations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124" y="1160754"/>
            <a:ext cx="9518650" cy="502983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Promotion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shared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rooms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targeted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discounts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increase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bookings.</a:t>
            </a:r>
            <a:endParaRPr sz="2000">
              <a:latin typeface="Calibri"/>
              <a:cs typeface="Calibri"/>
            </a:endParaRPr>
          </a:p>
          <a:p>
            <a:pPr marL="355600" marR="111760" indent="-342900">
              <a:lnSpc>
                <a:spcPct val="9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number of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hosts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listings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monthly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rental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duration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(30-60-90)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can be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acquired.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see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good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potential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30-day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rental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window.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Manhattan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Brooklyn </a:t>
            </a:r>
            <a:r>
              <a:rPr dirty="0" sz="2000" spc="-43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higher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30-day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bookings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compared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others;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areas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further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targeted.</a:t>
            </a:r>
            <a:endParaRPr sz="2000">
              <a:latin typeface="Calibri"/>
              <a:cs typeface="Calibri"/>
            </a:endParaRPr>
          </a:p>
          <a:p>
            <a:pPr marL="355600" marR="643255" indent="-342900">
              <a:lnSpc>
                <a:spcPts val="2160"/>
              </a:lnSpc>
              <a:spcBef>
                <a:spcPts val="1040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Weekly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bi-weekly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rentals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acquired,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customers </a:t>
            </a:r>
            <a:r>
              <a:rPr dirty="0" sz="2000" spc="-43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stranded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NYC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quarantine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purposes.</a:t>
            </a:r>
            <a:endParaRPr sz="2000">
              <a:latin typeface="Calibri"/>
              <a:cs typeface="Calibri"/>
            </a:endParaRPr>
          </a:p>
          <a:p>
            <a:pPr marL="355600" marR="605790" indent="-342900">
              <a:lnSpc>
                <a:spcPts val="216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acquisitions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expansion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done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$40</a:t>
            </a:r>
            <a:r>
              <a:rPr dirty="0" sz="2000" spc="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$190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satisfies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parameters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volume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satisfaction.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ts val="216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acquisitions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explored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‘private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rooms’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Manhattan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Brooklyn </a:t>
            </a:r>
            <a:r>
              <a:rPr dirty="0" sz="2000" spc="-4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‘entire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homes’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Bronx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Queens.</a:t>
            </a:r>
            <a:endParaRPr sz="2000">
              <a:latin typeface="Calibri"/>
              <a:cs typeface="Calibri"/>
            </a:endParaRPr>
          </a:p>
          <a:p>
            <a:pPr marL="355600" marR="244475" indent="-342900">
              <a:lnSpc>
                <a:spcPts val="216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Brooklyn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average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$124.</a:t>
            </a:r>
            <a:r>
              <a:rPr dirty="0" sz="2000" spc="459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already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listings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2000" spc="-4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Manhattan,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Brooklyn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considered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expansion.</a:t>
            </a:r>
            <a:endParaRPr sz="2000">
              <a:latin typeface="Calibri"/>
              <a:cs typeface="Calibri"/>
            </a:endParaRPr>
          </a:p>
          <a:p>
            <a:pPr marL="355600" marR="426084" indent="-342900">
              <a:lnSpc>
                <a:spcPts val="216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Increasing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acquisitions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properties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coastal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regions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increase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customer </a:t>
            </a:r>
            <a:r>
              <a:rPr dirty="0" sz="2000" spc="-43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bookings.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9189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rebuchet MS"/>
                <a:cs typeface="Trebuchet MS"/>
              </a:rPr>
              <a:t>Appendix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285113"/>
            <a:ext cx="742251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About</a:t>
            </a:r>
            <a:r>
              <a:rPr dirty="0" u="heavy" sz="1800" spc="-6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1800" spc="-3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4965" algn="l"/>
              </a:tabLst>
            </a:pPr>
            <a:r>
              <a:rPr dirty="0" sz="1100" spc="-9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Provided</a:t>
            </a: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4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Airbnb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dirty="0" sz="1400" spc="-40">
                <a:solidFill>
                  <a:srgbClr val="404040"/>
                </a:solidFill>
                <a:latin typeface="Trebuchet MS"/>
                <a:cs typeface="Trebuchet MS"/>
              </a:rPr>
              <a:t> York</a:t>
            </a: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City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Listings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Dataset till 2019</a:t>
            </a:r>
            <a:r>
              <a:rPr dirty="0" sz="1400" spc="4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(48895</a:t>
            </a:r>
            <a:r>
              <a:rPr dirty="0" sz="14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Rows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 *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16</a:t>
            </a:r>
            <a:r>
              <a:rPr dirty="0" sz="14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Columns)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0122" y="2031492"/>
          <a:ext cx="7060565" cy="3948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1620"/>
                <a:gridCol w="4239259"/>
              </a:tblGrid>
              <a:tr h="229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Column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</a:tr>
              <a:tr h="21894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Listing</a:t>
                      </a:r>
                      <a:r>
                        <a:rPr dirty="0" sz="11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ID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>
                          <a:latin typeface="Trebuchet MS"/>
                          <a:cs typeface="Trebuchet MS"/>
                        </a:rPr>
                        <a:t>Name</a:t>
                      </a:r>
                      <a:r>
                        <a:rPr dirty="0" sz="11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Listing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</a:tr>
              <a:tr h="218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Host_id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host</a:t>
                      </a:r>
                      <a:r>
                        <a:rPr dirty="0" sz="11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ID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Host_name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>
                          <a:latin typeface="Trebuchet MS"/>
                          <a:cs typeface="Trebuchet MS"/>
                        </a:rPr>
                        <a:t>Name</a:t>
                      </a:r>
                      <a:r>
                        <a:rPr dirty="0" sz="11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1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Host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</a:tr>
              <a:tr h="218948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Neighbourhood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Neighbourhood_group</a:t>
                      </a:r>
                      <a:r>
                        <a:rPr dirty="0" sz="11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1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Location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Neighborhood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Neighborhood</a:t>
                      </a:r>
                      <a:r>
                        <a:rPr dirty="0" sz="11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1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Area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</a:tr>
              <a:tr h="218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Latitude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&amp;</a:t>
                      </a:r>
                      <a:r>
                        <a:rPr dirty="0" sz="11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Longitude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>
                          <a:latin typeface="Trebuchet MS"/>
                          <a:cs typeface="Trebuchet MS"/>
                        </a:rPr>
                        <a:t>Map</a:t>
                      </a:r>
                      <a:r>
                        <a:rPr dirty="0" sz="11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co-ordinates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Room_type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Listing</a:t>
                      </a:r>
                      <a:r>
                        <a:rPr dirty="0" sz="11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space</a:t>
                      </a:r>
                      <a:r>
                        <a:rPr dirty="0" sz="11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type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Price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>
                          <a:latin typeface="Trebuchet MS"/>
                          <a:cs typeface="Trebuchet MS"/>
                        </a:rPr>
                        <a:t>Price</a:t>
                      </a:r>
                      <a:r>
                        <a:rPr dirty="0" sz="11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listing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218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Minimum_nights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Amount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nights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minimum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Number_of_reviews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dirty="0" sz="11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1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reviews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218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Last_review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Lastest</a:t>
                      </a:r>
                      <a:r>
                        <a:rPr dirty="0" sz="11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review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Reviews_per_month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number of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reviews per</a:t>
                      </a:r>
                      <a:r>
                        <a:rPr dirty="0" sz="11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month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4291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Calculated_host_listings_count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no.</a:t>
                      </a:r>
                      <a:r>
                        <a:rPr dirty="0" sz="11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1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listings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per host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</a:tr>
              <a:tr h="4291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Availability_365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no.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1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days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when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listing</a:t>
                      </a:r>
                      <a:r>
                        <a:rPr dirty="0" sz="11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1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available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 for</a:t>
                      </a:r>
                      <a:r>
                        <a:rPr dirty="0" sz="11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booking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9189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rebuchet MS"/>
                <a:cs typeface="Trebuchet MS"/>
              </a:rPr>
              <a:t>Appendix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245" y="1607057"/>
            <a:ext cx="10798810" cy="389826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u="heavy" sz="1800" spc="-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Methodology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5600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The analysis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visualizations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were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done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using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Tableau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considering various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parameters.</a:t>
            </a:r>
            <a:endParaRPr sz="1800">
              <a:latin typeface="Calibri"/>
              <a:cs typeface="Calibri"/>
            </a:endParaRPr>
          </a:p>
          <a:p>
            <a:pPr marL="207645" marR="817244" indent="-195580">
              <a:lnSpc>
                <a:spcPts val="1980"/>
              </a:lnSpc>
              <a:spcBef>
                <a:spcPts val="345"/>
              </a:spcBef>
              <a:tabLst>
                <a:tab pos="355600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The analysis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was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done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keeping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in mind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business side of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project.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The important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factors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taken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into </a:t>
            </a:r>
            <a:r>
              <a:rPr dirty="0" sz="1800" spc="-3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consideration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were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booking volume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preference.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70"/>
              </a:lnSpc>
              <a:spcBef>
                <a:spcPts val="95"/>
              </a:spcBef>
              <a:tabLst>
                <a:tab pos="355600" algn="l"/>
              </a:tabLst>
            </a:pPr>
            <a:r>
              <a:rPr dirty="0" sz="1450" spc="-14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half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presentation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focused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preference.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half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compared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various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parameters</a:t>
            </a:r>
            <a:endParaRPr sz="1800">
              <a:latin typeface="Calibri"/>
              <a:cs typeface="Calibri"/>
            </a:endParaRPr>
          </a:p>
          <a:p>
            <a:pPr marL="207645">
              <a:lnSpc>
                <a:spcPts val="2070"/>
              </a:lnSpc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 customer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preference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respect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price.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5600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parameters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were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considered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0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experience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Neighbourhood,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Room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minimum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nights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offered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0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variation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Volume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booking,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Room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type,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Neighbourhood,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reviews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Geography.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5600" algn="l"/>
              </a:tabLst>
            </a:pPr>
            <a:r>
              <a:rPr dirty="0" sz="1450" spc="-14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Recommendations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keeping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mind the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above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parameters.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Assumptions</a:t>
            </a:r>
            <a:endParaRPr sz="1800">
              <a:latin typeface="Calibri"/>
              <a:cs typeface="Calibri"/>
            </a:endParaRPr>
          </a:p>
          <a:p>
            <a:pPr marL="12700" marR="2100580">
              <a:lnSpc>
                <a:spcPts val="2200"/>
              </a:lnSpc>
              <a:spcBef>
                <a:spcPts val="30"/>
              </a:spcBef>
            </a:pP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0">
                <a:latin typeface="Calibri"/>
                <a:cs typeface="Calibri"/>
              </a:rPr>
              <a:t> we are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aware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about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nature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reviews, we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assumed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properties</a:t>
            </a:r>
            <a:r>
              <a:rPr dirty="0" sz="1800" spc="-5">
                <a:latin typeface="Calibri"/>
                <a:cs typeface="Calibri"/>
              </a:rPr>
              <a:t> which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received</a:t>
            </a:r>
            <a:r>
              <a:rPr dirty="0" sz="1800" spc="-5">
                <a:latin typeface="Calibri"/>
                <a:cs typeface="Calibri"/>
              </a:rPr>
              <a:t> higher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number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reviews have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better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customer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liking.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7171" y="3150184"/>
            <a:ext cx="313309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0">
                <a:latin typeface="Trebuchet MS"/>
                <a:cs typeface="Trebuchet MS"/>
              </a:rPr>
              <a:t>Thank</a:t>
            </a:r>
            <a:r>
              <a:rPr dirty="0" sz="5400" spc="-175" b="0">
                <a:latin typeface="Trebuchet MS"/>
                <a:cs typeface="Trebuchet MS"/>
              </a:rPr>
              <a:t> </a:t>
            </a:r>
            <a:r>
              <a:rPr dirty="0" sz="5400" spc="-210" b="0">
                <a:latin typeface="Trebuchet MS"/>
                <a:cs typeface="Trebuchet MS"/>
              </a:rPr>
              <a:t>You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84086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rebuchet MS"/>
                <a:cs typeface="Trebuchet MS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54829"/>
            <a:ext cx="4615815" cy="3678554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4"/>
              </a:spcBef>
              <a:buClr>
                <a:srgbClr val="90C225"/>
              </a:buClr>
              <a:buSzPct val="79629"/>
              <a:buAutoNum type="arabicPeriod"/>
              <a:tabLst>
                <a:tab pos="355600" algn="l"/>
              </a:tabLst>
            </a:pPr>
            <a:r>
              <a:rPr dirty="0" sz="2700" spc="-5">
                <a:solidFill>
                  <a:srgbClr val="252525"/>
                </a:solidFill>
                <a:latin typeface="Trebuchet MS"/>
                <a:cs typeface="Trebuchet MS"/>
              </a:rPr>
              <a:t>Introduction</a:t>
            </a:r>
            <a:endParaRPr sz="2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90C225"/>
              </a:buClr>
              <a:buSzPct val="79629"/>
              <a:buAutoNum type="arabicPeriod"/>
              <a:tabLst>
                <a:tab pos="355600" algn="l"/>
              </a:tabLst>
            </a:pPr>
            <a:r>
              <a:rPr dirty="0" sz="2700" spc="-25">
                <a:solidFill>
                  <a:srgbClr val="252525"/>
                </a:solidFill>
                <a:latin typeface="Trebuchet MS"/>
                <a:cs typeface="Trebuchet MS"/>
              </a:rPr>
              <a:t>Problem </a:t>
            </a:r>
            <a:r>
              <a:rPr dirty="0" sz="2700">
                <a:solidFill>
                  <a:srgbClr val="252525"/>
                </a:solidFill>
                <a:latin typeface="Trebuchet MS"/>
                <a:cs typeface="Trebuchet MS"/>
              </a:rPr>
              <a:t>Statement</a:t>
            </a:r>
            <a:endParaRPr sz="2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90C225"/>
              </a:buClr>
              <a:buSzPct val="79629"/>
              <a:buAutoNum type="arabicPeriod"/>
              <a:tabLst>
                <a:tab pos="355600" algn="l"/>
              </a:tabLst>
            </a:pPr>
            <a:r>
              <a:rPr dirty="0" sz="2700" spc="-5">
                <a:solidFill>
                  <a:srgbClr val="252525"/>
                </a:solidFill>
                <a:latin typeface="Trebuchet MS"/>
                <a:cs typeface="Trebuchet MS"/>
              </a:rPr>
              <a:t>Objectives</a:t>
            </a:r>
            <a:endParaRPr sz="2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90C225"/>
              </a:buClr>
              <a:buSzPct val="79629"/>
              <a:buAutoNum type="arabicPeriod"/>
              <a:tabLst>
                <a:tab pos="355600" algn="l"/>
              </a:tabLst>
            </a:pPr>
            <a:r>
              <a:rPr dirty="0" sz="2700" spc="-5">
                <a:solidFill>
                  <a:srgbClr val="252525"/>
                </a:solidFill>
                <a:latin typeface="Trebuchet MS"/>
                <a:cs typeface="Trebuchet MS"/>
              </a:rPr>
              <a:t>Insights</a:t>
            </a:r>
            <a:r>
              <a:rPr dirty="0" sz="2700" spc="-3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252525"/>
                </a:solidFill>
                <a:latin typeface="Trebuchet MS"/>
                <a:cs typeface="Trebuchet MS"/>
              </a:rPr>
              <a:t>&amp;</a:t>
            </a:r>
            <a:r>
              <a:rPr dirty="0" sz="2700" spc="-15">
                <a:solidFill>
                  <a:srgbClr val="252525"/>
                </a:solidFill>
                <a:latin typeface="Trebuchet MS"/>
                <a:cs typeface="Trebuchet MS"/>
              </a:rPr>
              <a:t> Recommendation</a:t>
            </a:r>
            <a:endParaRPr sz="2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Clr>
                <a:srgbClr val="90C225"/>
              </a:buClr>
              <a:buSzPct val="79629"/>
              <a:buAutoNum type="arabicPeriod"/>
              <a:tabLst>
                <a:tab pos="355600" algn="l"/>
              </a:tabLst>
            </a:pPr>
            <a:r>
              <a:rPr dirty="0" sz="2700">
                <a:solidFill>
                  <a:srgbClr val="252525"/>
                </a:solidFill>
                <a:latin typeface="Trebuchet MS"/>
                <a:cs typeface="Trebuchet MS"/>
              </a:rPr>
              <a:t>Appendix</a:t>
            </a:r>
            <a:endParaRPr sz="2700">
              <a:latin typeface="Trebuchet MS"/>
              <a:cs typeface="Trebuchet MS"/>
            </a:endParaRPr>
          </a:p>
          <a:p>
            <a:pPr lvl="1" marL="812165" indent="-342900">
              <a:lnSpc>
                <a:spcPct val="100000"/>
              </a:lnSpc>
              <a:spcBef>
                <a:spcPts val="345"/>
              </a:spcBef>
              <a:buClr>
                <a:srgbClr val="90C225"/>
              </a:buClr>
              <a:buSzPct val="79629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700">
                <a:solidFill>
                  <a:srgbClr val="252525"/>
                </a:solidFill>
                <a:latin typeface="Trebuchet MS"/>
                <a:cs typeface="Trebuchet MS"/>
              </a:rPr>
              <a:t>About</a:t>
            </a:r>
            <a:r>
              <a:rPr dirty="0" sz="2700" spc="-3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700" spc="-5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dirty="0" sz="2700" spc="-3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700" spc="-5">
                <a:solidFill>
                  <a:srgbClr val="252525"/>
                </a:solidFill>
                <a:latin typeface="Trebuchet MS"/>
                <a:cs typeface="Trebuchet MS"/>
              </a:rPr>
              <a:t>data</a:t>
            </a:r>
            <a:endParaRPr sz="2700">
              <a:latin typeface="Trebuchet MS"/>
              <a:cs typeface="Trebuchet MS"/>
            </a:endParaRPr>
          </a:p>
          <a:p>
            <a:pPr lvl="1" marL="812165" indent="-342900">
              <a:lnSpc>
                <a:spcPct val="100000"/>
              </a:lnSpc>
              <a:spcBef>
                <a:spcPts val="350"/>
              </a:spcBef>
              <a:buClr>
                <a:srgbClr val="90C225"/>
              </a:buClr>
              <a:buSzPct val="79629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700" spc="-5">
                <a:solidFill>
                  <a:srgbClr val="252525"/>
                </a:solidFill>
                <a:latin typeface="Trebuchet MS"/>
                <a:cs typeface="Trebuchet MS"/>
              </a:rPr>
              <a:t>Methodology</a:t>
            </a:r>
            <a:endParaRPr sz="2700">
              <a:latin typeface="Trebuchet MS"/>
              <a:cs typeface="Trebuchet MS"/>
            </a:endParaRPr>
          </a:p>
          <a:p>
            <a:pPr lvl="1" marL="812165" indent="-342900">
              <a:lnSpc>
                <a:spcPct val="100000"/>
              </a:lnSpc>
              <a:spcBef>
                <a:spcPts val="360"/>
              </a:spcBef>
              <a:buClr>
                <a:srgbClr val="90C225"/>
              </a:buClr>
              <a:buSzPct val="79629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700">
                <a:solidFill>
                  <a:srgbClr val="252525"/>
                </a:solidFill>
                <a:latin typeface="Trebuchet MS"/>
                <a:cs typeface="Trebuchet MS"/>
              </a:rPr>
              <a:t>Assumptions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5444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rebuchet MS"/>
                <a:cs typeface="Trebuchet MS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38883"/>
            <a:ext cx="8388350" cy="311340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5080">
              <a:lnSpc>
                <a:spcPct val="87500"/>
              </a:lnSpc>
              <a:spcBef>
                <a:spcPts val="405"/>
              </a:spcBef>
            </a:pP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Airbnb, Inc.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American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operates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online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marketplace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lodging,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primarily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homestays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vacation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rentals,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tourism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activities.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Airbnb </a:t>
            </a:r>
            <a:r>
              <a:rPr dirty="0" sz="2000" spc="-43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platform</a:t>
            </a:r>
            <a:r>
              <a:rPr dirty="0" sz="20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hosts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accommodate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guests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short-term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lodging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tourism-related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activities.</a:t>
            </a:r>
            <a:endParaRPr sz="2000">
              <a:latin typeface="Calibri"/>
              <a:cs typeface="Calibri"/>
            </a:endParaRPr>
          </a:p>
          <a:p>
            <a:pPr marL="12700" marR="274320">
              <a:lnSpc>
                <a:spcPct val="102000"/>
              </a:lnSpc>
              <a:spcBef>
                <a:spcPts val="910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York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City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diverse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populated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city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United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States.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city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burrows: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Manhattan,</a:t>
            </a:r>
            <a:r>
              <a:rPr dirty="0" sz="20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Brooklyn,</a:t>
            </a:r>
            <a:r>
              <a:rPr dirty="0" sz="20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Queens,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Bronx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4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Staten</a:t>
            </a:r>
            <a:r>
              <a:rPr dirty="0" sz="20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Island,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dirty="0" sz="20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were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“grouped”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together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city.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widely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recognized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global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centre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financial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services</a:t>
            </a:r>
            <a:r>
              <a:rPr dirty="0" sz="2000" spc="1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industry.</a:t>
            </a:r>
            <a:r>
              <a:rPr dirty="0" sz="20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dirty="0" sz="2000" spc="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heartbeat</a:t>
            </a:r>
            <a:r>
              <a:rPr dirty="0" sz="2000" spc="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American</a:t>
            </a:r>
            <a:r>
              <a:rPr dirty="0" sz="200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media,</a:t>
            </a:r>
            <a:r>
              <a:rPr dirty="0" sz="2000" spc="1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entertainment</a:t>
            </a:r>
            <a:r>
              <a:rPr dirty="0" sz="2000" spc="1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(along</a:t>
            </a:r>
            <a:r>
              <a:rPr dirty="0" sz="2000" spc="2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California),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telecommunications,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law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advertising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industries.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938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 b="0">
                <a:latin typeface="Trebuchet MS"/>
                <a:cs typeface="Trebuchet MS"/>
              </a:rPr>
              <a:t>Problem</a:t>
            </a:r>
            <a:r>
              <a:rPr dirty="0" spc="-65" b="0">
                <a:latin typeface="Trebuchet MS"/>
                <a:cs typeface="Trebuchet MS"/>
              </a:rPr>
              <a:t> </a:t>
            </a:r>
            <a:r>
              <a:rPr dirty="0" spc="-5" b="0">
                <a:latin typeface="Trebuchet MS"/>
                <a:cs typeface="Trebuchet MS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76983"/>
            <a:ext cx="8288655" cy="1677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past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few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months,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Airbnb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seen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major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decline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revenue.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Now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 spc="-43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restrictions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started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lifting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people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started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travel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more,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Airbnb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sure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fully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prepared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change.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So,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done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dataset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consisting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various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Airbnb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listings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York.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01866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rebuchet MS"/>
                <a:cs typeface="Trebuchet MS"/>
              </a:rPr>
              <a:t>Object</a:t>
            </a:r>
            <a:r>
              <a:rPr dirty="0" spc="10" b="0">
                <a:latin typeface="Trebuchet MS"/>
                <a:cs typeface="Trebuchet MS"/>
              </a:rPr>
              <a:t>i</a:t>
            </a:r>
            <a:r>
              <a:rPr dirty="0" b="0">
                <a:latin typeface="Trebuchet MS"/>
                <a:cs typeface="Trebuchet MS"/>
              </a:rPr>
              <a:t>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50757"/>
            <a:ext cx="8413750" cy="2059939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presentation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focus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mainly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following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points: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Understand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preferences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experience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1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airbnb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listings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Understand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 pricing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various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parameters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Recommendations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improve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quality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acquisitions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experience.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4244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 b="0">
                <a:latin typeface="Trebuchet MS"/>
                <a:cs typeface="Trebuchet MS"/>
              </a:rPr>
              <a:t>Key</a:t>
            </a:r>
            <a:r>
              <a:rPr dirty="0" spc="-85" b="0">
                <a:latin typeface="Trebuchet MS"/>
                <a:cs typeface="Trebuchet MS"/>
              </a:rPr>
              <a:t> </a:t>
            </a:r>
            <a:r>
              <a:rPr dirty="0" spc="-5" b="0">
                <a:latin typeface="Trebuchet MS"/>
                <a:cs typeface="Trebuchet MS"/>
              </a:rPr>
              <a:t>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76983"/>
            <a:ext cx="7607300" cy="3227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75" b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 understand </a:t>
            </a: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important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insights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2000" spc="2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explored</a:t>
            </a:r>
            <a:r>
              <a:rPr dirty="0" sz="2000" spc="2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questions: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preference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neighbourhood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room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Property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demand based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minimum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nights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offered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preferred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customers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Understanding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variation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Calibri"/>
                <a:cs typeface="Calibri"/>
              </a:rPr>
              <a:t>w.r.t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Room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Neighbourhood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Understanding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variation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Calibri"/>
                <a:cs typeface="Calibri"/>
              </a:rPr>
              <a:t>w.r.t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Geography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Top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reviewed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properties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454" y="4640326"/>
            <a:ext cx="8935720" cy="148526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5080" indent="-342900">
              <a:lnSpc>
                <a:spcPts val="2050"/>
              </a:lnSpc>
              <a:spcBef>
                <a:spcPts val="355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three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rooms</a:t>
            </a:r>
            <a:r>
              <a:rPr dirty="0" sz="19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Entire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home/Apartment,</a:t>
            </a:r>
            <a:r>
              <a:rPr dirty="0" sz="19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Private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room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shared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room.Customers</a:t>
            </a:r>
            <a:r>
              <a:rPr dirty="0" sz="19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prefer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private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rooms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entire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homes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comparison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shared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rooms.</a:t>
            </a:r>
            <a:endParaRPr sz="1900">
              <a:latin typeface="Calibri"/>
              <a:cs typeface="Calibri"/>
            </a:endParaRPr>
          </a:p>
          <a:p>
            <a:pPr marL="355600" marR="34925" indent="-342900">
              <a:lnSpc>
                <a:spcPts val="205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Also,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 see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reviews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listings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Manhattan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Brooklyn,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implying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1900" spc="-4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bookings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happen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neighbourhoods.(The</a:t>
            </a:r>
            <a:r>
              <a:rPr dirty="0" sz="19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higher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customer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reviews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imply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higher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satisfaction)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207" y="371856"/>
            <a:ext cx="12009120" cy="4227830"/>
            <a:chOff x="140207" y="371856"/>
            <a:chExt cx="12009120" cy="4227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371856"/>
              <a:ext cx="6025896" cy="42275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3" y="400812"/>
              <a:ext cx="5917692" cy="41193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7640" y="399288"/>
              <a:ext cx="5920740" cy="4122420"/>
            </a:xfrm>
            <a:custGeom>
              <a:avLst/>
              <a:gdLst/>
              <a:ahLst/>
              <a:cxnLst/>
              <a:rect l="l" t="t" r="r" b="b"/>
              <a:pathLst>
                <a:path w="5920740" h="4122420">
                  <a:moveTo>
                    <a:pt x="0" y="4122420"/>
                  </a:moveTo>
                  <a:lnTo>
                    <a:pt x="5920740" y="4122420"/>
                  </a:lnTo>
                  <a:lnTo>
                    <a:pt x="5920740" y="0"/>
                  </a:lnTo>
                  <a:lnTo>
                    <a:pt x="0" y="0"/>
                  </a:lnTo>
                  <a:lnTo>
                    <a:pt x="0" y="41224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8963" y="371856"/>
              <a:ext cx="5960364" cy="42275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7919" y="400812"/>
              <a:ext cx="5852160" cy="41193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16396" y="399288"/>
              <a:ext cx="5855335" cy="4122420"/>
            </a:xfrm>
            <a:custGeom>
              <a:avLst/>
              <a:gdLst/>
              <a:ahLst/>
              <a:cxnLst/>
              <a:rect l="l" t="t" r="r" b="b"/>
              <a:pathLst>
                <a:path w="5855334" h="4122420">
                  <a:moveTo>
                    <a:pt x="0" y="4122420"/>
                  </a:moveTo>
                  <a:lnTo>
                    <a:pt x="5855208" y="4122420"/>
                  </a:lnTo>
                  <a:lnTo>
                    <a:pt x="5855208" y="0"/>
                  </a:lnTo>
                  <a:lnTo>
                    <a:pt x="0" y="0"/>
                  </a:lnTo>
                  <a:lnTo>
                    <a:pt x="0" y="41224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8513" y="20827"/>
            <a:ext cx="42672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0">
                <a:latin typeface="Calibri"/>
                <a:cs typeface="Calibri"/>
              </a:rPr>
              <a:t>Customer</a:t>
            </a:r>
            <a:r>
              <a:rPr dirty="0" sz="2000" spc="15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preference</a:t>
            </a:r>
            <a:r>
              <a:rPr dirty="0" sz="2000" spc="15" b="0">
                <a:latin typeface="Calibri"/>
                <a:cs typeface="Calibri"/>
              </a:rPr>
              <a:t> </a:t>
            </a:r>
            <a:r>
              <a:rPr dirty="0" sz="2000" spc="-10" b="0">
                <a:latin typeface="Calibri"/>
                <a:cs typeface="Calibri"/>
              </a:rPr>
              <a:t>for</a:t>
            </a:r>
            <a:r>
              <a:rPr dirty="0" sz="2000" spc="45" b="0">
                <a:latin typeface="Calibri"/>
                <a:cs typeface="Calibri"/>
              </a:rPr>
              <a:t> </a:t>
            </a:r>
            <a:r>
              <a:rPr dirty="0" sz="2000" spc="5" b="0">
                <a:latin typeface="Calibri"/>
                <a:cs typeface="Calibri"/>
              </a:rPr>
              <a:t>neighbourhood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700" y="580644"/>
            <a:ext cx="8705215" cy="3953510"/>
            <a:chOff x="647700" y="580644"/>
            <a:chExt cx="8705215" cy="3953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580644"/>
              <a:ext cx="8705088" cy="39532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655" y="609600"/>
              <a:ext cx="8596884" cy="38450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5132" y="608076"/>
              <a:ext cx="8600440" cy="3848100"/>
            </a:xfrm>
            <a:custGeom>
              <a:avLst/>
              <a:gdLst/>
              <a:ahLst/>
              <a:cxnLst/>
              <a:rect l="l" t="t" r="r" b="b"/>
              <a:pathLst>
                <a:path w="8600440" h="3848100">
                  <a:moveTo>
                    <a:pt x="0" y="3848100"/>
                  </a:moveTo>
                  <a:lnTo>
                    <a:pt x="8599932" y="3848100"/>
                  </a:lnTo>
                  <a:lnTo>
                    <a:pt x="8599932" y="0"/>
                  </a:lnTo>
                  <a:lnTo>
                    <a:pt x="0" y="0"/>
                  </a:lnTo>
                  <a:lnTo>
                    <a:pt x="0" y="3848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56310" y="4631984"/>
            <a:ext cx="8166734" cy="129730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u="heavy" sz="18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Recommendation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7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250" spc="-1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Airbnb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concentrate</a:t>
            </a:r>
            <a:r>
              <a:rPr dirty="0" sz="16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6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promoting</a:t>
            </a:r>
            <a:r>
              <a:rPr dirty="0" sz="16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shared</a:t>
            </a:r>
            <a:r>
              <a:rPr dirty="0" sz="16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rooms</a:t>
            </a:r>
            <a:r>
              <a:rPr dirty="0" sz="16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targeted</a:t>
            </a:r>
            <a:r>
              <a:rPr dirty="0" sz="16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discounts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increase </a:t>
            </a:r>
            <a:r>
              <a:rPr dirty="0" sz="1600" spc="-3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bookings.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635"/>
              </a:lnSpc>
              <a:spcBef>
                <a:spcPts val="430"/>
              </a:spcBef>
              <a:tabLst>
                <a:tab pos="354965" algn="l"/>
              </a:tabLst>
            </a:pPr>
            <a:r>
              <a:rPr dirty="0" sz="1250" spc="-9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dirty="0" sz="1600" spc="4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acquisitions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explored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‘private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rooms’</a:t>
            </a:r>
            <a:r>
              <a:rPr dirty="0" sz="16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Manhattan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Brooklyn</a:t>
            </a:r>
            <a:r>
              <a:rPr dirty="0" sz="16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ts val="1635"/>
              </a:lnSpc>
            </a:pP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‘entire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homes’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6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Bronx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Queens.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8513" y="20827"/>
            <a:ext cx="601472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0">
                <a:latin typeface="Calibri"/>
                <a:cs typeface="Calibri"/>
              </a:rPr>
              <a:t>Customer</a:t>
            </a:r>
            <a:r>
              <a:rPr dirty="0" sz="2000" spc="25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preference</a:t>
            </a:r>
            <a:r>
              <a:rPr dirty="0" sz="2000" spc="25" b="0">
                <a:latin typeface="Calibri"/>
                <a:cs typeface="Calibri"/>
              </a:rPr>
              <a:t> </a:t>
            </a:r>
            <a:r>
              <a:rPr dirty="0" sz="2000" spc="-10" b="0">
                <a:latin typeface="Calibri"/>
                <a:cs typeface="Calibri"/>
              </a:rPr>
              <a:t>for</a:t>
            </a:r>
            <a:r>
              <a:rPr dirty="0" sz="2000" spc="50" b="0">
                <a:latin typeface="Calibri"/>
                <a:cs typeface="Calibri"/>
              </a:rPr>
              <a:t> </a:t>
            </a:r>
            <a:r>
              <a:rPr dirty="0" sz="2000" spc="5" b="0">
                <a:latin typeface="Calibri"/>
                <a:cs typeface="Calibri"/>
              </a:rPr>
              <a:t>neighbourhood</a:t>
            </a:r>
            <a:r>
              <a:rPr dirty="0" sz="2000" spc="-10" b="0">
                <a:latin typeface="Calibri"/>
                <a:cs typeface="Calibri"/>
              </a:rPr>
              <a:t> </a:t>
            </a:r>
            <a:r>
              <a:rPr dirty="0" sz="2000" spc="-75" b="0">
                <a:latin typeface="Calibri"/>
                <a:cs typeface="Calibri"/>
              </a:rPr>
              <a:t>w.r.t</a:t>
            </a:r>
            <a:r>
              <a:rPr dirty="0" sz="2000" spc="500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Room</a:t>
            </a:r>
            <a:r>
              <a:rPr dirty="0" sz="2000" b="0">
                <a:latin typeface="Calibri"/>
                <a:cs typeface="Calibri"/>
              </a:rPr>
              <a:t> </a:t>
            </a:r>
            <a:r>
              <a:rPr dirty="0" sz="2000" spc="5" b="0"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787" y="4635449"/>
            <a:ext cx="9648825" cy="201612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marR="5080" indent="-342900">
              <a:lnSpc>
                <a:spcPct val="70100"/>
              </a:lnSpc>
              <a:spcBef>
                <a:spcPts val="670"/>
              </a:spcBef>
              <a:tabLst>
                <a:tab pos="354965" algn="l"/>
              </a:tabLst>
            </a:pPr>
            <a:r>
              <a:rPr dirty="0" sz="1250" spc="-9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listings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Minimum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nights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1-6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bookings.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see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prominent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spike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30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days.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customers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prefer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renting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out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monthly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basis.</a:t>
            </a:r>
            <a:r>
              <a:rPr dirty="0" sz="16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30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days,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also </a:t>
            </a:r>
            <a:r>
              <a:rPr dirty="0" sz="1600" spc="-3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see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small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spikes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60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90</a:t>
            </a:r>
            <a:r>
              <a:rPr dirty="0" sz="16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days,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explained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 by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monthly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rent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taking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10">
                <a:solidFill>
                  <a:srgbClr val="404040"/>
                </a:solidFill>
                <a:latin typeface="Calibri"/>
                <a:cs typeface="Calibri"/>
              </a:rPr>
              <a:t>trend.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u="heavy" sz="16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Recommendation:</a:t>
            </a:r>
            <a:endParaRPr sz="1600">
              <a:latin typeface="Calibri"/>
              <a:cs typeface="Calibri"/>
            </a:endParaRPr>
          </a:p>
          <a:p>
            <a:pPr marL="355600" marR="495300" indent="-342900">
              <a:lnSpc>
                <a:spcPct val="7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250" spc="-1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hosts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listings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monthly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rental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duration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10">
                <a:solidFill>
                  <a:srgbClr val="404040"/>
                </a:solidFill>
                <a:latin typeface="Calibri"/>
                <a:cs typeface="Calibri"/>
              </a:rPr>
              <a:t>(30-60-90)</a:t>
            </a:r>
            <a:r>
              <a:rPr dirty="0" sz="16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acquired.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see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good </a:t>
            </a:r>
            <a:r>
              <a:rPr dirty="0" sz="1600" spc="-3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potential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30-day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rental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window.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Manhattan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Brooklyn</a:t>
            </a:r>
            <a:r>
              <a:rPr dirty="0" sz="16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higher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30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day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bookings </a:t>
            </a:r>
            <a:r>
              <a:rPr dirty="0" sz="16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compared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others,</a:t>
            </a:r>
            <a:r>
              <a:rPr dirty="0" sz="16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areas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6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further</a:t>
            </a:r>
            <a:r>
              <a:rPr dirty="0" sz="16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targeted.</a:t>
            </a:r>
            <a:endParaRPr sz="1600">
              <a:latin typeface="Calibri"/>
              <a:cs typeface="Calibri"/>
            </a:endParaRPr>
          </a:p>
          <a:p>
            <a:pPr marL="355600" marR="431800" indent="-342900">
              <a:lnSpc>
                <a:spcPct val="7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250" spc="-10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Also,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weekly</a:t>
            </a:r>
            <a:r>
              <a:rPr dirty="0" sz="16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bi-weekly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rentals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dirty="0" sz="16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acquired</a:t>
            </a:r>
            <a:r>
              <a:rPr dirty="0" sz="16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6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dirty="0" sz="16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16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libri"/>
                <a:cs typeface="Calibri"/>
              </a:rPr>
              <a:t>customers</a:t>
            </a:r>
            <a:r>
              <a:rPr dirty="0" sz="16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stranded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404040"/>
                </a:solidFill>
                <a:latin typeface="Calibri"/>
                <a:cs typeface="Calibri"/>
              </a:rPr>
              <a:t>NYC</a:t>
            </a:r>
            <a:r>
              <a:rPr dirty="0" sz="1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1600" spc="-3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04040"/>
                </a:solidFill>
                <a:latin typeface="Calibri"/>
                <a:cs typeface="Calibri"/>
              </a:rPr>
              <a:t>quarantine purposes.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513" y="20827"/>
            <a:ext cx="543814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0">
                <a:latin typeface="Calibri"/>
                <a:cs typeface="Calibri"/>
              </a:rPr>
              <a:t>Property</a:t>
            </a:r>
            <a:r>
              <a:rPr dirty="0" sz="2000" spc="25" b="0">
                <a:latin typeface="Calibri"/>
                <a:cs typeface="Calibri"/>
              </a:rPr>
              <a:t> </a:t>
            </a:r>
            <a:r>
              <a:rPr dirty="0" sz="2000" spc="5" b="0">
                <a:latin typeface="Calibri"/>
                <a:cs typeface="Calibri"/>
              </a:rPr>
              <a:t>demand based</a:t>
            </a:r>
            <a:r>
              <a:rPr dirty="0" sz="2000" spc="2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on</a:t>
            </a:r>
            <a:r>
              <a:rPr dirty="0" sz="2000" spc="15" b="0">
                <a:latin typeface="Calibri"/>
                <a:cs typeface="Calibri"/>
              </a:rPr>
              <a:t> </a:t>
            </a:r>
            <a:r>
              <a:rPr dirty="0" sz="2000" spc="5" b="0">
                <a:latin typeface="Calibri"/>
                <a:cs typeface="Calibri"/>
              </a:rPr>
              <a:t>minimum</a:t>
            </a:r>
            <a:r>
              <a:rPr dirty="0" sz="2000" spc="15" b="0">
                <a:latin typeface="Calibri"/>
                <a:cs typeface="Calibri"/>
              </a:rPr>
              <a:t> </a:t>
            </a:r>
            <a:r>
              <a:rPr dirty="0" sz="2000" spc="5" b="0">
                <a:latin typeface="Calibri"/>
                <a:cs typeface="Calibri"/>
              </a:rPr>
              <a:t>nights</a:t>
            </a:r>
            <a:r>
              <a:rPr dirty="0" sz="2000" spc="20" b="0">
                <a:latin typeface="Calibri"/>
                <a:cs typeface="Calibri"/>
              </a:rPr>
              <a:t> </a:t>
            </a:r>
            <a:r>
              <a:rPr dirty="0" sz="2000" spc="-10" b="0">
                <a:latin typeface="Calibri"/>
                <a:cs typeface="Calibri"/>
              </a:rPr>
              <a:t>offered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207" y="371856"/>
            <a:ext cx="12009120" cy="4227830"/>
            <a:chOff x="140207" y="371856"/>
            <a:chExt cx="12009120" cy="42278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371856"/>
              <a:ext cx="5948172" cy="42275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3" y="400812"/>
              <a:ext cx="5839968" cy="41193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7640" y="399288"/>
              <a:ext cx="5843270" cy="4122420"/>
            </a:xfrm>
            <a:custGeom>
              <a:avLst/>
              <a:gdLst/>
              <a:ahLst/>
              <a:cxnLst/>
              <a:rect l="l" t="t" r="r" b="b"/>
              <a:pathLst>
                <a:path w="5843270" h="4122420">
                  <a:moveTo>
                    <a:pt x="0" y="4122420"/>
                  </a:moveTo>
                  <a:lnTo>
                    <a:pt x="5843016" y="4122420"/>
                  </a:lnTo>
                  <a:lnTo>
                    <a:pt x="5843016" y="0"/>
                  </a:lnTo>
                  <a:lnTo>
                    <a:pt x="0" y="0"/>
                  </a:lnTo>
                  <a:lnTo>
                    <a:pt x="0" y="41224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7523" y="371856"/>
              <a:ext cx="6051804" cy="42275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6479" y="400812"/>
              <a:ext cx="5943600" cy="41193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24955" y="399288"/>
              <a:ext cx="5946775" cy="4122420"/>
            </a:xfrm>
            <a:custGeom>
              <a:avLst/>
              <a:gdLst/>
              <a:ahLst/>
              <a:cxnLst/>
              <a:rect l="l" t="t" r="r" b="b"/>
              <a:pathLst>
                <a:path w="5946775" h="4122420">
                  <a:moveTo>
                    <a:pt x="0" y="4122420"/>
                  </a:moveTo>
                  <a:lnTo>
                    <a:pt x="5946648" y="4122420"/>
                  </a:lnTo>
                  <a:lnTo>
                    <a:pt x="5946648" y="0"/>
                  </a:lnTo>
                  <a:lnTo>
                    <a:pt x="0" y="0"/>
                  </a:lnTo>
                  <a:lnTo>
                    <a:pt x="0" y="41224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VIJAY RANGVANI</dc:creator>
  <dc:title>PowerPoint Presentation</dc:title>
  <dcterms:created xsi:type="dcterms:W3CDTF">2023-10-10T14:50:04Z</dcterms:created>
  <dcterms:modified xsi:type="dcterms:W3CDTF">2023-10-10T14:50:04Z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2023-10-10T00:00:00Z</vt:filetime>
  </property>
</Properties>
</file>