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81" r:id="rId2"/>
    <p:sldMasterId id="2147483683" r:id="rId3"/>
  </p:sldMasterIdLst>
  <p:notesMasterIdLst>
    <p:notesMasterId r:id="rId19"/>
  </p:notesMasterIdLst>
  <p:sldIdLst>
    <p:sldId id="264" r:id="rId4"/>
    <p:sldId id="295" r:id="rId5"/>
    <p:sldId id="268" r:id="rId6"/>
    <p:sldId id="301" r:id="rId7"/>
    <p:sldId id="271" r:id="rId8"/>
    <p:sldId id="299" r:id="rId9"/>
    <p:sldId id="300" r:id="rId10"/>
    <p:sldId id="302" r:id="rId11"/>
    <p:sldId id="272" r:id="rId12"/>
    <p:sldId id="276" r:id="rId13"/>
    <p:sldId id="303" r:id="rId14"/>
    <p:sldId id="304" r:id="rId15"/>
    <p:sldId id="298" r:id="rId16"/>
    <p:sldId id="293" r:id="rId17"/>
    <p:sldId id="294" r:id="rId18"/>
  </p:sldIdLst>
  <p:sldSz cx="9144000" cy="5143500" type="screen16x9"/>
  <p:notesSz cx="20104100" cy="11315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kIcTxj9r8/EA9YiliYmGHmJZ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61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6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TCS CLEVER Energy</c:v>
                </c:pt>
                <c:pt idx="1">
                  <c:v>Circle4Life</c:v>
                </c:pt>
                <c:pt idx="2">
                  <c:v>TCS INTEGRATION SOLUTION</c:v>
                </c:pt>
                <c:pt idx="3">
                  <c:v>TCS ION ENERGY MGMT</c:v>
                </c:pt>
                <c:pt idx="4">
                  <c:v>TCS ZERO Carbon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3">
                  <c:v>13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5-4CBB-A9D5-658A28274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9703663"/>
        <c:axId val="1629701167"/>
      </c:barChart>
      <c:catAx>
        <c:axId val="162970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01167"/>
        <c:crosses val="autoZero"/>
        <c:auto val="1"/>
        <c:lblAlgn val="ctr"/>
        <c:lblOffset val="100"/>
        <c:noMultiLvlLbl val="0"/>
      </c:catAx>
      <c:valAx>
        <c:axId val="16297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0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42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8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1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17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02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58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8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8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8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8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2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7"/>
          <p:cNvSpPr txBox="1">
            <a:spLocks noGrp="1"/>
          </p:cNvSpPr>
          <p:nvPr>
            <p:ph type="body" idx="1"/>
          </p:nvPr>
        </p:nvSpPr>
        <p:spPr>
          <a:xfrm>
            <a:off x="287359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67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6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8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5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80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E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2" name="Google Shape;12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7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7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7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7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7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74345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1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0" name="Google Shape;210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7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7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1"/>
          <p:cNvPicPr preferRelativeResize="0"/>
          <p:nvPr/>
        </p:nvPicPr>
        <p:blipFill rotWithShape="1">
          <a:blip r:embed="rId7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15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4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74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74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4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4"/>
          <p:cNvSpPr/>
          <p:nvPr/>
        </p:nvSpPr>
        <p:spPr>
          <a:xfrm>
            <a:off x="292098" y="2395468"/>
            <a:ext cx="26504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4" name="Google Shape;224;p74"/>
          <p:cNvSpPr txBox="1"/>
          <p:nvPr/>
        </p:nvSpPr>
        <p:spPr>
          <a:xfrm>
            <a:off x="291953" y="4927600"/>
            <a:ext cx="1902444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rPr>
              <a:t>Copyright © 2021 Tata Consultancy Services Limited</a:t>
            </a:r>
            <a:endParaRPr sz="700" b="0">
              <a:solidFill>
                <a:srgbClr val="E411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4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947043" y="1354933"/>
            <a:ext cx="4013707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</a:pPr>
            <a:r>
              <a:rPr lang="en-US" dirty="0"/>
              <a:t>DUU PROPOSITION</a:t>
            </a:r>
            <a:endParaRPr dirty="0"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1"/>
          </p:nvPr>
        </p:nvSpPr>
        <p:spPr>
          <a:xfrm>
            <a:off x="741160" y="1890416"/>
            <a:ext cx="3593569" cy="2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/>
            <a:r>
              <a:rPr lang="en-US" dirty="0"/>
              <a:t>TATA SUSTAINABILITY SOLUTION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10" name="Google Shape;310;p9"/>
          <p:cNvSpPr txBox="1">
            <a:spLocks noGrp="1"/>
          </p:cNvSpPr>
          <p:nvPr>
            <p:ph type="body" idx="2"/>
          </p:nvPr>
        </p:nvSpPr>
        <p:spPr>
          <a:xfrm>
            <a:off x="1433531" y="4808468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r>
              <a:rPr lang="en-US" dirty="0"/>
              <a:t>08/04/2023</a:t>
            </a:r>
          </a:p>
        </p:txBody>
      </p:sp>
      <p:pic>
        <p:nvPicPr>
          <p:cNvPr id="311" name="Google Shape;311;p9" descr="A person holding a guitar&#10;&#10;Description automatically generated with low confidenc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63" b="63"/>
          <a:stretch/>
        </p:blipFill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5525" y="4766749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-</a:t>
            </a:r>
            <a:r>
              <a:rPr lang="en-US" sz="1000" dirty="0" err="1">
                <a:solidFill>
                  <a:schemeClr val="bg1"/>
                </a:solidFill>
              </a:rPr>
              <a:t>Arkodeep</a:t>
            </a:r>
            <a:r>
              <a:rPr lang="en-US" sz="1000" dirty="0">
                <a:solidFill>
                  <a:schemeClr val="bg1"/>
                </a:solidFill>
              </a:rPr>
              <a:t> Koley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35" y="710343"/>
            <a:ext cx="7886195" cy="553027"/>
          </a:xfrm>
        </p:spPr>
        <p:txBody>
          <a:bodyPr/>
          <a:lstStyle/>
          <a:p>
            <a:r>
              <a:rPr lang="en-US" dirty="0"/>
              <a:t>The main suitable solution for the client would be: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3594286"/>
              </p:ext>
            </p:extLst>
          </p:nvPr>
        </p:nvGraphicFramePr>
        <p:xfrm>
          <a:off x="387276" y="1108038"/>
          <a:ext cx="8337176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57431" y="4658061"/>
            <a:ext cx="74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TCS iON Energy management solution caters to all needs of the client and seems to be a perfect fitment.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89468"/>
              </p:ext>
            </p:extLst>
          </p:nvPr>
        </p:nvGraphicFramePr>
        <p:xfrm>
          <a:off x="400811" y="827197"/>
          <a:ext cx="8244426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071">
                  <a:extLst>
                    <a:ext uri="{9D8B030D-6E8A-4147-A177-3AD203B41FA5}">
                      <a16:colId xmlns:a16="http://schemas.microsoft.com/office/drawing/2014/main" val="1087062497"/>
                    </a:ext>
                  </a:extLst>
                </a:gridCol>
                <a:gridCol w="1374071">
                  <a:extLst>
                    <a:ext uri="{9D8B030D-6E8A-4147-A177-3AD203B41FA5}">
                      <a16:colId xmlns:a16="http://schemas.microsoft.com/office/drawing/2014/main" val="1426346606"/>
                    </a:ext>
                  </a:extLst>
                </a:gridCol>
                <a:gridCol w="1278777">
                  <a:extLst>
                    <a:ext uri="{9D8B030D-6E8A-4147-A177-3AD203B41FA5}">
                      <a16:colId xmlns:a16="http://schemas.microsoft.com/office/drawing/2014/main" val="3454763959"/>
                    </a:ext>
                  </a:extLst>
                </a:gridCol>
                <a:gridCol w="1469365">
                  <a:extLst>
                    <a:ext uri="{9D8B030D-6E8A-4147-A177-3AD203B41FA5}">
                      <a16:colId xmlns:a16="http://schemas.microsoft.com/office/drawing/2014/main" val="405716185"/>
                    </a:ext>
                  </a:extLst>
                </a:gridCol>
                <a:gridCol w="1126814">
                  <a:extLst>
                    <a:ext uri="{9D8B030D-6E8A-4147-A177-3AD203B41FA5}">
                      <a16:colId xmlns:a16="http://schemas.microsoft.com/office/drawing/2014/main" val="330224774"/>
                    </a:ext>
                  </a:extLst>
                </a:gridCol>
                <a:gridCol w="1621328">
                  <a:extLst>
                    <a:ext uri="{9D8B030D-6E8A-4147-A177-3AD203B41FA5}">
                      <a16:colId xmlns:a16="http://schemas.microsoft.com/office/drawing/2014/main" val="4163710001"/>
                    </a:ext>
                  </a:extLst>
                </a:gridCol>
              </a:tblGrid>
              <a:tr h="368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TCS CLEVER ENERGY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Circle4Life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ESG Integration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TCS 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TCS zero carbon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27073"/>
                  </a:ext>
                </a:extLst>
              </a:tr>
              <a:tr h="26089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Energy and emissions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88028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Sustainable buildings and communities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56348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Climate adaptation &amp; resilience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01072"/>
                  </a:ext>
                </a:extLst>
              </a:tr>
              <a:tr h="36831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Procurement of goods and services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2702"/>
                  </a:ext>
                </a:extLst>
              </a:tr>
              <a:tr h="26089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Integration with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6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7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9" y="752151"/>
            <a:ext cx="7886195" cy="4027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TCS is honored to offer multiple solution for you to improve your ESG rating and make the world a better sustainable place than ever.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Reasons to choose our products and solutions: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 Our solution have better flexibility compared to competitors in the same field.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Our solutions are very User friendly.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Our solutions are the best in the following segment.</a:t>
            </a:r>
          </a:p>
        </p:txBody>
      </p:sp>
    </p:spTree>
    <p:extLst>
      <p:ext uri="{BB962C8B-B14F-4D97-AF65-F5344CB8AC3E}">
        <p14:creationId xmlns:p14="http://schemas.microsoft.com/office/powerpoint/2010/main" val="113126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/>
        </p:nvSpPr>
        <p:spPr>
          <a:xfrm>
            <a:off x="1336049" y="4428606"/>
            <a:ext cx="12720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it for good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11"/>
          <p:cNvGrpSpPr/>
          <p:nvPr/>
        </p:nvGrpSpPr>
        <p:grpSpPr>
          <a:xfrm>
            <a:off x="1621335" y="3455077"/>
            <a:ext cx="701498" cy="869732"/>
            <a:chOff x="1538288" y="2941638"/>
            <a:chExt cx="701674" cy="869950"/>
          </a:xfrm>
        </p:grpSpPr>
        <p:sp>
          <p:nvSpPr>
            <p:cNvPr id="327" name="Google Shape;327;p11"/>
            <p:cNvSpPr/>
            <p:nvPr/>
          </p:nvSpPr>
          <p:spPr>
            <a:xfrm>
              <a:off x="1865313" y="3068638"/>
              <a:ext cx="66675" cy="742950"/>
            </a:xfrm>
            <a:custGeom>
              <a:avLst/>
              <a:gdLst/>
              <a:ahLst/>
              <a:cxnLst/>
              <a:rect l="l" t="t" r="r" b="b"/>
              <a:pathLst>
                <a:path w="89" h="1000" extrusionOk="0">
                  <a:moveTo>
                    <a:pt x="12" y="1000"/>
                  </a:moveTo>
                  <a:cubicBezTo>
                    <a:pt x="6" y="1000"/>
                    <a:pt x="0" y="995"/>
                    <a:pt x="0" y="988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287"/>
                    <a:pt x="14" y="260"/>
                    <a:pt x="38" y="244"/>
                  </a:cubicBezTo>
                  <a:cubicBezTo>
                    <a:pt x="55" y="232"/>
                    <a:pt x="65" y="213"/>
                    <a:pt x="65" y="19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5"/>
                    <a:pt x="70" y="0"/>
                    <a:pt x="77" y="0"/>
                  </a:cubicBezTo>
                  <a:cubicBezTo>
                    <a:pt x="84" y="0"/>
                    <a:pt x="89" y="5"/>
                    <a:pt x="89" y="12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9" y="220"/>
                    <a:pt x="75" y="247"/>
                    <a:pt x="51" y="263"/>
                  </a:cubicBezTo>
                  <a:cubicBezTo>
                    <a:pt x="34" y="275"/>
                    <a:pt x="24" y="295"/>
                    <a:pt x="24" y="315"/>
                  </a:cubicBezTo>
                  <a:cubicBezTo>
                    <a:pt x="24" y="988"/>
                    <a:pt x="24" y="988"/>
                    <a:pt x="24" y="988"/>
                  </a:cubicBezTo>
                  <a:cubicBezTo>
                    <a:pt x="24" y="995"/>
                    <a:pt x="19" y="1000"/>
                    <a:pt x="12" y="1000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928813" y="3165476"/>
              <a:ext cx="125412" cy="517525"/>
            </a:xfrm>
            <a:custGeom>
              <a:avLst/>
              <a:gdLst/>
              <a:ahLst/>
              <a:cxnLst/>
              <a:rect l="l" t="t" r="r" b="b"/>
              <a:pathLst>
                <a:path w="169" h="695" extrusionOk="0">
                  <a:moveTo>
                    <a:pt x="12" y="695"/>
                  </a:moveTo>
                  <a:cubicBezTo>
                    <a:pt x="5" y="695"/>
                    <a:pt x="0" y="689"/>
                    <a:pt x="0" y="68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292"/>
                    <a:pt x="11" y="268"/>
                    <a:pt x="30" y="252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37" y="159"/>
                    <a:pt x="145" y="141"/>
                    <a:pt x="145" y="123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6"/>
                    <a:pt x="150" y="0"/>
                    <a:pt x="157" y="0"/>
                  </a:cubicBezTo>
                  <a:cubicBezTo>
                    <a:pt x="163" y="0"/>
                    <a:pt x="169" y="6"/>
                    <a:pt x="169" y="12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69" y="148"/>
                    <a:pt x="158" y="172"/>
                    <a:pt x="139" y="189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82"/>
                    <a:pt x="24" y="299"/>
                    <a:pt x="24" y="318"/>
                  </a:cubicBezTo>
                  <a:cubicBezTo>
                    <a:pt x="24" y="683"/>
                    <a:pt x="24" y="683"/>
                    <a:pt x="24" y="683"/>
                  </a:cubicBezTo>
                  <a:cubicBezTo>
                    <a:pt x="24" y="689"/>
                    <a:pt x="19" y="695"/>
                    <a:pt x="12" y="69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990725" y="3278188"/>
              <a:ext cx="200025" cy="403225"/>
            </a:xfrm>
            <a:custGeom>
              <a:avLst/>
              <a:gdLst/>
              <a:ahLst/>
              <a:cxnLst/>
              <a:rect l="l" t="t" r="r" b="b"/>
              <a:pathLst>
                <a:path w="270" h="542" extrusionOk="0">
                  <a:moveTo>
                    <a:pt x="258" y="542"/>
                  </a:moveTo>
                  <a:cubicBezTo>
                    <a:pt x="87" y="542"/>
                    <a:pt x="87" y="542"/>
                    <a:pt x="87" y="542"/>
                  </a:cubicBezTo>
                  <a:cubicBezTo>
                    <a:pt x="39" y="542"/>
                    <a:pt x="0" y="503"/>
                    <a:pt x="0" y="4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289"/>
                    <a:pt x="10" y="265"/>
                    <a:pt x="29" y="249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204" y="92"/>
                    <a:pt x="212" y="75"/>
                    <a:pt x="212" y="57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2" y="6"/>
                    <a:pt x="217" y="0"/>
                    <a:pt x="224" y="0"/>
                  </a:cubicBezTo>
                  <a:cubicBezTo>
                    <a:pt x="231" y="0"/>
                    <a:pt x="236" y="6"/>
                    <a:pt x="236" y="12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82"/>
                    <a:pt x="225" y="106"/>
                    <a:pt x="207" y="122"/>
                  </a:cubicBezTo>
                  <a:cubicBezTo>
                    <a:pt x="45" y="267"/>
                    <a:pt x="45" y="267"/>
                    <a:pt x="45" y="267"/>
                  </a:cubicBezTo>
                  <a:cubicBezTo>
                    <a:pt x="31" y="279"/>
                    <a:pt x="24" y="296"/>
                    <a:pt x="24" y="314"/>
                  </a:cubicBezTo>
                  <a:cubicBezTo>
                    <a:pt x="24" y="455"/>
                    <a:pt x="24" y="455"/>
                    <a:pt x="24" y="455"/>
                  </a:cubicBezTo>
                  <a:cubicBezTo>
                    <a:pt x="24" y="490"/>
                    <a:pt x="52" y="518"/>
                    <a:pt x="87" y="518"/>
                  </a:cubicBezTo>
                  <a:cubicBezTo>
                    <a:pt x="258" y="518"/>
                    <a:pt x="258" y="518"/>
                    <a:pt x="258" y="518"/>
                  </a:cubicBezTo>
                  <a:cubicBezTo>
                    <a:pt x="265" y="518"/>
                    <a:pt x="270" y="524"/>
                    <a:pt x="270" y="530"/>
                  </a:cubicBezTo>
                  <a:cubicBezTo>
                    <a:pt x="270" y="537"/>
                    <a:pt x="265" y="542"/>
                    <a:pt x="258" y="54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1728788" y="3125788"/>
              <a:ext cx="92075" cy="555625"/>
            </a:xfrm>
            <a:custGeom>
              <a:avLst/>
              <a:gdLst/>
              <a:ahLst/>
              <a:cxnLst/>
              <a:rect l="l" t="t" r="r" b="b"/>
              <a:pathLst>
                <a:path w="123" h="747" extrusionOk="0">
                  <a:moveTo>
                    <a:pt x="111" y="747"/>
                  </a:moveTo>
                  <a:cubicBezTo>
                    <a:pt x="104" y="747"/>
                    <a:pt x="99" y="742"/>
                    <a:pt x="99" y="735"/>
                  </a:cubicBezTo>
                  <a:cubicBezTo>
                    <a:pt x="99" y="312"/>
                    <a:pt x="99" y="312"/>
                    <a:pt x="99" y="312"/>
                  </a:cubicBezTo>
                  <a:cubicBezTo>
                    <a:pt x="99" y="293"/>
                    <a:pt x="90" y="275"/>
                    <a:pt x="74" y="263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2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2"/>
                    <a:pt x="33" y="200"/>
                    <a:pt x="48" y="212"/>
                  </a:cubicBezTo>
                  <a:cubicBezTo>
                    <a:pt x="89" y="244"/>
                    <a:pt x="89" y="244"/>
                    <a:pt x="89" y="244"/>
                  </a:cubicBezTo>
                  <a:cubicBezTo>
                    <a:pt x="110" y="260"/>
                    <a:pt x="123" y="285"/>
                    <a:pt x="123" y="312"/>
                  </a:cubicBezTo>
                  <a:cubicBezTo>
                    <a:pt x="123" y="735"/>
                    <a:pt x="123" y="735"/>
                    <a:pt x="123" y="735"/>
                  </a:cubicBezTo>
                  <a:cubicBezTo>
                    <a:pt x="123" y="742"/>
                    <a:pt x="117" y="747"/>
                    <a:pt x="111" y="747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928813" y="3598863"/>
              <a:ext cx="87312" cy="209550"/>
            </a:xfrm>
            <a:custGeom>
              <a:avLst/>
              <a:gdLst/>
              <a:ahLst/>
              <a:cxnLst/>
              <a:rect l="l" t="t" r="r" b="b"/>
              <a:pathLst>
                <a:path w="118" h="282" extrusionOk="0">
                  <a:moveTo>
                    <a:pt x="104" y="282"/>
                  </a:moveTo>
                  <a:cubicBezTo>
                    <a:pt x="101" y="282"/>
                    <a:pt x="99" y="281"/>
                    <a:pt x="97" y="27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3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1"/>
                    <a:pt x="33" y="199"/>
                    <a:pt x="49" y="211"/>
                  </a:cubicBezTo>
                  <a:cubicBezTo>
                    <a:pt x="111" y="260"/>
                    <a:pt x="111" y="260"/>
                    <a:pt x="111" y="260"/>
                  </a:cubicBezTo>
                  <a:cubicBezTo>
                    <a:pt x="117" y="265"/>
                    <a:pt x="118" y="272"/>
                    <a:pt x="113" y="277"/>
                  </a:cubicBezTo>
                  <a:cubicBezTo>
                    <a:pt x="111" y="280"/>
                    <a:pt x="108" y="282"/>
                    <a:pt x="104" y="28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731963" y="3598863"/>
              <a:ext cx="88900" cy="209550"/>
            </a:xfrm>
            <a:custGeom>
              <a:avLst/>
              <a:gdLst/>
              <a:ahLst/>
              <a:cxnLst/>
              <a:rect l="l" t="t" r="r" b="b"/>
              <a:pathLst>
                <a:path w="118" h="282" extrusionOk="0">
                  <a:moveTo>
                    <a:pt x="14" y="282"/>
                  </a:moveTo>
                  <a:cubicBezTo>
                    <a:pt x="10" y="282"/>
                    <a:pt x="7" y="280"/>
                    <a:pt x="5" y="277"/>
                  </a:cubicBezTo>
                  <a:cubicBezTo>
                    <a:pt x="0" y="272"/>
                    <a:pt x="1" y="265"/>
                    <a:pt x="7" y="260"/>
                  </a:cubicBezTo>
                  <a:cubicBezTo>
                    <a:pt x="69" y="211"/>
                    <a:pt x="69" y="211"/>
                    <a:pt x="69" y="211"/>
                  </a:cubicBezTo>
                  <a:cubicBezTo>
                    <a:pt x="85" y="199"/>
                    <a:pt x="94" y="181"/>
                    <a:pt x="94" y="16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5"/>
                    <a:pt x="99" y="0"/>
                    <a:pt x="106" y="0"/>
                  </a:cubicBezTo>
                  <a:cubicBezTo>
                    <a:pt x="112" y="0"/>
                    <a:pt x="118" y="5"/>
                    <a:pt x="118" y="1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89"/>
                    <a:pt x="106" y="214"/>
                    <a:pt x="84" y="230"/>
                  </a:cubicBezTo>
                  <a:cubicBezTo>
                    <a:pt x="21" y="279"/>
                    <a:pt x="21" y="279"/>
                    <a:pt x="21" y="279"/>
                  </a:cubicBezTo>
                  <a:cubicBezTo>
                    <a:pt x="19" y="281"/>
                    <a:pt x="17" y="282"/>
                    <a:pt x="14" y="282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11"/>
            <p:cNvCxnSpPr/>
            <p:nvPr/>
          </p:nvCxnSpPr>
          <p:spPr>
            <a:xfrm>
              <a:off x="1811338" y="3671888"/>
              <a:ext cx="0" cy="0"/>
            </a:xfrm>
            <a:prstGeom prst="straightConnector1">
              <a:avLst/>
            </a:prstGeom>
            <a:solidFill>
              <a:srgbClr val="E41165"/>
            </a:solidFill>
            <a:ln w="17450" cap="rnd" cmpd="sng">
              <a:solidFill>
                <a:srgbClr val="FF0A8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34" name="Google Shape;334;p11"/>
            <p:cNvSpPr/>
            <p:nvPr/>
          </p:nvSpPr>
          <p:spPr>
            <a:xfrm>
              <a:off x="1550988" y="3303588"/>
              <a:ext cx="212725" cy="377825"/>
            </a:xfrm>
            <a:custGeom>
              <a:avLst/>
              <a:gdLst/>
              <a:ahLst/>
              <a:cxnLst/>
              <a:rect l="l" t="t" r="r" b="b"/>
              <a:pathLst>
                <a:path w="285" h="509" extrusionOk="0">
                  <a:moveTo>
                    <a:pt x="197" y="509"/>
                  </a:moveTo>
                  <a:cubicBezTo>
                    <a:pt x="12" y="509"/>
                    <a:pt x="12" y="509"/>
                    <a:pt x="12" y="509"/>
                  </a:cubicBezTo>
                  <a:cubicBezTo>
                    <a:pt x="6" y="509"/>
                    <a:pt x="0" y="504"/>
                    <a:pt x="0" y="497"/>
                  </a:cubicBezTo>
                  <a:cubicBezTo>
                    <a:pt x="0" y="491"/>
                    <a:pt x="6" y="485"/>
                    <a:pt x="12" y="485"/>
                  </a:cubicBezTo>
                  <a:cubicBezTo>
                    <a:pt x="197" y="485"/>
                    <a:pt x="197" y="485"/>
                    <a:pt x="197" y="485"/>
                  </a:cubicBezTo>
                  <a:cubicBezTo>
                    <a:pt x="232" y="485"/>
                    <a:pt x="261" y="457"/>
                    <a:pt x="261" y="422"/>
                  </a:cubicBezTo>
                  <a:cubicBezTo>
                    <a:pt x="261" y="286"/>
                    <a:pt x="261" y="286"/>
                    <a:pt x="261" y="286"/>
                  </a:cubicBezTo>
                  <a:cubicBezTo>
                    <a:pt x="261" y="266"/>
                    <a:pt x="251" y="246"/>
                    <a:pt x="234" y="235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85" y="129"/>
                    <a:pt x="71" y="103"/>
                    <a:pt x="71" y="74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77" y="0"/>
                    <a:pt x="83" y="0"/>
                  </a:cubicBezTo>
                  <a:cubicBezTo>
                    <a:pt x="90" y="0"/>
                    <a:pt x="95" y="5"/>
                    <a:pt x="95" y="12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95"/>
                    <a:pt x="105" y="114"/>
                    <a:pt x="122" y="126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71" y="231"/>
                    <a:pt x="285" y="258"/>
                    <a:pt x="285" y="286"/>
                  </a:cubicBezTo>
                  <a:cubicBezTo>
                    <a:pt x="285" y="422"/>
                    <a:pt x="285" y="422"/>
                    <a:pt x="285" y="422"/>
                  </a:cubicBezTo>
                  <a:cubicBezTo>
                    <a:pt x="285" y="470"/>
                    <a:pt x="245" y="509"/>
                    <a:pt x="197" y="509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127250" y="3186113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29"/>
                  </a:cubicBezTo>
                  <a:cubicBezTo>
                    <a:pt x="10" y="118"/>
                    <a:pt x="3" y="102"/>
                    <a:pt x="2" y="86"/>
                  </a:cubicBezTo>
                  <a:cubicBezTo>
                    <a:pt x="0" y="55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7" y="48"/>
                    <a:pt x="25" y="65"/>
                    <a:pt x="26" y="85"/>
                  </a:cubicBezTo>
                  <a:cubicBezTo>
                    <a:pt x="26" y="95"/>
                    <a:pt x="31" y="105"/>
                    <a:pt x="38" y="112"/>
                  </a:cubicBezTo>
                  <a:cubicBezTo>
                    <a:pt x="46" y="120"/>
                    <a:pt x="55" y="124"/>
                    <a:pt x="66" y="12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538288" y="3201988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83" y="149"/>
                  </a:moveTo>
                  <a:cubicBezTo>
                    <a:pt x="54" y="149"/>
                    <a:pt x="28" y="129"/>
                    <a:pt x="20" y="101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31" y="27"/>
                    <a:pt x="151" y="55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102"/>
                    <a:pt x="142" y="118"/>
                    <a:pt x="130" y="129"/>
                  </a:cubicBezTo>
                  <a:cubicBezTo>
                    <a:pt x="119" y="141"/>
                    <a:pt x="103" y="148"/>
                    <a:pt x="87" y="149"/>
                  </a:cubicBezTo>
                  <a:cubicBezTo>
                    <a:pt x="86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9" y="113"/>
                    <a:pt x="66" y="126"/>
                    <a:pt x="86" y="125"/>
                  </a:cubicBezTo>
                  <a:cubicBezTo>
                    <a:pt x="96" y="124"/>
                    <a:pt x="106" y="120"/>
                    <a:pt x="113" y="112"/>
                  </a:cubicBezTo>
                  <a:cubicBezTo>
                    <a:pt x="121" y="105"/>
                    <a:pt x="125" y="95"/>
                    <a:pt x="125" y="85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5"/>
                    <a:pt x="114" y="48"/>
                    <a:pt x="96" y="42"/>
                  </a:cubicBezTo>
                  <a:cubicBezTo>
                    <a:pt x="31" y="30"/>
                    <a:pt x="31" y="30"/>
                    <a:pt x="31" y="30"/>
                  </a:cubicBezTo>
                  <a:lnTo>
                    <a:pt x="43" y="95"/>
                  </a:lnTo>
                  <a:close/>
                  <a:moveTo>
                    <a:pt x="137" y="85"/>
                  </a:moveTo>
                  <a:cubicBezTo>
                    <a:pt x="137" y="85"/>
                    <a:pt x="137" y="85"/>
                    <a:pt x="137" y="8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870075" y="2941638"/>
              <a:ext cx="109537" cy="136525"/>
            </a:xfrm>
            <a:custGeom>
              <a:avLst/>
              <a:gdLst/>
              <a:ahLst/>
              <a:cxnLst/>
              <a:rect l="l" t="t" r="r" b="b"/>
              <a:pathLst>
                <a:path w="146" h="183" extrusionOk="0">
                  <a:moveTo>
                    <a:pt x="73" y="183"/>
                  </a:moveTo>
                  <a:cubicBezTo>
                    <a:pt x="56" y="183"/>
                    <a:pt x="41" y="177"/>
                    <a:pt x="28" y="166"/>
                  </a:cubicBezTo>
                  <a:cubicBezTo>
                    <a:pt x="5" y="146"/>
                    <a:pt x="0" y="112"/>
                    <a:pt x="15" y="8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46" y="112"/>
                    <a:pt x="140" y="146"/>
                    <a:pt x="117" y="166"/>
                  </a:cubicBezTo>
                  <a:cubicBezTo>
                    <a:pt x="105" y="177"/>
                    <a:pt x="89" y="183"/>
                    <a:pt x="73" y="183"/>
                  </a:cubicBezTo>
                  <a:close/>
                  <a:moveTo>
                    <a:pt x="35" y="97"/>
                  </a:moveTo>
                  <a:cubicBezTo>
                    <a:pt x="26" y="114"/>
                    <a:pt x="30" y="135"/>
                    <a:pt x="44" y="148"/>
                  </a:cubicBezTo>
                  <a:cubicBezTo>
                    <a:pt x="52" y="155"/>
                    <a:pt x="62" y="159"/>
                    <a:pt x="73" y="159"/>
                  </a:cubicBezTo>
                  <a:cubicBezTo>
                    <a:pt x="83" y="159"/>
                    <a:pt x="93" y="155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15" y="135"/>
                    <a:pt x="119" y="114"/>
                    <a:pt x="110" y="97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35" y="97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660525" y="3033713"/>
              <a:ext cx="112712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83" y="149"/>
                  </a:moveTo>
                  <a:cubicBezTo>
                    <a:pt x="53" y="149"/>
                    <a:pt x="28" y="130"/>
                    <a:pt x="19" y="102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31" y="28"/>
                    <a:pt x="151" y="56"/>
                    <a:pt x="149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8" y="103"/>
                    <a:pt x="141" y="118"/>
                    <a:pt x="130" y="130"/>
                  </a:cubicBezTo>
                  <a:cubicBezTo>
                    <a:pt x="118" y="142"/>
                    <a:pt x="103" y="148"/>
                    <a:pt x="87" y="149"/>
                  </a:cubicBezTo>
                  <a:cubicBezTo>
                    <a:pt x="85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8" y="114"/>
                    <a:pt x="66" y="126"/>
                    <a:pt x="85" y="125"/>
                  </a:cubicBezTo>
                  <a:cubicBezTo>
                    <a:pt x="96" y="125"/>
                    <a:pt x="105" y="120"/>
                    <a:pt x="113" y="113"/>
                  </a:cubicBezTo>
                  <a:cubicBezTo>
                    <a:pt x="120" y="106"/>
                    <a:pt x="125" y="96"/>
                    <a:pt x="125" y="8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6"/>
                    <a:pt x="114" y="48"/>
                    <a:pt x="95" y="43"/>
                  </a:cubicBezTo>
                  <a:cubicBezTo>
                    <a:pt x="30" y="31"/>
                    <a:pt x="30" y="31"/>
                    <a:pt x="30" y="31"/>
                  </a:cubicBezTo>
                  <a:lnTo>
                    <a:pt x="43" y="95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005013" y="3068638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30"/>
                  </a:cubicBezTo>
                  <a:cubicBezTo>
                    <a:pt x="10" y="118"/>
                    <a:pt x="3" y="103"/>
                    <a:pt x="2" y="87"/>
                  </a:cubicBezTo>
                  <a:cubicBezTo>
                    <a:pt x="0" y="56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37" y="48"/>
                    <a:pt x="25" y="66"/>
                    <a:pt x="26" y="85"/>
                  </a:cubicBezTo>
                  <a:cubicBezTo>
                    <a:pt x="26" y="96"/>
                    <a:pt x="31" y="106"/>
                    <a:pt x="38" y="113"/>
                  </a:cubicBezTo>
                  <a:cubicBezTo>
                    <a:pt x="46" y="120"/>
                    <a:pt x="55" y="125"/>
                    <a:pt x="66" y="12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1"/>
          <p:cNvSpPr txBox="1"/>
          <p:nvPr/>
        </p:nvSpPr>
        <p:spPr>
          <a:xfrm>
            <a:off x="2997635" y="4428606"/>
            <a:ext cx="15535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Bring everything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11"/>
          <p:cNvGrpSpPr/>
          <p:nvPr/>
        </p:nvGrpSpPr>
        <p:grpSpPr>
          <a:xfrm>
            <a:off x="3459387" y="3584743"/>
            <a:ext cx="630080" cy="630080"/>
            <a:chOff x="3327400" y="3060700"/>
            <a:chExt cx="630238" cy="630238"/>
          </a:xfrm>
        </p:grpSpPr>
        <p:sp>
          <p:nvSpPr>
            <p:cNvPr id="342" name="Google Shape;342;p11"/>
            <p:cNvSpPr/>
            <p:nvPr/>
          </p:nvSpPr>
          <p:spPr>
            <a:xfrm>
              <a:off x="3471863" y="3060700"/>
              <a:ext cx="341313" cy="630238"/>
            </a:xfrm>
            <a:custGeom>
              <a:avLst/>
              <a:gdLst/>
              <a:ahLst/>
              <a:cxnLst/>
              <a:rect l="l" t="t" r="r" b="b"/>
              <a:pathLst>
                <a:path w="454" h="836" extrusionOk="0">
                  <a:moveTo>
                    <a:pt x="227" y="836"/>
                  </a:moveTo>
                  <a:cubicBezTo>
                    <a:pt x="185" y="836"/>
                    <a:pt x="144" y="816"/>
                    <a:pt x="109" y="777"/>
                  </a:cubicBezTo>
                  <a:cubicBezTo>
                    <a:pt x="41" y="701"/>
                    <a:pt x="0" y="567"/>
                    <a:pt x="0" y="418"/>
                  </a:cubicBezTo>
                  <a:cubicBezTo>
                    <a:pt x="0" y="308"/>
                    <a:pt x="22" y="204"/>
                    <a:pt x="64" y="125"/>
                  </a:cubicBezTo>
                  <a:cubicBezTo>
                    <a:pt x="107" y="44"/>
                    <a:pt x="165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74" y="0"/>
                    <a:pt x="319" y="25"/>
                    <a:pt x="357" y="74"/>
                  </a:cubicBezTo>
                  <a:cubicBezTo>
                    <a:pt x="418" y="152"/>
                    <a:pt x="454" y="280"/>
                    <a:pt x="454" y="418"/>
                  </a:cubicBezTo>
                  <a:cubicBezTo>
                    <a:pt x="454" y="555"/>
                    <a:pt x="418" y="684"/>
                    <a:pt x="357" y="761"/>
                  </a:cubicBezTo>
                  <a:cubicBezTo>
                    <a:pt x="319" y="810"/>
                    <a:pt x="274" y="836"/>
                    <a:pt x="227" y="836"/>
                  </a:cubicBezTo>
                  <a:close/>
                  <a:moveTo>
                    <a:pt x="227" y="24"/>
                  </a:moveTo>
                  <a:cubicBezTo>
                    <a:pt x="174" y="24"/>
                    <a:pt x="124" y="64"/>
                    <a:pt x="85" y="136"/>
                  </a:cubicBezTo>
                  <a:cubicBezTo>
                    <a:pt x="46" y="211"/>
                    <a:pt x="24" y="311"/>
                    <a:pt x="24" y="418"/>
                  </a:cubicBezTo>
                  <a:cubicBezTo>
                    <a:pt x="24" y="559"/>
                    <a:pt x="63" y="690"/>
                    <a:pt x="127" y="761"/>
                  </a:cubicBezTo>
                  <a:cubicBezTo>
                    <a:pt x="157" y="794"/>
                    <a:pt x="192" y="812"/>
                    <a:pt x="227" y="812"/>
                  </a:cubicBezTo>
                  <a:cubicBezTo>
                    <a:pt x="266" y="812"/>
                    <a:pt x="305" y="790"/>
                    <a:pt x="338" y="747"/>
                  </a:cubicBezTo>
                  <a:cubicBezTo>
                    <a:pt x="396" y="673"/>
                    <a:pt x="430" y="550"/>
                    <a:pt x="430" y="418"/>
                  </a:cubicBezTo>
                  <a:cubicBezTo>
                    <a:pt x="430" y="285"/>
                    <a:pt x="396" y="162"/>
                    <a:pt x="338" y="89"/>
                  </a:cubicBezTo>
                  <a:cubicBezTo>
                    <a:pt x="305" y="46"/>
                    <a:pt x="266" y="24"/>
                    <a:pt x="227" y="24"/>
                  </a:cubicBezTo>
                  <a:cubicBezTo>
                    <a:pt x="227" y="24"/>
                    <a:pt x="227" y="24"/>
                    <a:pt x="227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327400" y="3205163"/>
              <a:ext cx="630238" cy="341313"/>
            </a:xfrm>
            <a:custGeom>
              <a:avLst/>
              <a:gdLst/>
              <a:ahLst/>
              <a:cxnLst/>
              <a:rect l="l" t="t" r="r" b="b"/>
              <a:pathLst>
                <a:path w="836" h="454" extrusionOk="0">
                  <a:moveTo>
                    <a:pt x="418" y="454"/>
                  </a:moveTo>
                  <a:cubicBezTo>
                    <a:pt x="280" y="454"/>
                    <a:pt x="151" y="418"/>
                    <a:pt x="74" y="357"/>
                  </a:cubicBezTo>
                  <a:cubicBezTo>
                    <a:pt x="25" y="319"/>
                    <a:pt x="0" y="274"/>
                    <a:pt x="0" y="227"/>
                  </a:cubicBezTo>
                  <a:cubicBezTo>
                    <a:pt x="0" y="165"/>
                    <a:pt x="44" y="107"/>
                    <a:pt x="125" y="64"/>
                  </a:cubicBezTo>
                  <a:cubicBezTo>
                    <a:pt x="203" y="23"/>
                    <a:pt x="307" y="0"/>
                    <a:pt x="418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567" y="0"/>
                    <a:pt x="701" y="41"/>
                    <a:pt x="777" y="109"/>
                  </a:cubicBezTo>
                  <a:cubicBezTo>
                    <a:pt x="815" y="145"/>
                    <a:pt x="836" y="185"/>
                    <a:pt x="836" y="227"/>
                  </a:cubicBezTo>
                  <a:cubicBezTo>
                    <a:pt x="836" y="227"/>
                    <a:pt x="836" y="227"/>
                    <a:pt x="836" y="227"/>
                  </a:cubicBezTo>
                  <a:cubicBezTo>
                    <a:pt x="836" y="274"/>
                    <a:pt x="810" y="319"/>
                    <a:pt x="761" y="358"/>
                  </a:cubicBezTo>
                  <a:cubicBezTo>
                    <a:pt x="683" y="418"/>
                    <a:pt x="555" y="454"/>
                    <a:pt x="418" y="454"/>
                  </a:cubicBezTo>
                  <a:close/>
                  <a:moveTo>
                    <a:pt x="418" y="24"/>
                  </a:moveTo>
                  <a:cubicBezTo>
                    <a:pt x="311" y="24"/>
                    <a:pt x="211" y="46"/>
                    <a:pt x="136" y="85"/>
                  </a:cubicBezTo>
                  <a:cubicBezTo>
                    <a:pt x="64" y="124"/>
                    <a:pt x="24" y="174"/>
                    <a:pt x="24" y="227"/>
                  </a:cubicBezTo>
                  <a:cubicBezTo>
                    <a:pt x="24" y="266"/>
                    <a:pt x="46" y="305"/>
                    <a:pt x="88" y="338"/>
                  </a:cubicBezTo>
                  <a:cubicBezTo>
                    <a:pt x="162" y="396"/>
                    <a:pt x="285" y="430"/>
                    <a:pt x="418" y="430"/>
                  </a:cubicBezTo>
                  <a:cubicBezTo>
                    <a:pt x="550" y="430"/>
                    <a:pt x="673" y="396"/>
                    <a:pt x="746" y="339"/>
                  </a:cubicBezTo>
                  <a:cubicBezTo>
                    <a:pt x="789" y="305"/>
                    <a:pt x="812" y="267"/>
                    <a:pt x="812" y="227"/>
                  </a:cubicBezTo>
                  <a:cubicBezTo>
                    <a:pt x="812" y="192"/>
                    <a:pt x="794" y="158"/>
                    <a:pt x="760" y="127"/>
                  </a:cubicBezTo>
                  <a:cubicBezTo>
                    <a:pt x="690" y="63"/>
                    <a:pt x="559" y="24"/>
                    <a:pt x="418" y="24"/>
                  </a:cubicBezTo>
                  <a:cubicBezTo>
                    <a:pt x="418" y="24"/>
                    <a:pt x="418" y="24"/>
                    <a:pt x="418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592513" y="3325813"/>
              <a:ext cx="101600" cy="96838"/>
            </a:xfrm>
            <a:custGeom>
              <a:avLst/>
              <a:gdLst/>
              <a:ahLst/>
              <a:cxnLst/>
              <a:rect l="l" t="t" r="r" b="b"/>
              <a:pathLst>
                <a:path w="134" h="128" extrusionOk="0">
                  <a:moveTo>
                    <a:pt x="67" y="128"/>
                  </a:moveTo>
                  <a:cubicBezTo>
                    <a:pt x="51" y="128"/>
                    <a:pt x="36" y="122"/>
                    <a:pt x="24" y="110"/>
                  </a:cubicBezTo>
                  <a:cubicBezTo>
                    <a:pt x="0" y="86"/>
                    <a:pt x="0" y="48"/>
                    <a:pt x="24" y="24"/>
                  </a:cubicBezTo>
                  <a:cubicBezTo>
                    <a:pt x="47" y="0"/>
                    <a:pt x="86" y="0"/>
                    <a:pt x="110" y="24"/>
                  </a:cubicBezTo>
                  <a:cubicBezTo>
                    <a:pt x="134" y="48"/>
                    <a:pt x="134" y="86"/>
                    <a:pt x="110" y="110"/>
                  </a:cubicBezTo>
                  <a:cubicBezTo>
                    <a:pt x="98" y="122"/>
                    <a:pt x="82" y="128"/>
                    <a:pt x="67" y="128"/>
                  </a:cubicBezTo>
                  <a:close/>
                  <a:moveTo>
                    <a:pt x="67" y="30"/>
                  </a:moveTo>
                  <a:cubicBezTo>
                    <a:pt x="57" y="30"/>
                    <a:pt x="48" y="34"/>
                    <a:pt x="41" y="41"/>
                  </a:cubicBezTo>
                  <a:cubicBezTo>
                    <a:pt x="26" y="55"/>
                    <a:pt x="26" y="79"/>
                    <a:pt x="41" y="93"/>
                  </a:cubicBezTo>
                  <a:cubicBezTo>
                    <a:pt x="55" y="108"/>
                    <a:pt x="79" y="108"/>
                    <a:pt x="93" y="93"/>
                  </a:cubicBezTo>
                  <a:cubicBezTo>
                    <a:pt x="108" y="79"/>
                    <a:pt x="108" y="55"/>
                    <a:pt x="93" y="41"/>
                  </a:cubicBezTo>
                  <a:cubicBezTo>
                    <a:pt x="86" y="34"/>
                    <a:pt x="76" y="30"/>
                    <a:pt x="67" y="30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330575" y="3063875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22" y="134"/>
                  </a:moveTo>
                  <a:cubicBezTo>
                    <a:pt x="119" y="134"/>
                    <a:pt x="116" y="133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10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6"/>
                    <a:pt x="130" y="130"/>
                  </a:cubicBezTo>
                  <a:cubicBezTo>
                    <a:pt x="128" y="133"/>
                    <a:pt x="125" y="134"/>
                    <a:pt x="122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854450" y="3587750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21" y="134"/>
                  </a:moveTo>
                  <a:cubicBezTo>
                    <a:pt x="118" y="134"/>
                    <a:pt x="115" y="132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5"/>
                    <a:pt x="130" y="130"/>
                  </a:cubicBezTo>
                  <a:cubicBezTo>
                    <a:pt x="128" y="132"/>
                    <a:pt x="124" y="134"/>
                    <a:pt x="121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30575" y="3587750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3" y="134"/>
                  </a:moveTo>
                  <a:cubicBezTo>
                    <a:pt x="10" y="134"/>
                    <a:pt x="7" y="132"/>
                    <a:pt x="5" y="130"/>
                  </a:cubicBezTo>
                  <a:cubicBezTo>
                    <a:pt x="0" y="125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9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2"/>
                    <a:pt x="16" y="134"/>
                    <a:pt x="13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854450" y="3063875"/>
              <a:ext cx="101600" cy="100013"/>
            </a:xfrm>
            <a:custGeom>
              <a:avLst/>
              <a:gdLst/>
              <a:ahLst/>
              <a:cxnLst/>
              <a:rect l="l" t="t" r="r" b="b"/>
              <a:pathLst>
                <a:path w="135" h="134" extrusionOk="0">
                  <a:moveTo>
                    <a:pt x="13" y="134"/>
                  </a:moveTo>
                  <a:cubicBezTo>
                    <a:pt x="10" y="134"/>
                    <a:pt x="7" y="133"/>
                    <a:pt x="5" y="130"/>
                  </a:cubicBezTo>
                  <a:cubicBezTo>
                    <a:pt x="0" y="126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10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3"/>
                    <a:pt x="16" y="134"/>
                    <a:pt x="13" y="13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 txBox="1"/>
          <p:nvPr/>
        </p:nvSpPr>
        <p:spPr>
          <a:xfrm>
            <a:off x="4892884" y="4427122"/>
            <a:ext cx="11145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Know-how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11"/>
          <p:cNvGrpSpPr/>
          <p:nvPr/>
        </p:nvGrpSpPr>
        <p:grpSpPr>
          <a:xfrm>
            <a:off x="5093835" y="3526345"/>
            <a:ext cx="712610" cy="668171"/>
            <a:chOff x="5137150" y="3044825"/>
            <a:chExt cx="712788" cy="668338"/>
          </a:xfrm>
        </p:grpSpPr>
        <p:sp>
          <p:nvSpPr>
            <p:cNvPr id="351" name="Google Shape;351;p11"/>
            <p:cNvSpPr/>
            <p:nvPr/>
          </p:nvSpPr>
          <p:spPr>
            <a:xfrm>
              <a:off x="5137150" y="3471863"/>
              <a:ext cx="238125" cy="236538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56" y="310"/>
                  </a:moveTo>
                  <a:cubicBezTo>
                    <a:pt x="115" y="310"/>
                    <a:pt x="76" y="294"/>
                    <a:pt x="47" y="266"/>
                  </a:cubicBezTo>
                  <a:cubicBezTo>
                    <a:pt x="17" y="237"/>
                    <a:pt x="1" y="198"/>
                    <a:pt x="0" y="156"/>
                  </a:cubicBezTo>
                  <a:cubicBezTo>
                    <a:pt x="0" y="115"/>
                    <a:pt x="16" y="76"/>
                    <a:pt x="45" y="46"/>
                  </a:cubicBezTo>
                  <a:cubicBezTo>
                    <a:pt x="74" y="17"/>
                    <a:pt x="113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241" y="0"/>
                    <a:pt x="310" y="68"/>
                    <a:pt x="311" y="153"/>
                  </a:cubicBezTo>
                  <a:cubicBezTo>
                    <a:pt x="311" y="153"/>
                    <a:pt x="311" y="153"/>
                    <a:pt x="311" y="153"/>
                  </a:cubicBezTo>
                  <a:cubicBezTo>
                    <a:pt x="311" y="195"/>
                    <a:pt x="296" y="234"/>
                    <a:pt x="267" y="263"/>
                  </a:cubicBezTo>
                  <a:cubicBezTo>
                    <a:pt x="238" y="293"/>
                    <a:pt x="199" y="310"/>
                    <a:pt x="157" y="310"/>
                  </a:cubicBezTo>
                  <a:cubicBezTo>
                    <a:pt x="157" y="310"/>
                    <a:pt x="156" y="310"/>
                    <a:pt x="156" y="310"/>
                  </a:cubicBezTo>
                  <a:close/>
                  <a:moveTo>
                    <a:pt x="156" y="24"/>
                  </a:moveTo>
                  <a:cubicBezTo>
                    <a:pt x="155" y="24"/>
                    <a:pt x="155" y="24"/>
                    <a:pt x="154" y="24"/>
                  </a:cubicBezTo>
                  <a:cubicBezTo>
                    <a:pt x="119" y="24"/>
                    <a:pt x="87" y="38"/>
                    <a:pt x="62" y="63"/>
                  </a:cubicBezTo>
                  <a:cubicBezTo>
                    <a:pt x="37" y="88"/>
                    <a:pt x="24" y="121"/>
                    <a:pt x="24" y="156"/>
                  </a:cubicBezTo>
                  <a:cubicBezTo>
                    <a:pt x="25" y="191"/>
                    <a:pt x="39" y="224"/>
                    <a:pt x="64" y="249"/>
                  </a:cubicBezTo>
                  <a:cubicBezTo>
                    <a:pt x="89" y="273"/>
                    <a:pt x="122" y="286"/>
                    <a:pt x="157" y="286"/>
                  </a:cubicBezTo>
                  <a:cubicBezTo>
                    <a:pt x="192" y="286"/>
                    <a:pt x="225" y="272"/>
                    <a:pt x="249" y="247"/>
                  </a:cubicBezTo>
                  <a:cubicBezTo>
                    <a:pt x="274" y="222"/>
                    <a:pt x="287" y="189"/>
                    <a:pt x="287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6" y="82"/>
                    <a:pt x="227" y="24"/>
                    <a:pt x="156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5527675" y="3044825"/>
              <a:ext cx="223838" cy="123825"/>
            </a:xfrm>
            <a:custGeom>
              <a:avLst/>
              <a:gdLst/>
              <a:ahLst/>
              <a:cxnLst/>
              <a:rect l="l" t="t" r="r" b="b"/>
              <a:pathLst>
                <a:path w="292" h="164" extrusionOk="0">
                  <a:moveTo>
                    <a:pt x="13" y="164"/>
                  </a:moveTo>
                  <a:cubicBezTo>
                    <a:pt x="10" y="164"/>
                    <a:pt x="7" y="163"/>
                    <a:pt x="4" y="161"/>
                  </a:cubicBezTo>
                  <a:cubicBezTo>
                    <a:pt x="0" y="156"/>
                    <a:pt x="0" y="148"/>
                    <a:pt x="4" y="14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88" y="141"/>
                    <a:pt x="288" y="141"/>
                    <a:pt x="288" y="141"/>
                  </a:cubicBezTo>
                  <a:cubicBezTo>
                    <a:pt x="292" y="145"/>
                    <a:pt x="292" y="153"/>
                    <a:pt x="288" y="158"/>
                  </a:cubicBezTo>
                  <a:cubicBezTo>
                    <a:pt x="283" y="162"/>
                    <a:pt x="276" y="162"/>
                    <a:pt x="271" y="158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19" y="163"/>
                    <a:pt x="16" y="164"/>
                    <a:pt x="13" y="16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348288" y="3048000"/>
              <a:ext cx="304800" cy="490538"/>
            </a:xfrm>
            <a:custGeom>
              <a:avLst/>
              <a:gdLst/>
              <a:ahLst/>
              <a:cxnLst/>
              <a:rect l="l" t="t" r="r" b="b"/>
              <a:pathLst>
                <a:path w="398" h="643" extrusionOk="0">
                  <a:moveTo>
                    <a:pt x="14" y="643"/>
                  </a:moveTo>
                  <a:cubicBezTo>
                    <a:pt x="10" y="643"/>
                    <a:pt x="6" y="640"/>
                    <a:pt x="3" y="636"/>
                  </a:cubicBezTo>
                  <a:cubicBezTo>
                    <a:pt x="0" y="630"/>
                    <a:pt x="3" y="623"/>
                    <a:pt x="9" y="620"/>
                  </a:cubicBezTo>
                  <a:cubicBezTo>
                    <a:pt x="349" y="444"/>
                    <a:pt x="382" y="224"/>
                    <a:pt x="368" y="13"/>
                  </a:cubicBezTo>
                  <a:cubicBezTo>
                    <a:pt x="367" y="7"/>
                    <a:pt x="372" y="1"/>
                    <a:pt x="379" y="0"/>
                  </a:cubicBezTo>
                  <a:cubicBezTo>
                    <a:pt x="385" y="0"/>
                    <a:pt x="391" y="5"/>
                    <a:pt x="392" y="12"/>
                  </a:cubicBezTo>
                  <a:cubicBezTo>
                    <a:pt x="398" y="105"/>
                    <a:pt x="398" y="227"/>
                    <a:pt x="341" y="345"/>
                  </a:cubicBezTo>
                  <a:cubicBezTo>
                    <a:pt x="284" y="462"/>
                    <a:pt x="179" y="559"/>
                    <a:pt x="20" y="641"/>
                  </a:cubicBezTo>
                  <a:cubicBezTo>
                    <a:pt x="18" y="642"/>
                    <a:pt x="16" y="643"/>
                    <a:pt x="14" y="643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154613" y="3070225"/>
              <a:ext cx="204788" cy="20478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29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129"/>
                  </a:lnTo>
                  <a:close/>
                  <a:moveTo>
                    <a:pt x="11" y="118"/>
                  </a:moveTo>
                  <a:lnTo>
                    <a:pt x="118" y="118"/>
                  </a:lnTo>
                  <a:lnTo>
                    <a:pt x="118" y="11"/>
                  </a:lnTo>
                  <a:lnTo>
                    <a:pt x="11" y="11"/>
                  </a:lnTo>
                  <a:lnTo>
                    <a:pt x="11" y="118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541963" y="3475038"/>
              <a:ext cx="307975" cy="238125"/>
            </a:xfrm>
            <a:custGeom>
              <a:avLst/>
              <a:gdLst/>
              <a:ahLst/>
              <a:cxnLst/>
              <a:rect l="l" t="t" r="r" b="b"/>
              <a:pathLst>
                <a:path w="194" h="150" extrusionOk="0">
                  <a:moveTo>
                    <a:pt x="194" y="150"/>
                  </a:moveTo>
                  <a:lnTo>
                    <a:pt x="0" y="150"/>
                  </a:lnTo>
                  <a:lnTo>
                    <a:pt x="97" y="0"/>
                  </a:lnTo>
                  <a:lnTo>
                    <a:pt x="194" y="150"/>
                  </a:lnTo>
                  <a:close/>
                  <a:moveTo>
                    <a:pt x="21" y="138"/>
                  </a:moveTo>
                  <a:lnTo>
                    <a:pt x="173" y="138"/>
                  </a:lnTo>
                  <a:lnTo>
                    <a:pt x="97" y="21"/>
                  </a:lnTo>
                  <a:lnTo>
                    <a:pt x="21" y="138"/>
                  </a:ln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1"/>
          <p:cNvSpPr txBox="1"/>
          <p:nvPr/>
        </p:nvSpPr>
        <p:spPr>
          <a:xfrm>
            <a:off x="6428542" y="4427119"/>
            <a:ext cx="18542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Master the journey</a:t>
            </a:r>
            <a:endParaRPr sz="1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11"/>
          <p:cNvGrpSpPr/>
          <p:nvPr/>
        </p:nvGrpSpPr>
        <p:grpSpPr>
          <a:xfrm>
            <a:off x="6902535" y="3428741"/>
            <a:ext cx="906236" cy="745938"/>
            <a:chOff x="6759575" y="3000375"/>
            <a:chExt cx="906463" cy="746125"/>
          </a:xfrm>
        </p:grpSpPr>
        <p:sp>
          <p:nvSpPr>
            <p:cNvPr id="358" name="Google Shape;358;p11"/>
            <p:cNvSpPr/>
            <p:nvPr/>
          </p:nvSpPr>
          <p:spPr>
            <a:xfrm>
              <a:off x="7391400" y="3000375"/>
              <a:ext cx="274638" cy="358775"/>
            </a:xfrm>
            <a:custGeom>
              <a:avLst/>
              <a:gdLst/>
              <a:ahLst/>
              <a:cxnLst/>
              <a:rect l="l" t="t" r="r" b="b"/>
              <a:pathLst>
                <a:path w="364" h="476" extrusionOk="0">
                  <a:moveTo>
                    <a:pt x="182" y="476"/>
                  </a:moveTo>
                  <a:cubicBezTo>
                    <a:pt x="170" y="476"/>
                    <a:pt x="159" y="471"/>
                    <a:pt x="152" y="462"/>
                  </a:cubicBezTo>
                  <a:cubicBezTo>
                    <a:pt x="95" y="389"/>
                    <a:pt x="0" y="257"/>
                    <a:pt x="0" y="182"/>
                  </a:cubicBezTo>
                  <a:cubicBezTo>
                    <a:pt x="0" y="133"/>
                    <a:pt x="19" y="87"/>
                    <a:pt x="53" y="53"/>
                  </a:cubicBezTo>
                  <a:cubicBezTo>
                    <a:pt x="87" y="19"/>
                    <a:pt x="133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82" y="0"/>
                    <a:pt x="364" y="81"/>
                    <a:pt x="364" y="182"/>
                  </a:cubicBezTo>
                  <a:cubicBezTo>
                    <a:pt x="364" y="257"/>
                    <a:pt x="269" y="389"/>
                    <a:pt x="212" y="462"/>
                  </a:cubicBezTo>
                  <a:cubicBezTo>
                    <a:pt x="205" y="471"/>
                    <a:pt x="194" y="476"/>
                    <a:pt x="182" y="476"/>
                  </a:cubicBezTo>
                  <a:close/>
                  <a:moveTo>
                    <a:pt x="182" y="24"/>
                  </a:moveTo>
                  <a:cubicBezTo>
                    <a:pt x="140" y="24"/>
                    <a:pt x="100" y="40"/>
                    <a:pt x="70" y="70"/>
                  </a:cubicBezTo>
                  <a:cubicBezTo>
                    <a:pt x="40" y="100"/>
                    <a:pt x="24" y="140"/>
                    <a:pt x="24" y="182"/>
                  </a:cubicBezTo>
                  <a:cubicBezTo>
                    <a:pt x="24" y="254"/>
                    <a:pt x="136" y="403"/>
                    <a:pt x="171" y="447"/>
                  </a:cubicBezTo>
                  <a:cubicBezTo>
                    <a:pt x="174" y="450"/>
                    <a:pt x="178" y="452"/>
                    <a:pt x="182" y="452"/>
                  </a:cubicBezTo>
                  <a:cubicBezTo>
                    <a:pt x="186" y="452"/>
                    <a:pt x="190" y="450"/>
                    <a:pt x="193" y="447"/>
                  </a:cubicBezTo>
                  <a:cubicBezTo>
                    <a:pt x="285" y="329"/>
                    <a:pt x="340" y="230"/>
                    <a:pt x="340" y="182"/>
                  </a:cubicBezTo>
                  <a:cubicBezTo>
                    <a:pt x="340" y="95"/>
                    <a:pt x="269" y="24"/>
                    <a:pt x="182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7470775" y="3079750"/>
              <a:ext cx="114300" cy="115888"/>
            </a:xfrm>
            <a:custGeom>
              <a:avLst/>
              <a:gdLst/>
              <a:ahLst/>
              <a:cxnLst/>
              <a:rect l="l" t="t" r="r" b="b"/>
              <a:pathLst>
                <a:path w="152" h="152" extrusionOk="0">
                  <a:moveTo>
                    <a:pt x="76" y="152"/>
                  </a:move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0"/>
                    <a:pt x="115" y="8"/>
                    <a:pt x="130" y="22"/>
                  </a:cubicBezTo>
                  <a:cubicBezTo>
                    <a:pt x="144" y="37"/>
                    <a:pt x="152" y="5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118"/>
                    <a:pt x="118" y="152"/>
                    <a:pt x="76" y="152"/>
                  </a:cubicBezTo>
                  <a:close/>
                  <a:moveTo>
                    <a:pt x="76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47" y="24"/>
                    <a:pt x="24" y="47"/>
                    <a:pt x="24" y="76"/>
                  </a:cubicBezTo>
                  <a:cubicBezTo>
                    <a:pt x="24" y="104"/>
                    <a:pt x="47" y="128"/>
                    <a:pt x="76" y="128"/>
                  </a:cubicBezTo>
                  <a:cubicBezTo>
                    <a:pt x="104" y="128"/>
                    <a:pt x="128" y="104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2"/>
                    <a:pt x="122" y="49"/>
                    <a:pt x="113" y="39"/>
                  </a:cubicBezTo>
                  <a:cubicBezTo>
                    <a:pt x="103" y="29"/>
                    <a:pt x="90" y="24"/>
                    <a:pt x="76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759575" y="3232150"/>
              <a:ext cx="361950" cy="514350"/>
            </a:xfrm>
            <a:custGeom>
              <a:avLst/>
              <a:gdLst/>
              <a:ahLst/>
              <a:cxnLst/>
              <a:rect l="l" t="t" r="r" b="b"/>
              <a:pathLst>
                <a:path w="480" h="681" extrusionOk="0">
                  <a:moveTo>
                    <a:pt x="240" y="681"/>
                  </a:moveTo>
                  <a:cubicBezTo>
                    <a:pt x="227" y="681"/>
                    <a:pt x="214" y="674"/>
                    <a:pt x="208" y="663"/>
                  </a:cubicBezTo>
                  <a:cubicBezTo>
                    <a:pt x="156" y="580"/>
                    <a:pt x="35" y="376"/>
                    <a:pt x="16" y="270"/>
                  </a:cubicBezTo>
                  <a:cubicBezTo>
                    <a:pt x="0" y="203"/>
                    <a:pt x="17" y="132"/>
                    <a:pt x="61" y="80"/>
                  </a:cubicBezTo>
                  <a:cubicBezTo>
                    <a:pt x="105" y="28"/>
                    <a:pt x="172" y="0"/>
                    <a:pt x="240" y="5"/>
                  </a:cubicBezTo>
                  <a:cubicBezTo>
                    <a:pt x="308" y="0"/>
                    <a:pt x="375" y="28"/>
                    <a:pt x="419" y="80"/>
                  </a:cubicBezTo>
                  <a:cubicBezTo>
                    <a:pt x="464" y="132"/>
                    <a:pt x="480" y="203"/>
                    <a:pt x="465" y="270"/>
                  </a:cubicBezTo>
                  <a:cubicBezTo>
                    <a:pt x="449" y="362"/>
                    <a:pt x="325" y="575"/>
                    <a:pt x="272" y="663"/>
                  </a:cubicBezTo>
                  <a:cubicBezTo>
                    <a:pt x="266" y="674"/>
                    <a:pt x="253" y="681"/>
                    <a:pt x="240" y="681"/>
                  </a:cubicBezTo>
                  <a:cubicBezTo>
                    <a:pt x="240" y="681"/>
                    <a:pt x="240" y="681"/>
                    <a:pt x="240" y="681"/>
                  </a:cubicBezTo>
                  <a:close/>
                  <a:moveTo>
                    <a:pt x="226" y="28"/>
                  </a:moveTo>
                  <a:cubicBezTo>
                    <a:pt x="170" y="28"/>
                    <a:pt x="116" y="53"/>
                    <a:pt x="80" y="96"/>
                  </a:cubicBezTo>
                  <a:cubicBezTo>
                    <a:pt x="40" y="142"/>
                    <a:pt x="25" y="205"/>
                    <a:pt x="39" y="264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58" y="368"/>
                    <a:pt x="178" y="569"/>
                    <a:pt x="228" y="650"/>
                  </a:cubicBezTo>
                  <a:cubicBezTo>
                    <a:pt x="231" y="655"/>
                    <a:pt x="235" y="657"/>
                    <a:pt x="240" y="657"/>
                  </a:cubicBezTo>
                  <a:cubicBezTo>
                    <a:pt x="240" y="657"/>
                    <a:pt x="240" y="657"/>
                    <a:pt x="240" y="657"/>
                  </a:cubicBezTo>
                  <a:cubicBezTo>
                    <a:pt x="245" y="657"/>
                    <a:pt x="249" y="655"/>
                    <a:pt x="252" y="650"/>
                  </a:cubicBezTo>
                  <a:cubicBezTo>
                    <a:pt x="304" y="564"/>
                    <a:pt x="426" y="353"/>
                    <a:pt x="441" y="265"/>
                  </a:cubicBezTo>
                  <a:cubicBezTo>
                    <a:pt x="441" y="264"/>
                    <a:pt x="441" y="264"/>
                    <a:pt x="441" y="264"/>
                  </a:cubicBezTo>
                  <a:cubicBezTo>
                    <a:pt x="455" y="205"/>
                    <a:pt x="440" y="142"/>
                    <a:pt x="401" y="96"/>
                  </a:cubicBezTo>
                  <a:cubicBezTo>
                    <a:pt x="362" y="49"/>
                    <a:pt x="302" y="24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35" y="28"/>
                    <a:pt x="230" y="28"/>
                    <a:pt x="226" y="28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851650" y="3314700"/>
              <a:ext cx="171450" cy="165100"/>
            </a:xfrm>
            <a:custGeom>
              <a:avLst/>
              <a:gdLst/>
              <a:ahLst/>
              <a:cxnLst/>
              <a:rect l="l" t="t" r="r" b="b"/>
              <a:pathLst>
                <a:path w="228" h="219" extrusionOk="0">
                  <a:moveTo>
                    <a:pt x="118" y="219"/>
                  </a:moveTo>
                  <a:cubicBezTo>
                    <a:pt x="90" y="219"/>
                    <a:pt x="62" y="208"/>
                    <a:pt x="41" y="187"/>
                  </a:cubicBezTo>
                  <a:cubicBezTo>
                    <a:pt x="9" y="156"/>
                    <a:pt x="0" y="109"/>
                    <a:pt x="17" y="68"/>
                  </a:cubicBezTo>
                  <a:cubicBezTo>
                    <a:pt x="34" y="27"/>
                    <a:pt x="74" y="0"/>
                    <a:pt x="118" y="0"/>
                  </a:cubicBezTo>
                  <a:cubicBezTo>
                    <a:pt x="179" y="0"/>
                    <a:pt x="228" y="49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54"/>
                    <a:pt x="201" y="194"/>
                    <a:pt x="160" y="211"/>
                  </a:cubicBezTo>
                  <a:cubicBezTo>
                    <a:pt x="147" y="217"/>
                    <a:pt x="132" y="219"/>
                    <a:pt x="118" y="219"/>
                  </a:cubicBezTo>
                  <a:close/>
                  <a:moveTo>
                    <a:pt x="118" y="24"/>
                  </a:moveTo>
                  <a:cubicBezTo>
                    <a:pt x="84" y="24"/>
                    <a:pt x="53" y="45"/>
                    <a:pt x="39" y="77"/>
                  </a:cubicBezTo>
                  <a:cubicBezTo>
                    <a:pt x="26" y="109"/>
                    <a:pt x="33" y="146"/>
                    <a:pt x="58" y="170"/>
                  </a:cubicBezTo>
                  <a:cubicBezTo>
                    <a:pt x="82" y="195"/>
                    <a:pt x="119" y="202"/>
                    <a:pt x="151" y="189"/>
                  </a:cubicBezTo>
                  <a:cubicBezTo>
                    <a:pt x="183" y="175"/>
                    <a:pt x="204" y="144"/>
                    <a:pt x="204" y="110"/>
                  </a:cubicBezTo>
                  <a:cubicBezTo>
                    <a:pt x="204" y="110"/>
                    <a:pt x="204" y="110"/>
                    <a:pt x="204" y="110"/>
                  </a:cubicBezTo>
                  <a:cubicBezTo>
                    <a:pt x="204" y="63"/>
                    <a:pt x="165" y="24"/>
                    <a:pt x="118" y="24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046913" y="3411538"/>
              <a:ext cx="471488" cy="312738"/>
            </a:xfrm>
            <a:custGeom>
              <a:avLst/>
              <a:gdLst/>
              <a:ahLst/>
              <a:cxnLst/>
              <a:rect l="l" t="t" r="r" b="b"/>
              <a:pathLst>
                <a:path w="626" h="415" extrusionOk="0">
                  <a:moveTo>
                    <a:pt x="14" y="415"/>
                  </a:moveTo>
                  <a:cubicBezTo>
                    <a:pt x="10" y="415"/>
                    <a:pt x="6" y="414"/>
                    <a:pt x="4" y="410"/>
                  </a:cubicBezTo>
                  <a:cubicBezTo>
                    <a:pt x="0" y="405"/>
                    <a:pt x="2" y="397"/>
                    <a:pt x="7" y="393"/>
                  </a:cubicBezTo>
                  <a:cubicBezTo>
                    <a:pt x="605" y="3"/>
                    <a:pt x="605" y="3"/>
                    <a:pt x="605" y="3"/>
                  </a:cubicBezTo>
                  <a:cubicBezTo>
                    <a:pt x="611" y="0"/>
                    <a:pt x="618" y="1"/>
                    <a:pt x="622" y="7"/>
                  </a:cubicBezTo>
                  <a:cubicBezTo>
                    <a:pt x="626" y="13"/>
                    <a:pt x="624" y="20"/>
                    <a:pt x="618" y="24"/>
                  </a:cubicBezTo>
                  <a:cubicBezTo>
                    <a:pt x="21" y="414"/>
                    <a:pt x="21" y="414"/>
                    <a:pt x="21" y="414"/>
                  </a:cubicBezTo>
                  <a:cubicBezTo>
                    <a:pt x="19" y="415"/>
                    <a:pt x="16" y="415"/>
                    <a:pt x="14" y="415"/>
                  </a:cubicBezTo>
                  <a:close/>
                </a:path>
              </a:pathLst>
            </a:custGeom>
            <a:solidFill>
              <a:srgbClr val="E411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14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1"/>
          <p:cNvSpPr txBox="1"/>
          <p:nvPr/>
        </p:nvSpPr>
        <p:spPr>
          <a:xfrm>
            <a:off x="1621335" y="1575419"/>
            <a:ext cx="30397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TCS, the purpose-led transformation partner.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use innovation and the power of collective knowledge to build on our shared beliefs.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1458384" y="1659155"/>
            <a:ext cx="74777" cy="1226681"/>
          </a:xfrm>
          <a:prstGeom prst="roundRect">
            <a:avLst>
              <a:gd name="adj" fmla="val 50000"/>
            </a:avLst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14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1"/>
          <p:cNvSpPr txBox="1"/>
          <p:nvPr/>
        </p:nvSpPr>
        <p:spPr>
          <a:xfrm>
            <a:off x="1533161" y="758332"/>
            <a:ext cx="37987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TCS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commitment</a:t>
            </a:r>
            <a:endParaRPr sz="16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100"/>
              <a:buFont typeface="Calibri"/>
              <a:buNone/>
            </a:pPr>
            <a:r>
              <a:rPr lang="en-US" dirty="0"/>
              <a:t>Awards and accolades</a:t>
            </a:r>
            <a:endParaRPr dirty="0"/>
          </a:p>
        </p:txBody>
      </p:sp>
      <p:sp>
        <p:nvSpPr>
          <p:cNvPr id="1853" name="Google Shape;1853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TCS Confidential</a:t>
            </a:r>
            <a:endParaRPr/>
          </a:p>
        </p:txBody>
      </p:sp>
      <p:pic>
        <p:nvPicPr>
          <p:cNvPr id="1854" name="Google Shape;18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197" y="1185634"/>
            <a:ext cx="1076754" cy="49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p38"/>
          <p:cNvPicPr preferRelativeResize="0"/>
          <p:nvPr/>
        </p:nvPicPr>
        <p:blipFill rotWithShape="1">
          <a:blip r:embed="rId4">
            <a:alphaModFix/>
          </a:blip>
          <a:srcRect l="1455" t="5204" r="4416" b="7142"/>
          <a:stretch/>
        </p:blipFill>
        <p:spPr>
          <a:xfrm>
            <a:off x="4218297" y="1185037"/>
            <a:ext cx="1076754" cy="49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38" descr="Text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5771" y="1151039"/>
            <a:ext cx="998766" cy="561806"/>
          </a:xfrm>
          <a:prstGeom prst="roundRect">
            <a:avLst>
              <a:gd name="adj" fmla="val 5290"/>
            </a:avLst>
          </a:prstGeom>
          <a:noFill/>
          <a:ln>
            <a:noFill/>
          </a:ln>
        </p:spPr>
      </p:pic>
      <p:pic>
        <p:nvPicPr>
          <p:cNvPr id="1857" name="Google Shape;1857;p38"/>
          <p:cNvPicPr preferRelativeResize="0"/>
          <p:nvPr/>
        </p:nvPicPr>
        <p:blipFill rotWithShape="1">
          <a:blip r:embed="rId6">
            <a:alphaModFix/>
          </a:blip>
          <a:srcRect l="4624" t="7299" r="4375" b="8388"/>
          <a:stretch/>
        </p:blipFill>
        <p:spPr>
          <a:xfrm>
            <a:off x="1750022" y="1151039"/>
            <a:ext cx="1056830" cy="561806"/>
          </a:xfrm>
          <a:prstGeom prst="round2DiagRect">
            <a:avLst>
              <a:gd name="adj1" fmla="val 36822"/>
              <a:gd name="adj2" fmla="val 0"/>
            </a:avLst>
          </a:prstGeom>
          <a:noFill/>
          <a:ln>
            <a:noFill/>
          </a:ln>
        </p:spPr>
      </p:pic>
      <p:pic>
        <p:nvPicPr>
          <p:cNvPr id="1858" name="Google Shape;1858;p38"/>
          <p:cNvPicPr preferRelativeResize="0"/>
          <p:nvPr/>
        </p:nvPicPr>
        <p:blipFill rotWithShape="1">
          <a:blip r:embed="rId7">
            <a:alphaModFix/>
          </a:blip>
          <a:srcRect l="56598" t="2882" r="5070" b="4979"/>
          <a:stretch/>
        </p:blipFill>
        <p:spPr>
          <a:xfrm>
            <a:off x="3778655" y="3243461"/>
            <a:ext cx="656174" cy="10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38"/>
          <p:cNvPicPr preferRelativeResize="0"/>
          <p:nvPr/>
        </p:nvPicPr>
        <p:blipFill rotWithShape="1">
          <a:blip r:embed="rId8">
            <a:alphaModFix/>
          </a:blip>
          <a:srcRect l="2506" t="2787" r="57001" b="2786"/>
          <a:stretch/>
        </p:blipFill>
        <p:spPr>
          <a:xfrm>
            <a:off x="5435414" y="3112054"/>
            <a:ext cx="894577" cy="99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38"/>
          <p:cNvPicPr preferRelativeResize="0"/>
          <p:nvPr/>
        </p:nvPicPr>
        <p:blipFill rotWithShape="1">
          <a:blip r:embed="rId7">
            <a:alphaModFix/>
          </a:blip>
          <a:srcRect l="5163" t="2882" r="56504" b="4979"/>
          <a:stretch/>
        </p:blipFill>
        <p:spPr>
          <a:xfrm>
            <a:off x="4604242" y="3243461"/>
            <a:ext cx="661758" cy="10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38"/>
          <p:cNvPicPr preferRelativeResize="0"/>
          <p:nvPr/>
        </p:nvPicPr>
        <p:blipFill rotWithShape="1">
          <a:blip r:embed="rId9">
            <a:alphaModFix/>
          </a:blip>
          <a:srcRect l="18768" t="11152" r="18768" b="4542"/>
          <a:stretch/>
        </p:blipFill>
        <p:spPr>
          <a:xfrm>
            <a:off x="6589311" y="2160176"/>
            <a:ext cx="742544" cy="66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38" descr="Logo, company name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2407" t="8712" r="22870" b="5035"/>
          <a:stretch/>
        </p:blipFill>
        <p:spPr>
          <a:xfrm>
            <a:off x="2975460" y="3365137"/>
            <a:ext cx="633781" cy="62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38" descr="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50828" y="3446888"/>
            <a:ext cx="1055219" cy="46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38"/>
          <p:cNvPicPr preferRelativeResize="0"/>
          <p:nvPr/>
        </p:nvPicPr>
        <p:blipFill rotWithShape="1">
          <a:blip r:embed="rId12">
            <a:alphaModFix/>
          </a:blip>
          <a:srcRect l="3192" t="15338" r="3271" b="15786"/>
          <a:stretch/>
        </p:blipFill>
        <p:spPr>
          <a:xfrm>
            <a:off x="5429145" y="2266054"/>
            <a:ext cx="1032018" cy="45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38140" y="2200681"/>
            <a:ext cx="880593" cy="586694"/>
          </a:xfrm>
          <a:prstGeom prst="roundRect">
            <a:avLst>
              <a:gd name="adj" fmla="val 4198"/>
            </a:avLst>
          </a:prstGeom>
          <a:noFill/>
          <a:ln>
            <a:noFill/>
          </a:ln>
        </p:spPr>
      </p:pic>
      <p:pic>
        <p:nvPicPr>
          <p:cNvPr id="1866" name="Google Shape;1866;p38" descr="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19401" r="19401"/>
          <a:stretch/>
        </p:blipFill>
        <p:spPr>
          <a:xfrm>
            <a:off x="3127728" y="2163875"/>
            <a:ext cx="769694" cy="660306"/>
          </a:xfrm>
          <a:prstGeom prst="roundRect">
            <a:avLst>
              <a:gd name="adj" fmla="val 4198"/>
            </a:avLst>
          </a:prstGeom>
          <a:noFill/>
          <a:ln>
            <a:noFill/>
          </a:ln>
        </p:spPr>
      </p:pic>
      <p:pic>
        <p:nvPicPr>
          <p:cNvPr id="1867" name="Google Shape;1867;p38" descr="Tex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 l="6199" t="12667" r="2549" b="9584"/>
          <a:stretch/>
        </p:blipFill>
        <p:spPr>
          <a:xfrm>
            <a:off x="4272958" y="2274420"/>
            <a:ext cx="967433" cy="43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38" descr="Logo, company name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 l="16134" t="5652" r="16839" b="14074"/>
          <a:stretch/>
        </p:blipFill>
        <p:spPr>
          <a:xfrm>
            <a:off x="6628508" y="1050966"/>
            <a:ext cx="703347" cy="68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38"/>
          <p:cNvPicPr preferRelativeResize="0"/>
          <p:nvPr/>
        </p:nvPicPr>
        <p:blipFill rotWithShape="1">
          <a:blip r:embed="rId8">
            <a:alphaModFix/>
          </a:blip>
          <a:srcRect l="54328" t="2787" r="5177" b="2786"/>
          <a:stretch/>
        </p:blipFill>
        <p:spPr>
          <a:xfrm>
            <a:off x="6443297" y="3115387"/>
            <a:ext cx="888558" cy="98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09" y="1010806"/>
            <a:ext cx="7886195" cy="553027"/>
          </a:xfrm>
        </p:spPr>
        <p:txBody>
          <a:bodyPr/>
          <a:lstStyle/>
          <a:p>
            <a:r>
              <a:rPr lang="en-US" sz="3200" dirty="0"/>
              <a:t>Proposed solutions: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409" y="1563833"/>
            <a:ext cx="8572737" cy="32630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TCS Clever Energy.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Circle4Life.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ESG Integration By CELENT.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TCS </a:t>
            </a:r>
            <a:r>
              <a:rPr lang="en-US" sz="2000" dirty="0" err="1"/>
              <a:t>iON.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TCS Zero Carbon.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Google Shape;1379;p28"/>
          <p:cNvGrpSpPr/>
          <p:nvPr/>
        </p:nvGrpSpPr>
        <p:grpSpPr>
          <a:xfrm>
            <a:off x="5372100" y="1410280"/>
            <a:ext cx="3163775" cy="2562225"/>
            <a:chOff x="2603117" y="845820"/>
            <a:chExt cx="3600074" cy="2977220"/>
          </a:xfrm>
        </p:grpSpPr>
        <p:sp>
          <p:nvSpPr>
            <p:cNvPr id="5" name="Google Shape;1380;p28"/>
            <p:cNvSpPr/>
            <p:nvPr/>
          </p:nvSpPr>
          <p:spPr>
            <a:xfrm>
              <a:off x="2603117" y="2266516"/>
              <a:ext cx="1058485" cy="10584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1;p28"/>
            <p:cNvSpPr/>
            <p:nvPr/>
          </p:nvSpPr>
          <p:spPr>
            <a:xfrm>
              <a:off x="3783971" y="2199213"/>
              <a:ext cx="1563866" cy="15647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2;p28"/>
            <p:cNvSpPr/>
            <p:nvPr/>
          </p:nvSpPr>
          <p:spPr>
            <a:xfrm>
              <a:off x="5423705" y="3042331"/>
              <a:ext cx="779486" cy="780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83;p28"/>
            <p:cNvSpPr/>
            <p:nvPr/>
          </p:nvSpPr>
          <p:spPr>
            <a:xfrm>
              <a:off x="5290323" y="1939793"/>
              <a:ext cx="877381" cy="8822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84;p28"/>
            <p:cNvSpPr/>
            <p:nvPr/>
          </p:nvSpPr>
          <p:spPr>
            <a:xfrm>
              <a:off x="4616075" y="845820"/>
              <a:ext cx="1179630" cy="11770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5;p28"/>
            <p:cNvSpPr/>
            <p:nvPr/>
          </p:nvSpPr>
          <p:spPr>
            <a:xfrm>
              <a:off x="3304287" y="1107688"/>
              <a:ext cx="1180854" cy="11820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399;p28"/>
          <p:cNvGrpSpPr/>
          <p:nvPr/>
        </p:nvGrpSpPr>
        <p:grpSpPr>
          <a:xfrm>
            <a:off x="6302305" y="1895475"/>
            <a:ext cx="464340" cy="465234"/>
            <a:chOff x="2324" y="953"/>
            <a:chExt cx="343" cy="357"/>
          </a:xfrm>
        </p:grpSpPr>
        <p:sp>
          <p:nvSpPr>
            <p:cNvPr id="12" name="Google Shape;1400;p28"/>
            <p:cNvSpPr/>
            <p:nvPr/>
          </p:nvSpPr>
          <p:spPr>
            <a:xfrm>
              <a:off x="2324" y="1233"/>
              <a:ext cx="343" cy="47"/>
            </a:xfrm>
            <a:custGeom>
              <a:avLst/>
              <a:gdLst/>
              <a:ahLst/>
              <a:cxnLst/>
              <a:rect l="l" t="t" r="r" b="b"/>
              <a:pathLst>
                <a:path w="204" h="28" extrusionOk="0">
                  <a:moveTo>
                    <a:pt x="9" y="28"/>
                  </a:moveTo>
                  <a:cubicBezTo>
                    <a:pt x="4" y="21"/>
                    <a:pt x="1" y="13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10"/>
                    <a:pt x="201" y="20"/>
                    <a:pt x="195" y="28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01;p28"/>
            <p:cNvSpPr/>
            <p:nvPr/>
          </p:nvSpPr>
          <p:spPr>
            <a:xfrm>
              <a:off x="2591" y="1000"/>
              <a:ext cx="76" cy="233"/>
            </a:xfrm>
            <a:custGeom>
              <a:avLst/>
              <a:gdLst/>
              <a:ahLst/>
              <a:cxnLst/>
              <a:rect l="l" t="t" r="r" b="b"/>
              <a:pathLst>
                <a:path w="45" h="139" extrusionOk="0">
                  <a:moveTo>
                    <a:pt x="45" y="139"/>
                  </a:moveTo>
                  <a:cubicBezTo>
                    <a:pt x="45" y="23"/>
                    <a:pt x="45" y="23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9"/>
                    <a:pt x="0" y="139"/>
                    <a:pt x="0" y="139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02;p28"/>
            <p:cNvSpPr/>
            <p:nvPr/>
          </p:nvSpPr>
          <p:spPr>
            <a:xfrm>
              <a:off x="2591" y="1032"/>
              <a:ext cx="52" cy="47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0" y="0"/>
                  </a:moveTo>
                  <a:lnTo>
                    <a:pt x="52" y="0"/>
                  </a:lnTo>
                  <a:lnTo>
                    <a:pt x="52" y="47"/>
                  </a:lnTo>
                  <a:lnTo>
                    <a:pt x="0" y="47"/>
                  </a:ln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" name="Google Shape;1403;p28"/>
            <p:cNvCxnSpPr/>
            <p:nvPr/>
          </p:nvCxnSpPr>
          <p:spPr>
            <a:xfrm rot="10800000">
              <a:off x="2667" y="970"/>
              <a:ext cx="0" cy="69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04;p28"/>
            <p:cNvCxnSpPr/>
            <p:nvPr/>
          </p:nvCxnSpPr>
          <p:spPr>
            <a:xfrm>
              <a:off x="2339" y="1171"/>
              <a:ext cx="25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05;p28"/>
            <p:cNvCxnSpPr/>
            <p:nvPr/>
          </p:nvCxnSpPr>
          <p:spPr>
            <a:xfrm>
              <a:off x="2473" y="1109"/>
              <a:ext cx="0" cy="12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406;p28"/>
            <p:cNvCxnSpPr/>
            <p:nvPr/>
          </p:nvCxnSpPr>
          <p:spPr>
            <a:xfrm>
              <a:off x="2532" y="1171"/>
              <a:ext cx="0" cy="6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407;p28"/>
            <p:cNvCxnSpPr/>
            <p:nvPr/>
          </p:nvCxnSpPr>
          <p:spPr>
            <a:xfrm>
              <a:off x="2398" y="1109"/>
              <a:ext cx="0" cy="6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1408;p28"/>
            <p:cNvSpPr/>
            <p:nvPr/>
          </p:nvSpPr>
          <p:spPr>
            <a:xfrm>
              <a:off x="2357" y="1292"/>
              <a:ext cx="68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5" y="7"/>
                    <a:pt x="28" y="11"/>
                    <a:pt x="20" y="11"/>
                  </a:cubicBezTo>
                  <a:cubicBezTo>
                    <a:pt x="12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09;p28"/>
            <p:cNvSpPr/>
            <p:nvPr/>
          </p:nvSpPr>
          <p:spPr>
            <a:xfrm>
              <a:off x="2425" y="1292"/>
              <a:ext cx="67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5" y="7"/>
                    <a:pt x="28" y="11"/>
                    <a:pt x="20" y="11"/>
                  </a:cubicBezTo>
                  <a:cubicBezTo>
                    <a:pt x="12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410;p28"/>
            <p:cNvSpPr/>
            <p:nvPr/>
          </p:nvSpPr>
          <p:spPr>
            <a:xfrm>
              <a:off x="2492" y="1292"/>
              <a:ext cx="65" cy="18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39" y="0"/>
                  </a:moveTo>
                  <a:cubicBezTo>
                    <a:pt x="35" y="7"/>
                    <a:pt x="28" y="11"/>
                    <a:pt x="19" y="11"/>
                  </a:cubicBezTo>
                  <a:cubicBezTo>
                    <a:pt x="11" y="11"/>
                    <a:pt x="4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11;p28"/>
            <p:cNvSpPr/>
            <p:nvPr/>
          </p:nvSpPr>
          <p:spPr>
            <a:xfrm>
              <a:off x="2557" y="1292"/>
              <a:ext cx="68" cy="18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40" y="0"/>
                  </a:moveTo>
                  <a:cubicBezTo>
                    <a:pt x="36" y="7"/>
                    <a:pt x="28" y="11"/>
                    <a:pt x="20" y="11"/>
                  </a:cubicBezTo>
                  <a:cubicBezTo>
                    <a:pt x="12" y="11"/>
                    <a:pt x="5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12;p28"/>
            <p:cNvSpPr/>
            <p:nvPr/>
          </p:nvSpPr>
          <p:spPr>
            <a:xfrm>
              <a:off x="2625" y="1292"/>
              <a:ext cx="33" cy="18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20" y="11"/>
                  </a:moveTo>
                  <a:cubicBezTo>
                    <a:pt x="12" y="11"/>
                    <a:pt x="5" y="7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13;p28"/>
            <p:cNvSpPr/>
            <p:nvPr/>
          </p:nvSpPr>
          <p:spPr>
            <a:xfrm>
              <a:off x="2324" y="1292"/>
              <a:ext cx="33" cy="18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20" y="0"/>
                  </a:moveTo>
                  <a:cubicBezTo>
                    <a:pt x="16" y="7"/>
                    <a:pt x="8" y="11"/>
                    <a:pt x="0" y="11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Google Shape;1414;p28"/>
            <p:cNvCxnSpPr/>
            <p:nvPr/>
          </p:nvCxnSpPr>
          <p:spPr>
            <a:xfrm>
              <a:off x="2435" y="962"/>
              <a:ext cx="1" cy="75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1415;p28"/>
            <p:cNvSpPr/>
            <p:nvPr/>
          </p:nvSpPr>
          <p:spPr>
            <a:xfrm>
              <a:off x="2419" y="1035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9" h="16" extrusionOk="0">
                  <a:moveTo>
                    <a:pt x="3" y="16"/>
                  </a:moveTo>
                  <a:cubicBezTo>
                    <a:pt x="0" y="13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16;p28"/>
            <p:cNvSpPr/>
            <p:nvPr/>
          </p:nvSpPr>
          <p:spPr>
            <a:xfrm>
              <a:off x="2339" y="953"/>
              <a:ext cx="252" cy="280"/>
            </a:xfrm>
            <a:custGeom>
              <a:avLst/>
              <a:gdLst/>
              <a:ahLst/>
              <a:cxnLst/>
              <a:rect l="l" t="t" r="r" b="b"/>
              <a:pathLst>
                <a:path w="150" h="167" extrusionOk="0">
                  <a:moveTo>
                    <a:pt x="0" y="167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2" y="93"/>
                    <a:pt x="4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0"/>
                    <a:pt x="62" y="0"/>
                    <a:pt x="60" y="1"/>
                  </a:cubicBezTo>
                  <a:cubicBezTo>
                    <a:pt x="58" y="2"/>
                    <a:pt x="57" y="3"/>
                    <a:pt x="57" y="5"/>
                  </a:cubicBezTo>
                  <a:cubicBezTo>
                    <a:pt x="57" y="6"/>
                    <a:pt x="58" y="7"/>
                    <a:pt x="59" y="8"/>
                  </a:cubicBezTo>
                  <a:cubicBezTo>
                    <a:pt x="115" y="93"/>
                    <a:pt x="115" y="93"/>
                    <a:pt x="115" y="93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1417;p28"/>
          <p:cNvGrpSpPr/>
          <p:nvPr/>
        </p:nvGrpSpPr>
        <p:grpSpPr>
          <a:xfrm>
            <a:off x="7448550" y="1644590"/>
            <a:ext cx="495300" cy="472269"/>
            <a:chOff x="3290" y="767"/>
            <a:chExt cx="338" cy="339"/>
          </a:xfrm>
        </p:grpSpPr>
        <p:sp>
          <p:nvSpPr>
            <p:cNvPr id="41" name="Google Shape;1418;p28"/>
            <p:cNvSpPr/>
            <p:nvPr/>
          </p:nvSpPr>
          <p:spPr>
            <a:xfrm>
              <a:off x="3306" y="869"/>
              <a:ext cx="61" cy="126"/>
            </a:xfrm>
            <a:custGeom>
              <a:avLst/>
              <a:gdLst/>
              <a:ahLst/>
              <a:cxnLst/>
              <a:rect l="l" t="t" r="r" b="b"/>
              <a:pathLst>
                <a:path w="36" h="75" extrusionOk="0">
                  <a:moveTo>
                    <a:pt x="36" y="57"/>
                  </a:moveTo>
                  <a:cubicBezTo>
                    <a:pt x="36" y="62"/>
                    <a:pt x="35" y="66"/>
                    <a:pt x="31" y="69"/>
                  </a:cubicBezTo>
                  <a:cubicBezTo>
                    <a:pt x="28" y="73"/>
                    <a:pt x="24" y="75"/>
                    <a:pt x="19" y="75"/>
                  </a:cubicBezTo>
                  <a:cubicBezTo>
                    <a:pt x="9" y="75"/>
                    <a:pt x="1" y="67"/>
                    <a:pt x="0" y="57"/>
                  </a:cubicBezTo>
                  <a:cubicBezTo>
                    <a:pt x="0" y="48"/>
                    <a:pt x="7" y="40"/>
                    <a:pt x="16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19;p28"/>
            <p:cNvSpPr/>
            <p:nvPr/>
          </p:nvSpPr>
          <p:spPr>
            <a:xfrm>
              <a:off x="3512" y="884"/>
              <a:ext cx="58" cy="222"/>
            </a:xfrm>
            <a:custGeom>
              <a:avLst/>
              <a:gdLst/>
              <a:ahLst/>
              <a:cxnLst/>
              <a:rect l="l" t="t" r="r" b="b"/>
              <a:pathLst>
                <a:path w="35" h="132" extrusionOk="0">
                  <a:moveTo>
                    <a:pt x="9" y="0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1" y="130"/>
                    <a:pt x="1" y="130"/>
                  </a:cubicBezTo>
                  <a:cubicBezTo>
                    <a:pt x="2" y="131"/>
                    <a:pt x="3" y="132"/>
                    <a:pt x="4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2" y="132"/>
                    <a:pt x="33" y="131"/>
                    <a:pt x="34" y="130"/>
                  </a:cubicBezTo>
                  <a:cubicBezTo>
                    <a:pt x="35" y="130"/>
                    <a:pt x="35" y="129"/>
                    <a:pt x="35" y="127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20;p28"/>
            <p:cNvSpPr/>
            <p:nvPr/>
          </p:nvSpPr>
          <p:spPr>
            <a:xfrm>
              <a:off x="3290" y="839"/>
              <a:ext cx="206" cy="30"/>
            </a:xfrm>
            <a:custGeom>
              <a:avLst/>
              <a:gdLst/>
              <a:ahLst/>
              <a:cxnLst/>
              <a:rect l="l" t="t" r="r" b="b"/>
              <a:pathLst>
                <a:path w="123" h="18" extrusionOk="0">
                  <a:moveTo>
                    <a:pt x="1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23" y="18"/>
                    <a:pt x="123" y="18"/>
                    <a:pt x="123" y="18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21;p28"/>
            <p:cNvSpPr/>
            <p:nvPr/>
          </p:nvSpPr>
          <p:spPr>
            <a:xfrm>
              <a:off x="3496" y="767"/>
              <a:ext cx="90" cy="117"/>
            </a:xfrm>
            <a:custGeom>
              <a:avLst/>
              <a:gdLst/>
              <a:ahLst/>
              <a:cxnLst/>
              <a:rect l="l" t="t" r="r" b="b"/>
              <a:pathLst>
                <a:path w="53" h="70" extrusionOk="0">
                  <a:moveTo>
                    <a:pt x="0" y="21"/>
                  </a:moveTo>
                  <a:cubicBezTo>
                    <a:pt x="0" y="19"/>
                    <a:pt x="2" y="16"/>
                    <a:pt x="4" y="1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1" y="0"/>
                    <a:pt x="52" y="1"/>
                  </a:cubicBezTo>
                  <a:cubicBezTo>
                    <a:pt x="53" y="2"/>
                    <a:pt x="53" y="3"/>
                    <a:pt x="53" y="4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8"/>
                    <a:pt x="51" y="70"/>
                    <a:pt x="4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2" y="70"/>
                    <a:pt x="0" y="68"/>
                    <a:pt x="0" y="65"/>
                  </a:cubicBezTo>
                  <a:lnTo>
                    <a:pt x="0" y="21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22;p28"/>
            <p:cNvSpPr/>
            <p:nvPr/>
          </p:nvSpPr>
          <p:spPr>
            <a:xfrm>
              <a:off x="3586" y="839"/>
              <a:ext cx="42" cy="3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6" y="18"/>
                    <a:pt x="18" y="16"/>
                    <a:pt x="20" y="1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23;p28"/>
            <p:cNvSpPr/>
            <p:nvPr/>
          </p:nvSpPr>
          <p:spPr>
            <a:xfrm>
              <a:off x="3290" y="1032"/>
              <a:ext cx="178" cy="74"/>
            </a:xfrm>
            <a:custGeom>
              <a:avLst/>
              <a:gdLst/>
              <a:ahLst/>
              <a:cxnLst/>
              <a:rect l="l" t="t" r="r" b="b"/>
              <a:pathLst>
                <a:path w="106" h="44" extrusionOk="0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6" y="4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42"/>
                    <a:pt x="104" y="44"/>
                    <a:pt x="101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lnTo>
                    <a:pt x="0" y="4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Google Shape;1424;p28"/>
            <p:cNvCxnSpPr/>
            <p:nvPr/>
          </p:nvCxnSpPr>
          <p:spPr>
            <a:xfrm>
              <a:off x="3333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425;p28"/>
            <p:cNvCxnSpPr/>
            <p:nvPr/>
          </p:nvCxnSpPr>
          <p:spPr>
            <a:xfrm>
              <a:off x="3379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26;p28"/>
            <p:cNvCxnSpPr/>
            <p:nvPr/>
          </p:nvCxnSpPr>
          <p:spPr>
            <a:xfrm>
              <a:off x="3423" y="1032"/>
              <a:ext cx="0" cy="74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427;p28"/>
            <p:cNvSpPr/>
            <p:nvPr/>
          </p:nvSpPr>
          <p:spPr>
            <a:xfrm>
              <a:off x="3496" y="779"/>
              <a:ext cx="53" cy="45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0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9" y="27"/>
                    <a:pt x="31" y="25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1428;p28"/>
          <p:cNvGrpSpPr/>
          <p:nvPr/>
        </p:nvGrpSpPr>
        <p:grpSpPr>
          <a:xfrm>
            <a:off x="7882305" y="2576844"/>
            <a:ext cx="494412" cy="263811"/>
            <a:chOff x="3662" y="1540"/>
            <a:chExt cx="348" cy="228"/>
          </a:xfrm>
        </p:grpSpPr>
        <p:sp>
          <p:nvSpPr>
            <p:cNvPr id="52" name="Google Shape;1429;p28"/>
            <p:cNvSpPr/>
            <p:nvPr/>
          </p:nvSpPr>
          <p:spPr>
            <a:xfrm>
              <a:off x="3662" y="1540"/>
              <a:ext cx="319" cy="198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0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53" y="100"/>
                    <a:pt x="162" y="91"/>
                    <a:pt x="162" y="81"/>
                  </a:cubicBezTo>
                  <a:cubicBezTo>
                    <a:pt x="162" y="71"/>
                    <a:pt x="162" y="73"/>
                    <a:pt x="100" y="9"/>
                  </a:cubicBezTo>
                  <a:cubicBezTo>
                    <a:pt x="92" y="3"/>
                    <a:pt x="8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430;p28"/>
            <p:cNvSpPr/>
            <p:nvPr/>
          </p:nvSpPr>
          <p:spPr>
            <a:xfrm>
              <a:off x="3744" y="1586"/>
              <a:ext cx="199" cy="61"/>
            </a:xfrm>
            <a:custGeom>
              <a:avLst/>
              <a:gdLst/>
              <a:ahLst/>
              <a:cxnLst/>
              <a:rect l="l" t="t" r="r" b="b"/>
              <a:pathLst>
                <a:path w="101" h="31" extrusionOk="0">
                  <a:moveTo>
                    <a:pt x="101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3" y="31"/>
                    <a:pt x="27" y="28"/>
                    <a:pt x="23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431;p28"/>
            <p:cNvSpPr/>
            <p:nvPr/>
          </p:nvSpPr>
          <p:spPr>
            <a:xfrm>
              <a:off x="3912" y="1655"/>
              <a:ext cx="39" cy="83"/>
            </a:xfrm>
            <a:custGeom>
              <a:avLst/>
              <a:gdLst/>
              <a:ahLst/>
              <a:cxnLst/>
              <a:rect l="l" t="t" r="r" b="b"/>
              <a:pathLst>
                <a:path w="20" h="42" extrusionOk="0">
                  <a:moveTo>
                    <a:pt x="20" y="0"/>
                  </a:moveTo>
                  <a:cubicBezTo>
                    <a:pt x="9" y="4"/>
                    <a:pt x="0" y="14"/>
                    <a:pt x="0" y="27"/>
                  </a:cubicBezTo>
                  <a:cubicBezTo>
                    <a:pt x="0" y="32"/>
                    <a:pt x="2" y="37"/>
                    <a:pt x="5" y="4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432;p28"/>
            <p:cNvSpPr/>
            <p:nvPr/>
          </p:nvSpPr>
          <p:spPr>
            <a:xfrm>
              <a:off x="3662" y="1693"/>
              <a:ext cx="143" cy="45"/>
            </a:xfrm>
            <a:custGeom>
              <a:avLst/>
              <a:gdLst/>
              <a:ahLst/>
              <a:cxnLst/>
              <a:rect l="l" t="t" r="r" b="b"/>
              <a:pathLst>
                <a:path w="73" h="23" extrusionOk="0">
                  <a:moveTo>
                    <a:pt x="73" y="23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0" y="1"/>
                    <a:pt x="46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" name="Google Shape;1433;p28"/>
            <p:cNvCxnSpPr/>
            <p:nvPr/>
          </p:nvCxnSpPr>
          <p:spPr>
            <a:xfrm rot="10800000">
              <a:off x="3662" y="1768"/>
              <a:ext cx="348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Google Shape;1434;p28"/>
            <p:cNvSpPr/>
            <p:nvPr/>
          </p:nvSpPr>
          <p:spPr>
            <a:xfrm>
              <a:off x="3798" y="1738"/>
              <a:ext cx="45" cy="24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0"/>
                  </a:moveTo>
                  <a:cubicBezTo>
                    <a:pt x="0" y="6"/>
                    <a:pt x="5" y="12"/>
                    <a:pt x="12" y="12"/>
                  </a:cubicBezTo>
                  <a:cubicBezTo>
                    <a:pt x="18" y="12"/>
                    <a:pt x="23" y="6"/>
                    <a:pt x="23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435;p28"/>
            <p:cNvSpPr/>
            <p:nvPr/>
          </p:nvSpPr>
          <p:spPr>
            <a:xfrm>
              <a:off x="3721" y="1738"/>
              <a:ext cx="47" cy="24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0" y="6"/>
                    <a:pt x="6" y="12"/>
                    <a:pt x="12" y="12"/>
                  </a:cubicBezTo>
                  <a:cubicBezTo>
                    <a:pt x="18" y="12"/>
                    <a:pt x="24" y="6"/>
                    <a:pt x="24" y="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1436;p28"/>
          <p:cNvGrpSpPr/>
          <p:nvPr/>
        </p:nvGrpSpPr>
        <p:grpSpPr>
          <a:xfrm>
            <a:off x="7943850" y="3476625"/>
            <a:ext cx="432867" cy="284621"/>
            <a:chOff x="3739" y="2304"/>
            <a:chExt cx="317" cy="221"/>
          </a:xfrm>
        </p:grpSpPr>
        <p:sp>
          <p:nvSpPr>
            <p:cNvPr id="60" name="Google Shape;1437;p28"/>
            <p:cNvSpPr/>
            <p:nvPr/>
          </p:nvSpPr>
          <p:spPr>
            <a:xfrm>
              <a:off x="3895" y="2344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3" y="35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60" y="0"/>
                    <a:pt x="5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2" y="4"/>
                    <a:pt x="18" y="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3"/>
                    <a:pt x="0" y="37"/>
                    <a:pt x="0" y="41"/>
                  </a:cubicBezTo>
                  <a:cubicBezTo>
                    <a:pt x="0" y="62"/>
                    <a:pt x="0" y="62"/>
                    <a:pt x="0" y="6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" name="Google Shape;1438;p28"/>
            <p:cNvCxnSpPr/>
            <p:nvPr/>
          </p:nvCxnSpPr>
          <p:spPr>
            <a:xfrm rot="10800000">
              <a:off x="3956" y="2497"/>
              <a:ext cx="4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1439;p28"/>
            <p:cNvSpPr/>
            <p:nvPr/>
          </p:nvSpPr>
          <p:spPr>
            <a:xfrm>
              <a:off x="3938" y="2415"/>
              <a:ext cx="110" cy="64"/>
            </a:xfrm>
            <a:custGeom>
              <a:avLst/>
              <a:gdLst/>
              <a:ahLst/>
              <a:cxnLst/>
              <a:rect l="l" t="t" r="r" b="b"/>
              <a:pathLst>
                <a:path w="55" h="32" extrusionOk="0">
                  <a:moveTo>
                    <a:pt x="0" y="23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440;p28"/>
            <p:cNvSpPr/>
            <p:nvPr/>
          </p:nvSpPr>
          <p:spPr>
            <a:xfrm>
              <a:off x="3887" y="2457"/>
              <a:ext cx="69" cy="68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441;p28"/>
            <p:cNvSpPr/>
            <p:nvPr/>
          </p:nvSpPr>
          <p:spPr>
            <a:xfrm>
              <a:off x="3998" y="2469"/>
              <a:ext cx="58" cy="56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442;p28"/>
            <p:cNvSpPr/>
            <p:nvPr/>
          </p:nvSpPr>
          <p:spPr>
            <a:xfrm>
              <a:off x="3767" y="2304"/>
              <a:ext cx="84" cy="221"/>
            </a:xfrm>
            <a:custGeom>
              <a:avLst/>
              <a:gdLst/>
              <a:ahLst/>
              <a:cxnLst/>
              <a:rect l="l" t="t" r="r" b="b"/>
              <a:pathLst>
                <a:path w="42" h="110" extrusionOk="0">
                  <a:moveTo>
                    <a:pt x="42" y="0"/>
                  </a:move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39" y="110"/>
                    <a:pt x="35" y="11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443;p28"/>
            <p:cNvSpPr/>
            <p:nvPr/>
          </p:nvSpPr>
          <p:spPr>
            <a:xfrm>
              <a:off x="3739" y="2415"/>
              <a:ext cx="84" cy="82"/>
            </a:xfrm>
            <a:custGeom>
              <a:avLst/>
              <a:gdLst/>
              <a:ahLst/>
              <a:cxnLst/>
              <a:rect l="l" t="t" r="r" b="b"/>
              <a:pathLst>
                <a:path w="42" h="41" extrusionOk="0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42" y="3"/>
                    <a:pt x="42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39" y="41"/>
                    <a:pt x="35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41"/>
                    <a:pt x="0" y="38"/>
                    <a:pt x="0" y="34"/>
                  </a:cubicBezTo>
                  <a:lnTo>
                    <a:pt x="0" y="7"/>
                  </a:ln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1444;p28"/>
            <p:cNvCxnSpPr/>
            <p:nvPr/>
          </p:nvCxnSpPr>
          <p:spPr>
            <a:xfrm>
              <a:off x="3781" y="2469"/>
              <a:ext cx="2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1386;p28"/>
          <p:cNvGrpSpPr/>
          <p:nvPr/>
        </p:nvGrpSpPr>
        <p:grpSpPr>
          <a:xfrm>
            <a:off x="5668911" y="2925189"/>
            <a:ext cx="444666" cy="341770"/>
            <a:chOff x="2534" y="1292"/>
            <a:chExt cx="674" cy="537"/>
          </a:xfrm>
        </p:grpSpPr>
        <p:sp>
          <p:nvSpPr>
            <p:cNvPr id="69" name="Google Shape;1387;p28"/>
            <p:cNvSpPr/>
            <p:nvPr/>
          </p:nvSpPr>
          <p:spPr>
            <a:xfrm>
              <a:off x="2787" y="1563"/>
              <a:ext cx="421" cy="266"/>
            </a:xfrm>
            <a:custGeom>
              <a:avLst/>
              <a:gdLst/>
              <a:ahLst/>
              <a:cxnLst/>
              <a:rect l="l" t="t" r="r" b="b"/>
              <a:pathLst>
                <a:path w="176" h="111" extrusionOk="0">
                  <a:moveTo>
                    <a:pt x="160" y="2"/>
                  </a:moveTo>
                  <a:cubicBezTo>
                    <a:pt x="167" y="3"/>
                    <a:pt x="173" y="8"/>
                    <a:pt x="175" y="15"/>
                  </a:cubicBezTo>
                  <a:cubicBezTo>
                    <a:pt x="176" y="17"/>
                    <a:pt x="176" y="19"/>
                    <a:pt x="176" y="21"/>
                  </a:cubicBezTo>
                  <a:cubicBezTo>
                    <a:pt x="176" y="28"/>
                    <a:pt x="173" y="35"/>
                    <a:pt x="167" y="3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49" y="111"/>
                    <a:pt x="46" y="111"/>
                    <a:pt x="44" y="11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5"/>
                    <a:pt x="1" y="75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7"/>
                    <a:pt x="22" y="57"/>
                    <a:pt x="23" y="58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7"/>
                    <a:pt x="19" y="16"/>
                    <a:pt x="19" y="15"/>
                  </a:cubicBezTo>
                  <a:cubicBezTo>
                    <a:pt x="18" y="14"/>
                    <a:pt x="19" y="12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0"/>
                    <a:pt x="38" y="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0" y="1"/>
                    <a:pt x="155" y="0"/>
                    <a:pt x="160" y="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388;p28"/>
            <p:cNvSpPr/>
            <p:nvPr/>
          </p:nvSpPr>
          <p:spPr>
            <a:xfrm>
              <a:off x="2534" y="1292"/>
              <a:ext cx="422" cy="450"/>
            </a:xfrm>
            <a:custGeom>
              <a:avLst/>
              <a:gdLst/>
              <a:ahLst/>
              <a:cxnLst/>
              <a:rect l="l" t="t" r="r" b="b"/>
              <a:pathLst>
                <a:path w="176" h="188" extrusionOk="0">
                  <a:moveTo>
                    <a:pt x="76" y="188"/>
                  </a:moveTo>
                  <a:cubicBezTo>
                    <a:pt x="13" y="188"/>
                    <a:pt x="13" y="188"/>
                    <a:pt x="13" y="188"/>
                  </a:cubicBezTo>
                  <a:cubicBezTo>
                    <a:pt x="6" y="188"/>
                    <a:pt x="0" y="182"/>
                    <a:pt x="0" y="17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1" y="48"/>
                    <a:pt x="4" y="46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9" y="1"/>
                    <a:pt x="52" y="0"/>
                    <a:pt x="5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4" y="0"/>
                    <a:pt x="127" y="1"/>
                    <a:pt x="129" y="3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5" y="48"/>
                    <a:pt x="176" y="52"/>
                    <a:pt x="176" y="55"/>
                  </a:cubicBezTo>
                  <a:cubicBezTo>
                    <a:pt x="176" y="75"/>
                    <a:pt x="176" y="75"/>
                    <a:pt x="176" y="75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" name="Google Shape;1389;p28"/>
            <p:cNvCxnSpPr/>
            <p:nvPr/>
          </p:nvCxnSpPr>
          <p:spPr>
            <a:xfrm>
              <a:off x="2745" y="1292"/>
              <a:ext cx="0" cy="12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390;p28"/>
            <p:cNvCxnSpPr/>
            <p:nvPr/>
          </p:nvCxnSpPr>
          <p:spPr>
            <a:xfrm rot="10800000">
              <a:off x="2536" y="1412"/>
              <a:ext cx="417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1391;p28"/>
          <p:cNvGrpSpPr/>
          <p:nvPr/>
        </p:nvGrpSpPr>
        <p:grpSpPr>
          <a:xfrm>
            <a:off x="6679947" y="2920263"/>
            <a:ext cx="776965" cy="635737"/>
            <a:chOff x="1791" y="1833"/>
            <a:chExt cx="349" cy="243"/>
          </a:xfrm>
        </p:grpSpPr>
        <p:sp>
          <p:nvSpPr>
            <p:cNvPr id="74" name="Google Shape;1392;p28"/>
            <p:cNvSpPr/>
            <p:nvPr/>
          </p:nvSpPr>
          <p:spPr>
            <a:xfrm>
              <a:off x="1829" y="2015"/>
              <a:ext cx="61" cy="61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93;p28"/>
            <p:cNvSpPr/>
            <p:nvPr/>
          </p:nvSpPr>
          <p:spPr>
            <a:xfrm>
              <a:off x="2041" y="2015"/>
              <a:ext cx="61" cy="61"/>
            </a:xfrm>
            <a:prstGeom prst="ellipse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94;p28"/>
            <p:cNvSpPr/>
            <p:nvPr/>
          </p:nvSpPr>
          <p:spPr>
            <a:xfrm>
              <a:off x="1791" y="1833"/>
              <a:ext cx="349" cy="212"/>
            </a:xfrm>
            <a:custGeom>
              <a:avLst/>
              <a:gdLst/>
              <a:ahLst/>
              <a:cxnLst/>
              <a:rect l="l" t="t" r="r" b="b"/>
              <a:pathLst>
                <a:path w="208" h="126" extrusionOk="0">
                  <a:moveTo>
                    <a:pt x="23" y="126"/>
                  </a:moveTo>
                  <a:cubicBezTo>
                    <a:pt x="9" y="126"/>
                    <a:pt x="9" y="126"/>
                    <a:pt x="9" y="126"/>
                  </a:cubicBezTo>
                  <a:cubicBezTo>
                    <a:pt x="4" y="126"/>
                    <a:pt x="0" y="122"/>
                    <a:pt x="0" y="11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6"/>
                    <a:pt x="4" y="7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1"/>
                    <a:pt x="44" y="18"/>
                    <a:pt x="48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4"/>
                    <a:pt x="85" y="0"/>
                    <a:pt x="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4" y="0"/>
                    <a:pt x="208" y="4"/>
                    <a:pt x="208" y="9"/>
                  </a:cubicBezTo>
                  <a:cubicBezTo>
                    <a:pt x="208" y="117"/>
                    <a:pt x="208" y="117"/>
                    <a:pt x="208" y="117"/>
                  </a:cubicBezTo>
                  <a:cubicBezTo>
                    <a:pt x="208" y="122"/>
                    <a:pt x="204" y="126"/>
                    <a:pt x="199" y="126"/>
                  </a:cubicBezTo>
                  <a:cubicBezTo>
                    <a:pt x="185" y="126"/>
                    <a:pt x="185" y="126"/>
                    <a:pt x="185" y="126"/>
                  </a:cubicBezTo>
                </a:path>
              </a:pathLst>
            </a:cu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" name="Google Shape;1395;p28"/>
            <p:cNvCxnSpPr/>
            <p:nvPr/>
          </p:nvCxnSpPr>
          <p:spPr>
            <a:xfrm>
              <a:off x="1890" y="2045"/>
              <a:ext cx="151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1396;p28"/>
            <p:cNvCxnSpPr/>
            <p:nvPr/>
          </p:nvCxnSpPr>
          <p:spPr>
            <a:xfrm>
              <a:off x="1927" y="1863"/>
              <a:ext cx="0" cy="152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397;p28"/>
            <p:cNvCxnSpPr/>
            <p:nvPr/>
          </p:nvCxnSpPr>
          <p:spPr>
            <a:xfrm>
              <a:off x="1791" y="2000"/>
              <a:ext cx="23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398;p28"/>
            <p:cNvCxnSpPr/>
            <p:nvPr/>
          </p:nvCxnSpPr>
          <p:spPr>
            <a:xfrm>
              <a:off x="1845" y="1939"/>
              <a:ext cx="82" cy="0"/>
            </a:xfrm>
            <a:prstGeom prst="straightConnector1">
              <a:avLst/>
            </a:prstGeom>
            <a:noFill/>
            <a:ln w="9525" cap="rnd" cmpd="sng">
              <a:solidFill>
                <a:srgbClr val="E4116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28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3"/>
          <p:cNvPicPr preferRelativeResize="0"/>
          <p:nvPr/>
        </p:nvPicPr>
        <p:blipFill rotWithShape="1">
          <a:blip r:embed="rId3">
            <a:alphaModFix/>
          </a:blip>
          <a:srcRect l="3689" t="12284" b="940"/>
          <a:stretch/>
        </p:blipFill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3"/>
          <p:cNvSpPr/>
          <p:nvPr/>
        </p:nvSpPr>
        <p:spPr>
          <a:xfrm>
            <a:off x="457036" y="1025164"/>
            <a:ext cx="3414091" cy="3412435"/>
          </a:xfrm>
          <a:prstGeom prst="ellipse">
            <a:avLst/>
          </a:prstGeom>
          <a:noFill/>
          <a:ln w="2857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1065803" y="2217017"/>
            <a:ext cx="2196552" cy="2196549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 w="28575" cap="flat" cmpd="sng">
            <a:solidFill>
              <a:srgbClr val="F4F3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1269966" y="2678853"/>
            <a:ext cx="17298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Experience certainty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2" name="Google Shape;432;p13"/>
          <p:cNvSpPr txBox="1"/>
          <p:nvPr/>
        </p:nvSpPr>
        <p:spPr>
          <a:xfrm>
            <a:off x="1137857" y="1267012"/>
            <a:ext cx="19679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Building on belief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3" name="Google Shape;433;p13"/>
          <p:cNvSpPr txBox="1"/>
          <p:nvPr/>
        </p:nvSpPr>
        <p:spPr>
          <a:xfrm>
            <a:off x="559157" y="2078713"/>
            <a:ext cx="7301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Strategic </a:t>
            </a:r>
            <a:b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b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1485733" y="1633206"/>
            <a:ext cx="12622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Growth &amp; transformation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2900472" y="2078712"/>
            <a:ext cx="895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Innovation &amp; creativity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889382" y="3126461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Customer centric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7" name="Google Shape;437;p13"/>
          <p:cNvSpPr txBox="1"/>
          <p:nvPr/>
        </p:nvSpPr>
        <p:spPr>
          <a:xfrm>
            <a:off x="1532909" y="3669543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Delivery excellence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2176481" y="3126461"/>
            <a:ext cx="11927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Technology expert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92991" y="745177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E41165"/>
              </a:buClr>
              <a:buSzPts val="2100"/>
            </a:pPr>
            <a:r>
              <a:rPr lang="en-US" sz="2000" dirty="0"/>
              <a:t>   </a:t>
            </a:r>
            <a:br>
              <a:rPr lang="en-US" dirty="0"/>
            </a:br>
            <a:r>
              <a:rPr lang="en-US" i="1" dirty="0"/>
              <a:t>           </a:t>
            </a:r>
            <a:r>
              <a:rPr lang="en-US" sz="1600" i="1" dirty="0"/>
              <a:t>Ensure carbon neutrality and energy efficiency with TCS Clever Energy™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303572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US" sz="1700" dirty="0"/>
              <a:t>Acquire real-time energy data from diverse infrastructure spread across geographies, and legacy and proprietary systems.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Drive 24x7 real-time energy monitoring and gain enterprise-wide consolidated view to provide actionable insights for faster decision making.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Adapt quickly to new buildings and new patterns in consumptions, outages, weather, and occupancy.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Gain flexibility in delivery and cost savings through unique commercial pricing models.</a:t>
            </a:r>
          </a:p>
          <a:p>
            <a:pPr>
              <a:lnSpc>
                <a:spcPct val="220000"/>
              </a:lnSpc>
            </a:pPr>
            <a:r>
              <a:rPr lang="en-US" sz="1700" dirty="0"/>
              <a:t>Make informed decisions through predictive analytics to improve assets utilization.</a:t>
            </a:r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25623" r="4908" b="17781"/>
          <a:stretch/>
        </p:blipFill>
        <p:spPr>
          <a:xfrm>
            <a:off x="914400" y="752474"/>
            <a:ext cx="1895476" cy="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412066" y="918954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US" dirty="0"/>
            </a:br>
            <a:r>
              <a:rPr lang="en-US" i="1" dirty="0"/>
              <a:t>   </a:t>
            </a:r>
            <a:r>
              <a:rPr lang="en-US" dirty="0"/>
              <a:t>    </a:t>
            </a:r>
            <a:r>
              <a:rPr lang="en-US" sz="1600" i="1" dirty="0"/>
              <a:t>Empowering users to adopt sustainability as a way of life</a:t>
            </a:r>
            <a:br>
              <a:rPr lang="en-US" sz="1600" i="1" dirty="0"/>
            </a:br>
            <a:endParaRPr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74" y="4059331"/>
            <a:ext cx="1495424" cy="650238"/>
          </a:xfrm>
          <a:prstGeom prst="rect">
            <a:avLst/>
          </a:prstGeom>
        </p:spPr>
      </p:pic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All-in-one sustainability 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Comprehensive covering categories (Carbon, Water, Plastics &amp; Consumerism)</a:t>
            </a:r>
          </a:p>
          <a:p>
            <a:pPr>
              <a:lnSpc>
                <a:spcPct val="100000"/>
              </a:lnSpc>
            </a:pPr>
            <a:r>
              <a:rPr lang="en-US" dirty="0"/>
              <a:t>Easy and engaging interface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Inform users about their impact: </a:t>
            </a:r>
            <a:r>
              <a:rPr lang="en-US" dirty="0"/>
              <a:t>Users can educate themselves and others about their lifestyle and its impact on environment and society.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Help users adopt a sustainable lifestyle:</a:t>
            </a:r>
            <a:r>
              <a:rPr lang="en-US" dirty="0"/>
              <a:t> Through the footprint calculators, Pledges and My Tree, we aim to help users make a gradual shift towards a sustainable lifestyle.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b="1" dirty="0"/>
              <a:t>Collective impact: </a:t>
            </a:r>
            <a:r>
              <a:rPr lang="en-US" dirty="0"/>
              <a:t>Users can see the overall footprint of their business unit on the </a:t>
            </a:r>
          </a:p>
          <a:p>
            <a:pPr marL="15240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/>
              <a:t>      app.</a:t>
            </a:r>
          </a:p>
          <a:p>
            <a:pPr marL="152400" indent="0"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2" y="880477"/>
            <a:ext cx="1676400" cy="343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64416" y="958173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US" sz="1600" i="1" dirty="0"/>
            </a:br>
            <a:r>
              <a:rPr lang="en-US" sz="1500" dirty="0"/>
              <a:t>     </a:t>
            </a:r>
            <a:r>
              <a:rPr lang="en-US" sz="1500" i="1" dirty="0"/>
              <a:t>           Simplifying ESG Portfolio Construction 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agnostic view of the underlying data points to track ESG performance based on specific requirements or themes.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Transforming data from external data providers into strategic investment insights to compare and analyze ESG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Enhanced portfolio construction with a deep-dive view on the ESG performance of individual companies for monitoring of conventional and ESG funds</a:t>
            </a:r>
          </a:p>
          <a:p>
            <a:pPr>
              <a:lnSpc>
                <a:spcPct val="150000"/>
              </a:lnSpc>
            </a:pPr>
            <a:r>
              <a:rPr lang="en-US" dirty="0"/>
              <a:t>Compliance with regulatory requirements through a transparent view of the ESG data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 of sustainability risks and impact of the investments or assets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5" y="764665"/>
            <a:ext cx="1419263" cy="387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37" y="4247625"/>
            <a:ext cx="10764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192991" y="745177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   </a:t>
            </a:r>
            <a:br>
              <a:rPr lang="en-US" dirty="0"/>
            </a:br>
            <a:r>
              <a:rPr lang="en-US" i="1" dirty="0"/>
              <a:t>   </a:t>
            </a:r>
            <a:r>
              <a:rPr lang="en-US" dirty="0"/>
              <a:t>        </a:t>
            </a:r>
            <a:r>
              <a:rPr lang="en-US" sz="1400" i="1" dirty="0"/>
              <a:t>Energy Management, Sustainability &amp; EHS Reporting Tool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457326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Reduce Energy Consumption.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Energy Costs.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Carbon Emissions.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TCS ION ENERGY MANAGEMENT provides with 3 sub-platforms: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1) </a:t>
            </a:r>
            <a:r>
              <a:rPr lang="en-US" dirty="0"/>
              <a:t>TCS iON Energy Operations.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2)</a:t>
            </a:r>
            <a:r>
              <a:rPr lang="en-US" dirty="0"/>
              <a:t> TCS iON Bill Manager.</a:t>
            </a:r>
          </a:p>
          <a:p>
            <a:pPr marL="152400" indent="0">
              <a:buNone/>
            </a:pPr>
            <a:r>
              <a:rPr lang="en-US" sz="1600" dirty="0"/>
              <a:t>3)</a:t>
            </a:r>
            <a:r>
              <a:rPr lang="en-US" dirty="0"/>
              <a:t> TCS iON Sustainability and </a:t>
            </a:r>
          </a:p>
          <a:p>
            <a:pPr marL="152400" indent="0">
              <a:buNone/>
            </a:pPr>
            <a:r>
              <a:rPr lang="en-US" dirty="0"/>
              <a:t>EHS Reporting Tool.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745177"/>
            <a:ext cx="1562100" cy="4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286994" y="914428"/>
            <a:ext cx="7886195" cy="55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   </a:t>
            </a:r>
            <a:br>
              <a:rPr lang="en-US" dirty="0"/>
            </a:br>
            <a:r>
              <a:rPr lang="en-US" i="1" dirty="0"/>
              <a:t>   </a:t>
            </a:r>
            <a:r>
              <a:rPr lang="en-US" sz="1600" i="1" dirty="0"/>
              <a:t>        Measure and Monitor Your Organizations Carbon Footprint</a:t>
            </a:r>
            <a:br>
              <a:rPr lang="en-US" sz="1600" i="1" dirty="0"/>
            </a:br>
            <a:endParaRPr i="1" dirty="0"/>
          </a:p>
        </p:txBody>
      </p:sp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86994" y="1618372"/>
            <a:ext cx="8589059" cy="332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b="1" dirty="0"/>
              <a:t>Measure:</a:t>
            </a:r>
            <a:r>
              <a:rPr lang="en-US" dirty="0"/>
              <a:t> Zero Carbon Platform enables businesses to calculate their scope 1,2 and 3 carbon emissions encompassing the emission factors irrespective of the industries to provide a comprehensive measure of carbon footprint.</a:t>
            </a:r>
          </a:p>
          <a:p>
            <a:r>
              <a:rPr lang="en-US" b="1" dirty="0"/>
              <a:t>Monitor:</a:t>
            </a:r>
            <a:r>
              <a:rPr lang="en-US" dirty="0"/>
              <a:t> Provides an intuitive sustainability dashboard to view their carbon footprints in multiple dimensions across various business locations.</a:t>
            </a:r>
          </a:p>
          <a:p>
            <a:r>
              <a:rPr lang="en-US" b="1" dirty="0"/>
              <a:t>Reduce:</a:t>
            </a:r>
            <a:r>
              <a:rPr lang="en-US" dirty="0"/>
              <a:t> It empowers businesses to track the carbon emissions and define their carbon offset initiatives to reduce carbon footprints.</a:t>
            </a:r>
          </a:p>
          <a:p>
            <a:r>
              <a:rPr lang="en-US" b="1" dirty="0"/>
              <a:t>Decarbonize:</a:t>
            </a:r>
            <a:r>
              <a:rPr lang="en-US" dirty="0"/>
              <a:t> Helps businesses in accelerating their journey towards the path of being carbon neutral, carbon zero and carbon negative.</a:t>
            </a:r>
          </a:p>
          <a:p>
            <a:r>
              <a:rPr lang="en-US" b="1" dirty="0"/>
              <a:t>Certification:</a:t>
            </a:r>
            <a:r>
              <a:rPr lang="en-US" dirty="0"/>
              <a:t> Get certified in your decarbonization journey with industry recognized certification partners. </a:t>
            </a:r>
          </a:p>
          <a:p>
            <a:pPr marL="15240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TCS confidential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18965" r="7785" b="17923"/>
          <a:stretch/>
        </p:blipFill>
        <p:spPr>
          <a:xfrm>
            <a:off x="961913" y="914428"/>
            <a:ext cx="1714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TCS confidential</a:t>
            </a:r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4999"/>
              </p:ext>
            </p:extLst>
          </p:nvPr>
        </p:nvGraphicFramePr>
        <p:xfrm>
          <a:off x="342900" y="795335"/>
          <a:ext cx="8416635" cy="4026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488">
                  <a:extLst>
                    <a:ext uri="{9D8B030D-6E8A-4147-A177-3AD203B41FA5}">
                      <a16:colId xmlns:a16="http://schemas.microsoft.com/office/drawing/2014/main" val="3661445611"/>
                    </a:ext>
                  </a:extLst>
                </a:gridCol>
                <a:gridCol w="1435834">
                  <a:extLst>
                    <a:ext uri="{9D8B030D-6E8A-4147-A177-3AD203B41FA5}">
                      <a16:colId xmlns:a16="http://schemas.microsoft.com/office/drawing/2014/main" val="250701118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3784974120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2777855731"/>
                    </a:ext>
                  </a:extLst>
                </a:gridCol>
                <a:gridCol w="1239824">
                  <a:extLst>
                    <a:ext uri="{9D8B030D-6E8A-4147-A177-3AD203B41FA5}">
                      <a16:colId xmlns:a16="http://schemas.microsoft.com/office/drawing/2014/main" val="4079803478"/>
                    </a:ext>
                  </a:extLst>
                </a:gridCol>
                <a:gridCol w="1268163">
                  <a:extLst>
                    <a:ext uri="{9D8B030D-6E8A-4147-A177-3AD203B41FA5}">
                      <a16:colId xmlns:a16="http://schemas.microsoft.com/office/drawing/2014/main" val="717372897"/>
                    </a:ext>
                  </a:extLst>
                </a:gridCol>
              </a:tblGrid>
              <a:tr h="34890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Comparative Analysis</a:t>
                      </a:r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33349"/>
                  </a:ext>
                </a:extLst>
              </a:tr>
              <a:tr h="1547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effectLst/>
                        </a:rPr>
                        <a:t>                           Criteria: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Clever Energy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Circle4Life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ESG Integration(CELENT</a:t>
                      </a:r>
                      <a:r>
                        <a:rPr lang="en-US" sz="700" u="none" strike="noStrike" dirty="0">
                          <a:effectLst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iON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TCS Zero Carbon</a:t>
                      </a:r>
                      <a:endParaRPr lang="en-US" sz="700" b="1" i="0" u="none" strike="noStrike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2930785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Assistance on investments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448805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Data Accuracy &amp; Quality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394756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6541378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Recognition and Awards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1289619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Monitoring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5512242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Accessibility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1225033"/>
                  </a:ext>
                </a:extLst>
              </a:tr>
              <a:tr h="221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Sustainability reporting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54041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Cloud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186096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Alert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327155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AI/ML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282810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Certifications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143463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Emission Tracker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8430627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Dashboard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023759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Type of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1516358"/>
                  </a:ext>
                </a:extLst>
              </a:tr>
              <a:tr h="246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Scalability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99324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1607344" y="1152525"/>
            <a:ext cx="45719" cy="8334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824</Words>
  <Application>Microsoft Office PowerPoint</Application>
  <PresentationFormat>On-screen Show (16:9)</PresentationFormat>
  <Paragraphs>179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Title Slide_Black Yellow</vt:lpstr>
      <vt:lpstr>Divider Slide_White</vt:lpstr>
      <vt:lpstr>Thank Slide_Black</vt:lpstr>
      <vt:lpstr>DUU PROPOSITION</vt:lpstr>
      <vt:lpstr>Proposed solutions:  </vt:lpstr>
      <vt:lpstr>PowerPoint Presentation</vt:lpstr>
      <vt:lpstr>               Ensure carbon neutrality and energy efficiency with TCS Clever Energy™ </vt:lpstr>
      <vt:lpstr>        Empowering users to adopt sustainability as a way of life </vt:lpstr>
      <vt:lpstr>                 Simplifying ESG Portfolio Construction  </vt:lpstr>
      <vt:lpstr>               Energy Management, Sustainability &amp; EHS Reporting Tool </vt:lpstr>
      <vt:lpstr>               Measure and Monitor Your Organizations Carbon Footprint </vt:lpstr>
      <vt:lpstr>PowerPoint Presentation</vt:lpstr>
      <vt:lpstr>The main suitable solution for the client would be:</vt:lpstr>
      <vt:lpstr>PowerPoint Presentation</vt:lpstr>
      <vt:lpstr>TCS is honored to offer multiple solution for you to improve your ESG rating and make the world a better sustainable place than ever. Reasons to choose our products and solutions: 1. Our solution have better flexibility compared to competitors in the same field. 2. Our solutions are very User friendly. 3. Our solutions are the best in the following segment.</vt:lpstr>
      <vt:lpstr>PowerPoint Presentation</vt:lpstr>
      <vt:lpstr>Awards and accolades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 – design option Add slide title here</dc:title>
  <dc:creator>Teodora Borikic</dc:creator>
  <cp:lastModifiedBy>Arko Koley</cp:lastModifiedBy>
  <cp:revision>34</cp:revision>
  <dcterms:created xsi:type="dcterms:W3CDTF">2022-03-06T07:59:06Z</dcterms:created>
  <dcterms:modified xsi:type="dcterms:W3CDTF">2023-04-07T19:07:49Z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0x010100236F523A6C56F1468F43C0DA3994B574</vt:lpwstr>
  </property>
</Properties>
</file>