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3"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2E4717F6-359F-4493-973E-3D95A9324B40}">
          <p14:sldIdLst/>
        </p14:section>
        <p14:section name="Leben davor" id="{6CF08626-2FDC-4214-9A9D-CFAA4F046E03}">
          <p14:sldIdLst>
            <p14:sldId id="258"/>
            <p14:sldId id="259"/>
          </p14:sldIdLst>
        </p14:section>
        <p14:section name="Morde" id="{1C20A02B-E912-4353-824C-897498074B5C}">
          <p14:sldIdLst>
            <p14:sldId id="261"/>
            <p14:sldId id="262"/>
          </p14:sldIdLst>
        </p14:section>
        <p14:section name="Verurteilung" id="{36732B55-E1F2-4A3C-8E7C-775D6B114620}">
          <p14:sldIdLst>
            <p14:sldId id="263"/>
          </p14:sldIdLst>
        </p14:section>
        <p14:section name="Quellen" id="{3DD83449-0FB9-497C-95AB-D240F9F7C7D9}">
          <p14:sldIdLst>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7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B03EB-8E03-4E2F-AC29-AB8991D06CF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1B4C7625-AACC-4B2B-A62F-B553FB0E5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331D5C10-BF17-41EF-AC7C-2BBA48A9D462}"/>
              </a:ext>
            </a:extLst>
          </p:cNvPr>
          <p:cNvSpPr>
            <a:spLocks noGrp="1"/>
          </p:cNvSpPr>
          <p:nvPr>
            <p:ph type="dt" sz="half" idx="10"/>
          </p:nvPr>
        </p:nvSpPr>
        <p:spPr/>
        <p:txBody>
          <a:bodyPr/>
          <a:lstStyle/>
          <a:p>
            <a:fld id="{7C34B1DE-F391-4398-8074-1B185CF47B07}" type="datetimeFigureOut">
              <a:rPr lang="en-GB" smtClean="0"/>
              <a:t>15/04/2020</a:t>
            </a:fld>
            <a:endParaRPr lang="en-GB"/>
          </a:p>
        </p:txBody>
      </p:sp>
      <p:sp>
        <p:nvSpPr>
          <p:cNvPr id="5" name="Fußzeilenplatzhalter 4">
            <a:extLst>
              <a:ext uri="{FF2B5EF4-FFF2-40B4-BE49-F238E27FC236}">
                <a16:creationId xmlns:a16="http://schemas.microsoft.com/office/drawing/2014/main" id="{46456845-AD78-4712-AEE8-720A68AAF193}"/>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AB26D76F-9755-4491-AA97-D08BDAEDE1E0}"/>
              </a:ext>
            </a:extLst>
          </p:cNvPr>
          <p:cNvSpPr>
            <a:spLocks noGrp="1"/>
          </p:cNvSpPr>
          <p:nvPr>
            <p:ph type="sldNum" sz="quarter" idx="12"/>
          </p:nvPr>
        </p:nvSpPr>
        <p:spPr/>
        <p:txBody>
          <a:bodyPr/>
          <a:lstStyle/>
          <a:p>
            <a:fld id="{55BDD9B9-032E-4419-B5BE-8F3F8E8BCE60}" type="slidenum">
              <a:rPr lang="en-GB" smtClean="0"/>
              <a:t>‹Nr.›</a:t>
            </a:fld>
            <a:endParaRPr lang="en-GB"/>
          </a:p>
        </p:txBody>
      </p:sp>
    </p:spTree>
    <p:extLst>
      <p:ext uri="{BB962C8B-B14F-4D97-AF65-F5344CB8AC3E}">
        <p14:creationId xmlns:p14="http://schemas.microsoft.com/office/powerpoint/2010/main" val="172697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0988AA-17B0-4C33-BD34-02FC24A27332}"/>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730E43D1-68ED-4836-A879-1B82F7FCFE9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C121C03C-B290-4461-B028-B8E86094ABD8}"/>
              </a:ext>
            </a:extLst>
          </p:cNvPr>
          <p:cNvSpPr>
            <a:spLocks noGrp="1"/>
          </p:cNvSpPr>
          <p:nvPr>
            <p:ph type="dt" sz="half" idx="10"/>
          </p:nvPr>
        </p:nvSpPr>
        <p:spPr/>
        <p:txBody>
          <a:bodyPr/>
          <a:lstStyle/>
          <a:p>
            <a:fld id="{7C34B1DE-F391-4398-8074-1B185CF47B07}" type="datetimeFigureOut">
              <a:rPr lang="en-GB" smtClean="0"/>
              <a:t>15/04/2020</a:t>
            </a:fld>
            <a:endParaRPr lang="en-GB"/>
          </a:p>
        </p:txBody>
      </p:sp>
      <p:sp>
        <p:nvSpPr>
          <p:cNvPr id="5" name="Fußzeilenplatzhalter 4">
            <a:extLst>
              <a:ext uri="{FF2B5EF4-FFF2-40B4-BE49-F238E27FC236}">
                <a16:creationId xmlns:a16="http://schemas.microsoft.com/office/drawing/2014/main" id="{1DF46A59-B4B3-4395-9675-4BA580250D70}"/>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33EF7140-8C87-49A5-86D6-C92795AD1610}"/>
              </a:ext>
            </a:extLst>
          </p:cNvPr>
          <p:cNvSpPr>
            <a:spLocks noGrp="1"/>
          </p:cNvSpPr>
          <p:nvPr>
            <p:ph type="sldNum" sz="quarter" idx="12"/>
          </p:nvPr>
        </p:nvSpPr>
        <p:spPr/>
        <p:txBody>
          <a:bodyPr/>
          <a:lstStyle/>
          <a:p>
            <a:fld id="{55BDD9B9-032E-4419-B5BE-8F3F8E8BCE60}" type="slidenum">
              <a:rPr lang="en-GB" smtClean="0"/>
              <a:t>‹Nr.›</a:t>
            </a:fld>
            <a:endParaRPr lang="en-GB"/>
          </a:p>
        </p:txBody>
      </p:sp>
    </p:spTree>
    <p:extLst>
      <p:ext uri="{BB962C8B-B14F-4D97-AF65-F5344CB8AC3E}">
        <p14:creationId xmlns:p14="http://schemas.microsoft.com/office/powerpoint/2010/main" val="2259284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5E0F02D-1A40-40E6-B4FE-F5806503617E}"/>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43125BC9-051F-4151-B642-F1BA28AA5AB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571E8780-FCAA-4771-992A-1F42B447FBAB}"/>
              </a:ext>
            </a:extLst>
          </p:cNvPr>
          <p:cNvSpPr>
            <a:spLocks noGrp="1"/>
          </p:cNvSpPr>
          <p:nvPr>
            <p:ph type="dt" sz="half" idx="10"/>
          </p:nvPr>
        </p:nvSpPr>
        <p:spPr/>
        <p:txBody>
          <a:bodyPr/>
          <a:lstStyle/>
          <a:p>
            <a:fld id="{7C34B1DE-F391-4398-8074-1B185CF47B07}" type="datetimeFigureOut">
              <a:rPr lang="en-GB" smtClean="0"/>
              <a:t>15/04/2020</a:t>
            </a:fld>
            <a:endParaRPr lang="en-GB"/>
          </a:p>
        </p:txBody>
      </p:sp>
      <p:sp>
        <p:nvSpPr>
          <p:cNvPr id="5" name="Fußzeilenplatzhalter 4">
            <a:extLst>
              <a:ext uri="{FF2B5EF4-FFF2-40B4-BE49-F238E27FC236}">
                <a16:creationId xmlns:a16="http://schemas.microsoft.com/office/drawing/2014/main" id="{A6E161C1-1053-43A3-B45D-FB942B44EA62}"/>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905E0C33-1B82-4851-A37F-24634B7D63D1}"/>
              </a:ext>
            </a:extLst>
          </p:cNvPr>
          <p:cNvSpPr>
            <a:spLocks noGrp="1"/>
          </p:cNvSpPr>
          <p:nvPr>
            <p:ph type="sldNum" sz="quarter" idx="12"/>
          </p:nvPr>
        </p:nvSpPr>
        <p:spPr/>
        <p:txBody>
          <a:bodyPr/>
          <a:lstStyle/>
          <a:p>
            <a:fld id="{55BDD9B9-032E-4419-B5BE-8F3F8E8BCE60}" type="slidenum">
              <a:rPr lang="en-GB" smtClean="0"/>
              <a:t>‹Nr.›</a:t>
            </a:fld>
            <a:endParaRPr lang="en-GB"/>
          </a:p>
        </p:txBody>
      </p:sp>
    </p:spTree>
    <p:extLst>
      <p:ext uri="{BB962C8B-B14F-4D97-AF65-F5344CB8AC3E}">
        <p14:creationId xmlns:p14="http://schemas.microsoft.com/office/powerpoint/2010/main" val="167005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08DC08-769B-4D6A-BFF9-259FBCC7152A}"/>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1051E52F-88F6-488B-B3F8-79113705A48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B6DCE91C-3791-430E-B741-E4EBA1642B71}"/>
              </a:ext>
            </a:extLst>
          </p:cNvPr>
          <p:cNvSpPr>
            <a:spLocks noGrp="1"/>
          </p:cNvSpPr>
          <p:nvPr>
            <p:ph type="dt" sz="half" idx="10"/>
          </p:nvPr>
        </p:nvSpPr>
        <p:spPr/>
        <p:txBody>
          <a:bodyPr/>
          <a:lstStyle/>
          <a:p>
            <a:fld id="{7C34B1DE-F391-4398-8074-1B185CF47B07}" type="datetimeFigureOut">
              <a:rPr lang="en-GB" smtClean="0"/>
              <a:t>15/04/2020</a:t>
            </a:fld>
            <a:endParaRPr lang="en-GB"/>
          </a:p>
        </p:txBody>
      </p:sp>
      <p:sp>
        <p:nvSpPr>
          <p:cNvPr id="5" name="Fußzeilenplatzhalter 4">
            <a:extLst>
              <a:ext uri="{FF2B5EF4-FFF2-40B4-BE49-F238E27FC236}">
                <a16:creationId xmlns:a16="http://schemas.microsoft.com/office/drawing/2014/main" id="{33E8146E-4A1E-451E-A577-DB9C1BDEC179}"/>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DD4AC2B7-536D-4DFD-804B-EC88B9B93435}"/>
              </a:ext>
            </a:extLst>
          </p:cNvPr>
          <p:cNvSpPr>
            <a:spLocks noGrp="1"/>
          </p:cNvSpPr>
          <p:nvPr>
            <p:ph type="sldNum" sz="quarter" idx="12"/>
          </p:nvPr>
        </p:nvSpPr>
        <p:spPr/>
        <p:txBody>
          <a:bodyPr/>
          <a:lstStyle/>
          <a:p>
            <a:fld id="{55BDD9B9-032E-4419-B5BE-8F3F8E8BCE60}" type="slidenum">
              <a:rPr lang="en-GB" smtClean="0"/>
              <a:t>‹Nr.›</a:t>
            </a:fld>
            <a:endParaRPr lang="en-GB"/>
          </a:p>
        </p:txBody>
      </p:sp>
    </p:spTree>
    <p:extLst>
      <p:ext uri="{BB962C8B-B14F-4D97-AF65-F5344CB8AC3E}">
        <p14:creationId xmlns:p14="http://schemas.microsoft.com/office/powerpoint/2010/main" val="257370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F97150-922D-45FA-8D5A-2590C32C5D4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C11014BC-F835-4773-8C3A-C9AD15CB2E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0448A2-7358-4B2B-A4A5-C739D2E0758E}"/>
              </a:ext>
            </a:extLst>
          </p:cNvPr>
          <p:cNvSpPr>
            <a:spLocks noGrp="1"/>
          </p:cNvSpPr>
          <p:nvPr>
            <p:ph type="dt" sz="half" idx="10"/>
          </p:nvPr>
        </p:nvSpPr>
        <p:spPr/>
        <p:txBody>
          <a:bodyPr/>
          <a:lstStyle/>
          <a:p>
            <a:fld id="{7C34B1DE-F391-4398-8074-1B185CF47B07}" type="datetimeFigureOut">
              <a:rPr lang="en-GB" smtClean="0"/>
              <a:t>15/04/2020</a:t>
            </a:fld>
            <a:endParaRPr lang="en-GB"/>
          </a:p>
        </p:txBody>
      </p:sp>
      <p:sp>
        <p:nvSpPr>
          <p:cNvPr id="5" name="Fußzeilenplatzhalter 4">
            <a:extLst>
              <a:ext uri="{FF2B5EF4-FFF2-40B4-BE49-F238E27FC236}">
                <a16:creationId xmlns:a16="http://schemas.microsoft.com/office/drawing/2014/main" id="{56C6CB2A-E727-446A-85E6-7BD0AD2881B5}"/>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0C8A6F4A-A092-4705-A700-2BBB98986A89}"/>
              </a:ext>
            </a:extLst>
          </p:cNvPr>
          <p:cNvSpPr>
            <a:spLocks noGrp="1"/>
          </p:cNvSpPr>
          <p:nvPr>
            <p:ph type="sldNum" sz="quarter" idx="12"/>
          </p:nvPr>
        </p:nvSpPr>
        <p:spPr/>
        <p:txBody>
          <a:bodyPr/>
          <a:lstStyle/>
          <a:p>
            <a:fld id="{55BDD9B9-032E-4419-B5BE-8F3F8E8BCE60}" type="slidenum">
              <a:rPr lang="en-GB" smtClean="0"/>
              <a:t>‹Nr.›</a:t>
            </a:fld>
            <a:endParaRPr lang="en-GB"/>
          </a:p>
        </p:txBody>
      </p:sp>
    </p:spTree>
    <p:extLst>
      <p:ext uri="{BB962C8B-B14F-4D97-AF65-F5344CB8AC3E}">
        <p14:creationId xmlns:p14="http://schemas.microsoft.com/office/powerpoint/2010/main" val="288101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6C3CCE-D9BC-48D8-B93E-4A5D52326378}"/>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573566B3-B88A-4DFB-A83D-6DEF463BD3B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3A49E075-64CC-4367-B68E-5F1A8EEB6DE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1A9C86A0-EC47-41A7-B191-31EC8E05F4C6}"/>
              </a:ext>
            </a:extLst>
          </p:cNvPr>
          <p:cNvSpPr>
            <a:spLocks noGrp="1"/>
          </p:cNvSpPr>
          <p:nvPr>
            <p:ph type="dt" sz="half" idx="10"/>
          </p:nvPr>
        </p:nvSpPr>
        <p:spPr/>
        <p:txBody>
          <a:bodyPr/>
          <a:lstStyle/>
          <a:p>
            <a:fld id="{7C34B1DE-F391-4398-8074-1B185CF47B07}" type="datetimeFigureOut">
              <a:rPr lang="en-GB" smtClean="0"/>
              <a:t>15/04/2020</a:t>
            </a:fld>
            <a:endParaRPr lang="en-GB"/>
          </a:p>
        </p:txBody>
      </p:sp>
      <p:sp>
        <p:nvSpPr>
          <p:cNvPr id="6" name="Fußzeilenplatzhalter 5">
            <a:extLst>
              <a:ext uri="{FF2B5EF4-FFF2-40B4-BE49-F238E27FC236}">
                <a16:creationId xmlns:a16="http://schemas.microsoft.com/office/drawing/2014/main" id="{5236797F-7D57-45C8-AF54-0C61A067368C}"/>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F64270A9-8469-4D77-A992-DBCFFDE5A9DA}"/>
              </a:ext>
            </a:extLst>
          </p:cNvPr>
          <p:cNvSpPr>
            <a:spLocks noGrp="1"/>
          </p:cNvSpPr>
          <p:nvPr>
            <p:ph type="sldNum" sz="quarter" idx="12"/>
          </p:nvPr>
        </p:nvSpPr>
        <p:spPr/>
        <p:txBody>
          <a:bodyPr/>
          <a:lstStyle/>
          <a:p>
            <a:fld id="{55BDD9B9-032E-4419-B5BE-8F3F8E8BCE60}" type="slidenum">
              <a:rPr lang="en-GB" smtClean="0"/>
              <a:t>‹Nr.›</a:t>
            </a:fld>
            <a:endParaRPr lang="en-GB"/>
          </a:p>
        </p:txBody>
      </p:sp>
    </p:spTree>
    <p:extLst>
      <p:ext uri="{BB962C8B-B14F-4D97-AF65-F5344CB8AC3E}">
        <p14:creationId xmlns:p14="http://schemas.microsoft.com/office/powerpoint/2010/main" val="189731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D603D0-5F18-4AA8-94E8-D0041FC4E57D}"/>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CD27D823-4871-4009-888F-E68BE173C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89BE2C3-3D47-4C7F-A3F5-7B27EB17C091}"/>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436160BF-C812-4C9C-B90F-BE4EFBC0B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33181C7-B3D0-4A59-9850-9C103E354AA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542784E0-56AF-45FC-90AC-5B9307FA1104}"/>
              </a:ext>
            </a:extLst>
          </p:cNvPr>
          <p:cNvSpPr>
            <a:spLocks noGrp="1"/>
          </p:cNvSpPr>
          <p:nvPr>
            <p:ph type="dt" sz="half" idx="10"/>
          </p:nvPr>
        </p:nvSpPr>
        <p:spPr/>
        <p:txBody>
          <a:bodyPr/>
          <a:lstStyle/>
          <a:p>
            <a:fld id="{7C34B1DE-F391-4398-8074-1B185CF47B07}" type="datetimeFigureOut">
              <a:rPr lang="en-GB" smtClean="0"/>
              <a:t>15/04/2020</a:t>
            </a:fld>
            <a:endParaRPr lang="en-GB"/>
          </a:p>
        </p:txBody>
      </p:sp>
      <p:sp>
        <p:nvSpPr>
          <p:cNvPr id="8" name="Fußzeilenplatzhalter 7">
            <a:extLst>
              <a:ext uri="{FF2B5EF4-FFF2-40B4-BE49-F238E27FC236}">
                <a16:creationId xmlns:a16="http://schemas.microsoft.com/office/drawing/2014/main" id="{32743BE0-5202-4122-BC4F-F9D3C6EA665F}"/>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BA7ECCC3-8693-4905-868E-32E5A08AC9F8}"/>
              </a:ext>
            </a:extLst>
          </p:cNvPr>
          <p:cNvSpPr>
            <a:spLocks noGrp="1"/>
          </p:cNvSpPr>
          <p:nvPr>
            <p:ph type="sldNum" sz="quarter" idx="12"/>
          </p:nvPr>
        </p:nvSpPr>
        <p:spPr/>
        <p:txBody>
          <a:bodyPr/>
          <a:lstStyle/>
          <a:p>
            <a:fld id="{55BDD9B9-032E-4419-B5BE-8F3F8E8BCE60}" type="slidenum">
              <a:rPr lang="en-GB" smtClean="0"/>
              <a:t>‹Nr.›</a:t>
            </a:fld>
            <a:endParaRPr lang="en-GB"/>
          </a:p>
        </p:txBody>
      </p:sp>
    </p:spTree>
    <p:extLst>
      <p:ext uri="{BB962C8B-B14F-4D97-AF65-F5344CB8AC3E}">
        <p14:creationId xmlns:p14="http://schemas.microsoft.com/office/powerpoint/2010/main" val="130879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9B7FC1-7EBE-42B5-B657-33F32AB839F8}"/>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C87867C2-53BB-4A25-B96E-72B97E962406}"/>
              </a:ext>
            </a:extLst>
          </p:cNvPr>
          <p:cNvSpPr>
            <a:spLocks noGrp="1"/>
          </p:cNvSpPr>
          <p:nvPr>
            <p:ph type="dt" sz="half" idx="10"/>
          </p:nvPr>
        </p:nvSpPr>
        <p:spPr/>
        <p:txBody>
          <a:bodyPr/>
          <a:lstStyle/>
          <a:p>
            <a:fld id="{7C34B1DE-F391-4398-8074-1B185CF47B07}" type="datetimeFigureOut">
              <a:rPr lang="en-GB" smtClean="0"/>
              <a:t>15/04/2020</a:t>
            </a:fld>
            <a:endParaRPr lang="en-GB"/>
          </a:p>
        </p:txBody>
      </p:sp>
      <p:sp>
        <p:nvSpPr>
          <p:cNvPr id="4" name="Fußzeilenplatzhalter 3">
            <a:extLst>
              <a:ext uri="{FF2B5EF4-FFF2-40B4-BE49-F238E27FC236}">
                <a16:creationId xmlns:a16="http://schemas.microsoft.com/office/drawing/2014/main" id="{D162589C-6F1E-4680-A4B8-D8EE3DAF26E4}"/>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B7542A81-945F-42F0-9384-10BACB1EFFC7}"/>
              </a:ext>
            </a:extLst>
          </p:cNvPr>
          <p:cNvSpPr>
            <a:spLocks noGrp="1"/>
          </p:cNvSpPr>
          <p:nvPr>
            <p:ph type="sldNum" sz="quarter" idx="12"/>
          </p:nvPr>
        </p:nvSpPr>
        <p:spPr/>
        <p:txBody>
          <a:bodyPr/>
          <a:lstStyle/>
          <a:p>
            <a:fld id="{55BDD9B9-032E-4419-B5BE-8F3F8E8BCE60}" type="slidenum">
              <a:rPr lang="en-GB" smtClean="0"/>
              <a:t>‹Nr.›</a:t>
            </a:fld>
            <a:endParaRPr lang="en-GB"/>
          </a:p>
        </p:txBody>
      </p:sp>
    </p:spTree>
    <p:extLst>
      <p:ext uri="{BB962C8B-B14F-4D97-AF65-F5344CB8AC3E}">
        <p14:creationId xmlns:p14="http://schemas.microsoft.com/office/powerpoint/2010/main" val="230407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D09DC3C-7FC7-417C-AFAF-8BEAAC9D0BCF}"/>
              </a:ext>
            </a:extLst>
          </p:cNvPr>
          <p:cNvSpPr>
            <a:spLocks noGrp="1"/>
          </p:cNvSpPr>
          <p:nvPr>
            <p:ph type="dt" sz="half" idx="10"/>
          </p:nvPr>
        </p:nvSpPr>
        <p:spPr/>
        <p:txBody>
          <a:bodyPr/>
          <a:lstStyle/>
          <a:p>
            <a:fld id="{7C34B1DE-F391-4398-8074-1B185CF47B07}" type="datetimeFigureOut">
              <a:rPr lang="en-GB" smtClean="0"/>
              <a:t>15/04/2020</a:t>
            </a:fld>
            <a:endParaRPr lang="en-GB"/>
          </a:p>
        </p:txBody>
      </p:sp>
      <p:sp>
        <p:nvSpPr>
          <p:cNvPr id="3" name="Fußzeilenplatzhalter 2">
            <a:extLst>
              <a:ext uri="{FF2B5EF4-FFF2-40B4-BE49-F238E27FC236}">
                <a16:creationId xmlns:a16="http://schemas.microsoft.com/office/drawing/2014/main" id="{BE990949-0AB8-433B-A685-DDA46AF0BFE6}"/>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EC4AA729-DBCD-4833-B1C9-7E15A665F348}"/>
              </a:ext>
            </a:extLst>
          </p:cNvPr>
          <p:cNvSpPr>
            <a:spLocks noGrp="1"/>
          </p:cNvSpPr>
          <p:nvPr>
            <p:ph type="sldNum" sz="quarter" idx="12"/>
          </p:nvPr>
        </p:nvSpPr>
        <p:spPr/>
        <p:txBody>
          <a:bodyPr/>
          <a:lstStyle/>
          <a:p>
            <a:fld id="{55BDD9B9-032E-4419-B5BE-8F3F8E8BCE60}" type="slidenum">
              <a:rPr lang="en-GB" smtClean="0"/>
              <a:t>‹Nr.›</a:t>
            </a:fld>
            <a:endParaRPr lang="en-GB"/>
          </a:p>
        </p:txBody>
      </p:sp>
    </p:spTree>
    <p:extLst>
      <p:ext uri="{BB962C8B-B14F-4D97-AF65-F5344CB8AC3E}">
        <p14:creationId xmlns:p14="http://schemas.microsoft.com/office/powerpoint/2010/main" val="427139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3AD98D-4A5E-443E-8F0B-FA3F92769FD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E7D60AF1-2416-4E2C-9AAC-7120E9DD1A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761FD7BE-E1B7-4B8B-AC03-0C4026715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D3BF607-CDC3-4B08-9AC7-93972A6AABE0}"/>
              </a:ext>
            </a:extLst>
          </p:cNvPr>
          <p:cNvSpPr>
            <a:spLocks noGrp="1"/>
          </p:cNvSpPr>
          <p:nvPr>
            <p:ph type="dt" sz="half" idx="10"/>
          </p:nvPr>
        </p:nvSpPr>
        <p:spPr/>
        <p:txBody>
          <a:bodyPr/>
          <a:lstStyle/>
          <a:p>
            <a:fld id="{7C34B1DE-F391-4398-8074-1B185CF47B07}" type="datetimeFigureOut">
              <a:rPr lang="en-GB" smtClean="0"/>
              <a:t>15/04/2020</a:t>
            </a:fld>
            <a:endParaRPr lang="en-GB"/>
          </a:p>
        </p:txBody>
      </p:sp>
      <p:sp>
        <p:nvSpPr>
          <p:cNvPr id="6" name="Fußzeilenplatzhalter 5">
            <a:extLst>
              <a:ext uri="{FF2B5EF4-FFF2-40B4-BE49-F238E27FC236}">
                <a16:creationId xmlns:a16="http://schemas.microsoft.com/office/drawing/2014/main" id="{30806BA0-5B5D-48FA-9C42-18CDA37A235B}"/>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26218A3C-A733-42E0-89E8-E5C1A83FC19F}"/>
              </a:ext>
            </a:extLst>
          </p:cNvPr>
          <p:cNvSpPr>
            <a:spLocks noGrp="1"/>
          </p:cNvSpPr>
          <p:nvPr>
            <p:ph type="sldNum" sz="quarter" idx="12"/>
          </p:nvPr>
        </p:nvSpPr>
        <p:spPr/>
        <p:txBody>
          <a:bodyPr/>
          <a:lstStyle/>
          <a:p>
            <a:fld id="{55BDD9B9-032E-4419-B5BE-8F3F8E8BCE60}" type="slidenum">
              <a:rPr lang="en-GB" smtClean="0"/>
              <a:t>‹Nr.›</a:t>
            </a:fld>
            <a:endParaRPr lang="en-GB"/>
          </a:p>
        </p:txBody>
      </p:sp>
    </p:spTree>
    <p:extLst>
      <p:ext uri="{BB962C8B-B14F-4D97-AF65-F5344CB8AC3E}">
        <p14:creationId xmlns:p14="http://schemas.microsoft.com/office/powerpoint/2010/main" val="242066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57E4D3-2CCB-48CF-97B6-7738FC64E63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1BA3D47E-70D0-47C8-A0A7-AAB82DEF2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6365E2C0-3A2B-44BB-A9BD-CFE6627F6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5C2881B-95E2-4C71-9B60-54A8940F788E}"/>
              </a:ext>
            </a:extLst>
          </p:cNvPr>
          <p:cNvSpPr>
            <a:spLocks noGrp="1"/>
          </p:cNvSpPr>
          <p:nvPr>
            <p:ph type="dt" sz="half" idx="10"/>
          </p:nvPr>
        </p:nvSpPr>
        <p:spPr/>
        <p:txBody>
          <a:bodyPr/>
          <a:lstStyle/>
          <a:p>
            <a:fld id="{7C34B1DE-F391-4398-8074-1B185CF47B07}" type="datetimeFigureOut">
              <a:rPr lang="en-GB" smtClean="0"/>
              <a:t>15/04/2020</a:t>
            </a:fld>
            <a:endParaRPr lang="en-GB"/>
          </a:p>
        </p:txBody>
      </p:sp>
      <p:sp>
        <p:nvSpPr>
          <p:cNvPr id="6" name="Fußzeilenplatzhalter 5">
            <a:extLst>
              <a:ext uri="{FF2B5EF4-FFF2-40B4-BE49-F238E27FC236}">
                <a16:creationId xmlns:a16="http://schemas.microsoft.com/office/drawing/2014/main" id="{15AE0887-E301-4214-B4B8-550BB3DA113A}"/>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9F68ABB1-5EE6-4884-A1F0-E7A6910ABD5E}"/>
              </a:ext>
            </a:extLst>
          </p:cNvPr>
          <p:cNvSpPr>
            <a:spLocks noGrp="1"/>
          </p:cNvSpPr>
          <p:nvPr>
            <p:ph type="sldNum" sz="quarter" idx="12"/>
          </p:nvPr>
        </p:nvSpPr>
        <p:spPr/>
        <p:txBody>
          <a:bodyPr/>
          <a:lstStyle/>
          <a:p>
            <a:fld id="{55BDD9B9-032E-4419-B5BE-8F3F8E8BCE60}" type="slidenum">
              <a:rPr lang="en-GB" smtClean="0"/>
              <a:t>‹Nr.›</a:t>
            </a:fld>
            <a:endParaRPr lang="en-GB"/>
          </a:p>
        </p:txBody>
      </p:sp>
    </p:spTree>
    <p:extLst>
      <p:ext uri="{BB962C8B-B14F-4D97-AF65-F5344CB8AC3E}">
        <p14:creationId xmlns:p14="http://schemas.microsoft.com/office/powerpoint/2010/main" val="3348954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137902C-1700-4BBF-A3AD-DA5DB7EC4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CE34AB63-D47D-42EF-BCEC-86F996BB9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45F6612C-0B26-42A0-A353-24F9A92AF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4B1DE-F391-4398-8074-1B185CF47B07}" type="datetimeFigureOut">
              <a:rPr lang="en-GB" smtClean="0"/>
              <a:t>15/04/2020</a:t>
            </a:fld>
            <a:endParaRPr lang="en-GB"/>
          </a:p>
        </p:txBody>
      </p:sp>
      <p:sp>
        <p:nvSpPr>
          <p:cNvPr id="5" name="Fußzeilenplatzhalter 4">
            <a:extLst>
              <a:ext uri="{FF2B5EF4-FFF2-40B4-BE49-F238E27FC236}">
                <a16:creationId xmlns:a16="http://schemas.microsoft.com/office/drawing/2014/main" id="{DAF49DD7-2B56-4E4A-A532-D7A1C23A4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E175325E-7412-450E-A289-6211AE225F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DD9B9-032E-4419-B5BE-8F3F8E8BCE60}" type="slidenum">
              <a:rPr lang="en-GB" smtClean="0"/>
              <a:t>‹Nr.›</a:t>
            </a:fld>
            <a:endParaRPr lang="en-GB"/>
          </a:p>
        </p:txBody>
      </p:sp>
    </p:spTree>
    <p:extLst>
      <p:ext uri="{BB962C8B-B14F-4D97-AF65-F5344CB8AC3E}">
        <p14:creationId xmlns:p14="http://schemas.microsoft.com/office/powerpoint/2010/main" val="1963832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e.wikipedia.org/wiki/Texas" TargetMode="External"/><Relationship Id="rId3" Type="http://schemas.openxmlformats.org/officeDocument/2006/relationships/hyperlink" Target="https://de.wikipedia.org/wiki/Mexiko" TargetMode="External"/><Relationship Id="rId7" Type="http://schemas.openxmlformats.org/officeDocument/2006/relationships/hyperlink" Target="https://de.wikipedia.org/wiki/San_Antonio" TargetMode="Externa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s://de.wikipedia.org/wiki/1943" TargetMode="External"/><Relationship Id="rId5" Type="http://schemas.openxmlformats.org/officeDocument/2006/relationships/hyperlink" Target="https://de.wikipedia.org/wiki/23._August" TargetMode="External"/><Relationship Id="rId4" Type="http://schemas.openxmlformats.org/officeDocument/2006/relationships/hyperlink" Target="https://de.wikipedia.org/wiki/Los_Angele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e.wikipedia.org/wiki/UCLA" TargetMode="External"/><Relationship Id="rId2" Type="http://schemas.openxmlformats.org/officeDocument/2006/relationships/hyperlink" Target="https://de.wikipedia.org/wiki/US-Army" TargetMode="External"/><Relationship Id="rId1" Type="http://schemas.openxmlformats.org/officeDocument/2006/relationships/slideLayout" Target="../slideLayouts/slideLayout4.xml"/><Relationship Id="rId6" Type="http://schemas.openxmlformats.org/officeDocument/2006/relationships/hyperlink" Target="https://de.wikipedia.org/wiki/Roman_Polanski" TargetMode="External"/><Relationship Id="rId5" Type="http://schemas.openxmlformats.org/officeDocument/2006/relationships/hyperlink" Target="https://de.wikipedia.org/wiki/NYU" TargetMode="External"/><Relationship Id="rId4" Type="http://schemas.openxmlformats.org/officeDocument/2006/relationships/hyperlink" Target="https://de.wikipedia.org/wiki/Rodney_Alcala#cite_note-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wikipedia.org/wiki/Rodney_Alcala#cite_note-4" TargetMode="External"/><Relationship Id="rId7" Type="http://schemas.openxmlformats.org/officeDocument/2006/relationships/hyperlink" Target="https://de.wikipedia.org/wiki/Manhattan" TargetMode="External"/><Relationship Id="rId2" Type="http://schemas.openxmlformats.org/officeDocument/2006/relationships/hyperlink" Target="https://de.wikipedia.org/wiki/NYU" TargetMode="External"/><Relationship Id="rId1" Type="http://schemas.openxmlformats.org/officeDocument/2006/relationships/slideLayout" Target="../slideLayouts/slideLayout4.xml"/><Relationship Id="rId6" Type="http://schemas.openxmlformats.org/officeDocument/2006/relationships/hyperlink" Target="https://de.wikipedia.org/wiki/Upper_East_Side" TargetMode="External"/><Relationship Id="rId5" Type="http://schemas.openxmlformats.org/officeDocument/2006/relationships/hyperlink" Target="https://de.wikipedia.org/wiki/Trans_World_Airlines" TargetMode="External"/><Relationship Id="rId4" Type="http://schemas.openxmlformats.org/officeDocument/2006/relationships/hyperlink" Target="https://de.wikipedia.org/wiki/Federal_Bureau_of_Investigation"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de.wikipedia.org/wiki/New_Hampshire"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086AA83-0737-496E-BE52-C92E4799A637}"/>
              </a:ext>
            </a:extLst>
          </p:cNvPr>
          <p:cNvSpPr>
            <a:spLocks noGrp="1"/>
          </p:cNvSpPr>
          <p:nvPr>
            <p:ph type="title"/>
          </p:nvPr>
        </p:nvSpPr>
        <p:spPr/>
        <p:txBody>
          <a:bodyPr/>
          <a:lstStyle/>
          <a:p>
            <a:endParaRPr lang="en-GB"/>
          </a:p>
        </p:txBody>
      </p:sp>
      <p:sp>
        <p:nvSpPr>
          <p:cNvPr id="5" name="Inhaltsplatzhalter 4">
            <a:extLst>
              <a:ext uri="{FF2B5EF4-FFF2-40B4-BE49-F238E27FC236}">
                <a16:creationId xmlns:a16="http://schemas.microsoft.com/office/drawing/2014/main" id="{FB40DD56-7894-4B91-BE9B-DB10DF119A31}"/>
              </a:ext>
            </a:extLst>
          </p:cNvPr>
          <p:cNvSpPr>
            <a:spLocks noGrp="1"/>
          </p:cNvSpPr>
          <p:nvPr>
            <p:ph sz="half" idx="1"/>
          </p:nvPr>
        </p:nvSpPr>
        <p:spPr>
          <a:xfrm>
            <a:off x="838200" y="1825625"/>
            <a:ext cx="5181600" cy="1057037"/>
          </a:xfrm>
        </p:spPr>
        <p:txBody>
          <a:bodyPr/>
          <a:lstStyle/>
          <a:p>
            <a:r>
              <a:rPr lang="en-GB" dirty="0" err="1"/>
              <a:t>Vater</a:t>
            </a:r>
            <a:r>
              <a:rPr lang="en-GB" dirty="0"/>
              <a:t>: Raoul Henri Alcala </a:t>
            </a:r>
            <a:r>
              <a:rPr lang="en-GB" dirty="0" err="1"/>
              <a:t>Buquor</a:t>
            </a:r>
            <a:endParaRPr lang="en-GB" dirty="0"/>
          </a:p>
          <a:p>
            <a:r>
              <a:rPr lang="en-GB" dirty="0"/>
              <a:t>Mutter: Anna Maria Gutierrez</a:t>
            </a:r>
          </a:p>
        </p:txBody>
      </p:sp>
      <p:sp>
        <p:nvSpPr>
          <p:cNvPr id="6" name="Inhaltsplatzhalter 5">
            <a:extLst>
              <a:ext uri="{FF2B5EF4-FFF2-40B4-BE49-F238E27FC236}">
                <a16:creationId xmlns:a16="http://schemas.microsoft.com/office/drawing/2014/main" id="{E79282D2-5F9E-4DC4-B495-256A480680C1}"/>
              </a:ext>
            </a:extLst>
          </p:cNvPr>
          <p:cNvSpPr>
            <a:spLocks noGrp="1"/>
          </p:cNvSpPr>
          <p:nvPr>
            <p:ph sz="half" idx="2"/>
          </p:nvPr>
        </p:nvSpPr>
        <p:spPr>
          <a:xfrm>
            <a:off x="4742725" y="1820541"/>
            <a:ext cx="5181600" cy="4351338"/>
          </a:xfrm>
        </p:spPr>
        <p:txBody>
          <a:bodyPr/>
          <a:lstStyle/>
          <a:p>
            <a:endParaRPr lang="en-GB" dirty="0"/>
          </a:p>
        </p:txBody>
      </p:sp>
      <p:pic>
        <p:nvPicPr>
          <p:cNvPr id="2050" name="Picture 2">
            <a:extLst>
              <a:ext uri="{FF2B5EF4-FFF2-40B4-BE49-F238E27FC236}">
                <a16:creationId xmlns:a16="http://schemas.microsoft.com/office/drawing/2014/main" id="{622E7A36-FBC5-41B2-B7A8-0E463970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4" y="5185997"/>
            <a:ext cx="2095500" cy="2286000"/>
          </a:xfrm>
          <a:prstGeom prst="rect">
            <a:avLst/>
          </a:prstGeom>
          <a:noFill/>
          <a:extLst>
            <a:ext uri="{909E8E84-426E-40DD-AFC4-6F175D3DCCD1}">
              <a14:hiddenFill xmlns:a14="http://schemas.microsoft.com/office/drawing/2010/main">
                <a:solidFill>
                  <a:srgbClr val="FFFFFF"/>
                </a:solidFill>
              </a14:hiddenFill>
            </a:ext>
          </a:extLst>
        </p:spPr>
      </p:pic>
      <p:sp>
        <p:nvSpPr>
          <p:cNvPr id="7" name="Rechteck 6">
            <a:extLst>
              <a:ext uri="{FF2B5EF4-FFF2-40B4-BE49-F238E27FC236}">
                <a16:creationId xmlns:a16="http://schemas.microsoft.com/office/drawing/2014/main" id="{CC680738-2147-4E2E-B612-0B131684CFE4}"/>
              </a:ext>
            </a:extLst>
          </p:cNvPr>
          <p:cNvSpPr/>
          <p:nvPr/>
        </p:nvSpPr>
        <p:spPr>
          <a:xfrm>
            <a:off x="838200" y="2895892"/>
            <a:ext cx="1915909" cy="369332"/>
          </a:xfrm>
          <a:prstGeom prst="rect">
            <a:avLst/>
          </a:prstGeom>
        </p:spPr>
        <p:txBody>
          <a:bodyPr wrap="none">
            <a:spAutoFit/>
          </a:bodyPr>
          <a:lstStyle/>
          <a:p>
            <a:r>
              <a:rPr lang="en-GB" b="0" i="0" dirty="0" err="1">
                <a:solidFill>
                  <a:srgbClr val="222222"/>
                </a:solidFill>
                <a:effectLst/>
                <a:latin typeface="Arial" panose="020B0604020202020204" pitchFamily="34" charset="0"/>
              </a:rPr>
              <a:t>zwei</a:t>
            </a:r>
            <a:r>
              <a:rPr lang="en-GB" b="0" i="0" dirty="0">
                <a:solidFill>
                  <a:srgbClr val="222222"/>
                </a:solidFill>
                <a:effectLst/>
                <a:latin typeface="Arial" panose="020B0604020202020204" pitchFamily="34" charset="0"/>
              </a:rPr>
              <a:t> </a:t>
            </a:r>
            <a:r>
              <a:rPr lang="en-GB" b="0" i="0" dirty="0" err="1">
                <a:solidFill>
                  <a:srgbClr val="222222"/>
                </a:solidFill>
                <a:effectLst/>
                <a:latin typeface="Arial" panose="020B0604020202020204" pitchFamily="34" charset="0"/>
              </a:rPr>
              <a:t>Schwestern</a:t>
            </a:r>
            <a:endParaRPr lang="en-GB" dirty="0"/>
          </a:p>
        </p:txBody>
      </p:sp>
      <p:sp>
        <p:nvSpPr>
          <p:cNvPr id="8" name="Rechteck 7">
            <a:extLst>
              <a:ext uri="{FF2B5EF4-FFF2-40B4-BE49-F238E27FC236}">
                <a16:creationId xmlns:a16="http://schemas.microsoft.com/office/drawing/2014/main" id="{7A0F42DC-64A3-43E5-85DE-F8F270609A6D}"/>
              </a:ext>
            </a:extLst>
          </p:cNvPr>
          <p:cNvSpPr/>
          <p:nvPr/>
        </p:nvSpPr>
        <p:spPr>
          <a:xfrm>
            <a:off x="838200" y="3265767"/>
            <a:ext cx="1685077" cy="369332"/>
          </a:xfrm>
          <a:prstGeom prst="rect">
            <a:avLst/>
          </a:prstGeom>
        </p:spPr>
        <p:txBody>
          <a:bodyPr wrap="none">
            <a:spAutoFit/>
          </a:bodyPr>
          <a:lstStyle/>
          <a:p>
            <a:r>
              <a:rPr lang="en-GB" b="0" i="0" dirty="0" err="1">
                <a:solidFill>
                  <a:srgbClr val="222222"/>
                </a:solidFill>
                <a:effectLst/>
                <a:latin typeface="Arial" panose="020B0604020202020204" pitchFamily="34" charset="0"/>
              </a:rPr>
              <a:t>seinem</a:t>
            </a:r>
            <a:r>
              <a:rPr lang="en-GB" b="0" i="0" dirty="0">
                <a:solidFill>
                  <a:srgbClr val="222222"/>
                </a:solidFill>
                <a:effectLst/>
                <a:latin typeface="Arial" panose="020B0604020202020204" pitchFamily="34" charset="0"/>
              </a:rPr>
              <a:t> </a:t>
            </a:r>
            <a:r>
              <a:rPr lang="en-GB" b="0" i="0" dirty="0" err="1">
                <a:solidFill>
                  <a:srgbClr val="222222"/>
                </a:solidFill>
                <a:effectLst/>
                <a:latin typeface="Arial" panose="020B0604020202020204" pitchFamily="34" charset="0"/>
              </a:rPr>
              <a:t>Bruder</a:t>
            </a:r>
            <a:endParaRPr lang="en-GB" dirty="0"/>
          </a:p>
        </p:txBody>
      </p:sp>
      <p:sp>
        <p:nvSpPr>
          <p:cNvPr id="9" name="Rechteck 8">
            <a:extLst>
              <a:ext uri="{FF2B5EF4-FFF2-40B4-BE49-F238E27FC236}">
                <a16:creationId xmlns:a16="http://schemas.microsoft.com/office/drawing/2014/main" id="{8750EA51-05C9-49C8-9AEF-EB8365B0D8B2}"/>
              </a:ext>
            </a:extLst>
          </p:cNvPr>
          <p:cNvSpPr/>
          <p:nvPr/>
        </p:nvSpPr>
        <p:spPr>
          <a:xfrm>
            <a:off x="685800" y="3648329"/>
            <a:ext cx="2518638" cy="369332"/>
          </a:xfrm>
          <a:prstGeom prst="rect">
            <a:avLst/>
          </a:prstGeom>
        </p:spPr>
        <p:txBody>
          <a:bodyPr wrap="none">
            <a:spAutoFit/>
          </a:bodyPr>
          <a:lstStyle/>
          <a:p>
            <a:r>
              <a:rPr lang="de-DE" b="0" i="0" dirty="0">
                <a:solidFill>
                  <a:srgbClr val="222222"/>
                </a:solidFill>
                <a:effectLst/>
                <a:latin typeface="Arial" panose="020B0604020202020204" pitchFamily="34" charset="0"/>
              </a:rPr>
              <a:t>Zog 1951 nach </a:t>
            </a:r>
            <a:r>
              <a:rPr lang="de-DE" b="0" i="0" u="none" strike="noStrike" dirty="0">
                <a:solidFill>
                  <a:srgbClr val="0B0080"/>
                </a:solidFill>
                <a:effectLst/>
                <a:latin typeface="Arial" panose="020B0604020202020204" pitchFamily="34" charset="0"/>
                <a:hlinkClick r:id="rId3" tooltip="Mexiko"/>
              </a:rPr>
              <a:t>Mexiko</a:t>
            </a:r>
            <a:endParaRPr lang="en-GB" dirty="0"/>
          </a:p>
        </p:txBody>
      </p:sp>
      <p:sp>
        <p:nvSpPr>
          <p:cNvPr id="11" name="Rechteck 10">
            <a:extLst>
              <a:ext uri="{FF2B5EF4-FFF2-40B4-BE49-F238E27FC236}">
                <a16:creationId xmlns:a16="http://schemas.microsoft.com/office/drawing/2014/main" id="{3CB90F08-3062-4E54-99B2-190FCC8E6E17}"/>
              </a:ext>
            </a:extLst>
          </p:cNvPr>
          <p:cNvSpPr/>
          <p:nvPr/>
        </p:nvSpPr>
        <p:spPr>
          <a:xfrm>
            <a:off x="685800" y="4050998"/>
            <a:ext cx="6096000" cy="923330"/>
          </a:xfrm>
          <a:prstGeom prst="rect">
            <a:avLst/>
          </a:prstGeom>
        </p:spPr>
        <p:txBody>
          <a:bodyPr>
            <a:spAutoFit/>
          </a:bodyPr>
          <a:lstStyle/>
          <a:p>
            <a:r>
              <a:rPr lang="de-DE" b="0" i="0" dirty="0">
                <a:solidFill>
                  <a:srgbClr val="222222"/>
                </a:solidFill>
                <a:effectLst/>
                <a:latin typeface="Arial" panose="020B0604020202020204" pitchFamily="34" charset="0"/>
              </a:rPr>
              <a:t>Drei Jahre später, 1954, verließ sein Vater die Familie. Deshalb zog seine Mutter im selben Jahr mit ihren Kindern in die Nähe von </a:t>
            </a:r>
            <a:r>
              <a:rPr lang="de-DE" b="0" i="0" u="none" strike="noStrike" dirty="0">
                <a:solidFill>
                  <a:srgbClr val="0B0080"/>
                </a:solidFill>
                <a:effectLst/>
                <a:latin typeface="Arial" panose="020B0604020202020204" pitchFamily="34" charset="0"/>
                <a:hlinkClick r:id="rId4" tooltip="Los Angeles"/>
              </a:rPr>
              <a:t>Los Angeles</a:t>
            </a:r>
            <a:endParaRPr lang="en-GB" dirty="0"/>
          </a:p>
        </p:txBody>
      </p:sp>
      <p:sp>
        <p:nvSpPr>
          <p:cNvPr id="13" name="Rechteck 12">
            <a:extLst>
              <a:ext uri="{FF2B5EF4-FFF2-40B4-BE49-F238E27FC236}">
                <a16:creationId xmlns:a16="http://schemas.microsoft.com/office/drawing/2014/main" id="{6DC0C487-4CEA-452B-86CE-D25B8FD81E40}"/>
              </a:ext>
            </a:extLst>
          </p:cNvPr>
          <p:cNvSpPr/>
          <p:nvPr/>
        </p:nvSpPr>
        <p:spPr>
          <a:xfrm>
            <a:off x="2523277" y="5975302"/>
            <a:ext cx="6096000" cy="646331"/>
          </a:xfrm>
          <a:prstGeom prst="rect">
            <a:avLst/>
          </a:prstGeom>
        </p:spPr>
        <p:txBody>
          <a:bodyPr>
            <a:spAutoFit/>
          </a:bodyPr>
          <a:lstStyle/>
          <a:p>
            <a:r>
              <a:rPr lang="en-GB" b="1" i="0" dirty="0">
                <a:solidFill>
                  <a:srgbClr val="222222"/>
                </a:solidFill>
                <a:effectLst/>
                <a:latin typeface="Arial" panose="020B0604020202020204" pitchFamily="34" charset="0"/>
              </a:rPr>
              <a:t>Rodney Alcala</a:t>
            </a:r>
            <a:r>
              <a:rPr lang="en-GB" b="0" i="0" dirty="0">
                <a:solidFill>
                  <a:srgbClr val="222222"/>
                </a:solidFill>
                <a:effectLst/>
                <a:latin typeface="Arial" panose="020B0604020202020204" pitchFamily="34" charset="0"/>
              </a:rPr>
              <a:t> (* </a:t>
            </a:r>
            <a:r>
              <a:rPr lang="en-GB" b="0" i="0" u="none" strike="noStrike" dirty="0">
                <a:solidFill>
                  <a:srgbClr val="0B0080"/>
                </a:solidFill>
                <a:effectLst/>
                <a:latin typeface="Arial" panose="020B0604020202020204" pitchFamily="34" charset="0"/>
                <a:hlinkClick r:id="rId5" tooltip="23. August"/>
              </a:rPr>
              <a:t>23. August</a:t>
            </a:r>
            <a:r>
              <a:rPr lang="en-GB" b="0" i="0" dirty="0">
                <a:solidFill>
                  <a:srgbClr val="222222"/>
                </a:solidFill>
                <a:effectLst/>
                <a:latin typeface="Arial" panose="020B0604020202020204" pitchFamily="34" charset="0"/>
              </a:rPr>
              <a:t> </a:t>
            </a:r>
            <a:r>
              <a:rPr lang="en-GB" b="0" i="0" u="none" strike="noStrike" dirty="0">
                <a:solidFill>
                  <a:srgbClr val="0B0080"/>
                </a:solidFill>
                <a:effectLst/>
                <a:latin typeface="Arial" panose="020B0604020202020204" pitchFamily="34" charset="0"/>
                <a:hlinkClick r:id="rId6" tooltip="1943"/>
              </a:rPr>
              <a:t>1943</a:t>
            </a:r>
            <a:r>
              <a:rPr lang="en-GB" b="0" i="0" dirty="0">
                <a:solidFill>
                  <a:srgbClr val="222222"/>
                </a:solidFill>
                <a:effectLst/>
                <a:latin typeface="Arial" panose="020B0604020202020204" pitchFamily="34" charset="0"/>
              </a:rPr>
              <a:t> in </a:t>
            </a:r>
            <a:r>
              <a:rPr lang="en-GB" b="0" i="0" u="none" strike="noStrike" dirty="0">
                <a:solidFill>
                  <a:srgbClr val="0B0080"/>
                </a:solidFill>
                <a:effectLst/>
                <a:latin typeface="Arial" panose="020B0604020202020204" pitchFamily="34" charset="0"/>
                <a:hlinkClick r:id="rId7" tooltip="San Antonio"/>
              </a:rPr>
              <a:t>San Antonio</a:t>
            </a:r>
            <a:r>
              <a:rPr lang="en-GB" b="0" i="0" dirty="0">
                <a:solidFill>
                  <a:srgbClr val="222222"/>
                </a:solidFill>
                <a:effectLst/>
                <a:latin typeface="Arial" panose="020B0604020202020204" pitchFamily="34" charset="0"/>
              </a:rPr>
              <a:t>, </a:t>
            </a:r>
            <a:r>
              <a:rPr lang="en-GB" b="0" i="0" u="none" strike="noStrike" dirty="0">
                <a:solidFill>
                  <a:srgbClr val="0B0080"/>
                </a:solidFill>
                <a:effectLst/>
                <a:latin typeface="Arial" panose="020B0604020202020204" pitchFamily="34" charset="0"/>
                <a:hlinkClick r:id="rId8" tooltip="Texas"/>
              </a:rPr>
              <a:t>Texas</a:t>
            </a:r>
            <a:r>
              <a:rPr lang="en-GB" b="0" i="0" dirty="0">
                <a:solidFill>
                  <a:srgbClr val="222222"/>
                </a:solidFill>
                <a:effectLst/>
                <a:latin typeface="Arial" panose="020B0604020202020204" pitchFamily="34" charset="0"/>
              </a:rPr>
              <a:t> </a:t>
            </a:r>
            <a:r>
              <a:rPr lang="en-GB" b="0" i="0" dirty="0" err="1">
                <a:solidFill>
                  <a:srgbClr val="222222"/>
                </a:solidFill>
                <a:effectLst/>
                <a:latin typeface="Arial" panose="020B0604020202020204" pitchFamily="34" charset="0"/>
              </a:rPr>
              <a:t>als</a:t>
            </a:r>
            <a:r>
              <a:rPr lang="en-GB" b="0" i="0" dirty="0">
                <a:solidFill>
                  <a:srgbClr val="222222"/>
                </a:solidFill>
                <a:effectLst/>
                <a:latin typeface="Arial" panose="020B0604020202020204" pitchFamily="34" charset="0"/>
              </a:rPr>
              <a:t> </a:t>
            </a:r>
            <a:r>
              <a:rPr lang="en-GB" b="0" i="1" dirty="0">
                <a:solidFill>
                  <a:srgbClr val="222222"/>
                </a:solidFill>
                <a:effectLst/>
                <a:latin typeface="Arial" panose="020B0604020202020204" pitchFamily="34" charset="0"/>
              </a:rPr>
              <a:t>Rodrigo Jacques Alcala-</a:t>
            </a:r>
            <a:r>
              <a:rPr lang="en-GB" b="0" i="1" dirty="0" err="1">
                <a:solidFill>
                  <a:srgbClr val="222222"/>
                </a:solidFill>
                <a:effectLst/>
                <a:latin typeface="Arial" panose="020B0604020202020204" pitchFamily="34" charset="0"/>
              </a:rPr>
              <a:t>Buquor</a:t>
            </a:r>
            <a:endParaRPr lang="en-GB" dirty="0"/>
          </a:p>
        </p:txBody>
      </p:sp>
    </p:spTree>
    <p:extLst>
      <p:ext uri="{BB962C8B-B14F-4D97-AF65-F5344CB8AC3E}">
        <p14:creationId xmlns:p14="http://schemas.microsoft.com/office/powerpoint/2010/main" val="4205682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D9A119B4-6F00-4773-AA56-194D979A19A4}"/>
              </a:ext>
            </a:extLst>
          </p:cNvPr>
          <p:cNvSpPr/>
          <p:nvPr/>
        </p:nvSpPr>
        <p:spPr>
          <a:xfrm>
            <a:off x="384115" y="374134"/>
            <a:ext cx="5711885" cy="369332"/>
          </a:xfrm>
          <a:prstGeom prst="rect">
            <a:avLst/>
          </a:prstGeom>
        </p:spPr>
        <p:txBody>
          <a:bodyPr wrap="none">
            <a:spAutoFit/>
          </a:bodyPr>
          <a:lstStyle/>
          <a:p>
            <a:r>
              <a:rPr lang="de-DE" b="0" i="0" dirty="0">
                <a:solidFill>
                  <a:srgbClr val="222222"/>
                </a:solidFill>
                <a:effectLst/>
                <a:latin typeface="Arial" panose="020B0604020202020204" pitchFamily="34" charset="0"/>
              </a:rPr>
              <a:t>siebzehn arbeitete er in der </a:t>
            </a:r>
            <a:r>
              <a:rPr lang="de-DE" b="0" i="0" u="none" strike="noStrike" dirty="0">
                <a:solidFill>
                  <a:srgbClr val="0B0080"/>
                </a:solidFill>
                <a:effectLst/>
                <a:latin typeface="Arial" panose="020B0604020202020204" pitchFamily="34" charset="0"/>
                <a:hlinkClick r:id="rId2" tooltip="US-Army"/>
              </a:rPr>
              <a:t>US-</a:t>
            </a:r>
            <a:r>
              <a:rPr lang="de-DE" b="0" i="0" u="none" strike="noStrike" dirty="0" err="1">
                <a:solidFill>
                  <a:srgbClr val="0B0080"/>
                </a:solidFill>
                <a:effectLst/>
                <a:latin typeface="Arial" panose="020B0604020202020204" pitchFamily="34" charset="0"/>
                <a:hlinkClick r:id="rId2" tooltip="US-Army"/>
              </a:rPr>
              <a:t>Army</a:t>
            </a:r>
            <a:r>
              <a:rPr lang="de-DE" b="0" i="0" dirty="0">
                <a:solidFill>
                  <a:srgbClr val="222222"/>
                </a:solidFill>
                <a:effectLst/>
                <a:latin typeface="Arial" panose="020B0604020202020204" pitchFamily="34" charset="0"/>
              </a:rPr>
              <a:t> als Schriftführer.</a:t>
            </a:r>
            <a:endParaRPr lang="en-GB" dirty="0"/>
          </a:p>
        </p:txBody>
      </p:sp>
      <p:sp>
        <p:nvSpPr>
          <p:cNvPr id="9" name="Rechteck 8">
            <a:extLst>
              <a:ext uri="{FF2B5EF4-FFF2-40B4-BE49-F238E27FC236}">
                <a16:creationId xmlns:a16="http://schemas.microsoft.com/office/drawing/2014/main" id="{94B3F27C-546E-455C-AB35-DD4C27875FDC}"/>
              </a:ext>
            </a:extLst>
          </p:cNvPr>
          <p:cNvSpPr/>
          <p:nvPr/>
        </p:nvSpPr>
        <p:spPr>
          <a:xfrm>
            <a:off x="384115" y="1666796"/>
            <a:ext cx="7049618" cy="1754326"/>
          </a:xfrm>
          <a:prstGeom prst="rect">
            <a:avLst/>
          </a:prstGeom>
        </p:spPr>
        <p:txBody>
          <a:bodyPr wrap="square">
            <a:spAutoFit/>
          </a:bodyPr>
          <a:lstStyle/>
          <a:p>
            <a:r>
              <a:rPr lang="de-DE" b="0" i="0" dirty="0">
                <a:solidFill>
                  <a:srgbClr val="222222"/>
                </a:solidFill>
                <a:effectLst/>
                <a:latin typeface="Arial" panose="020B0604020202020204" pitchFamily="34" charset="0"/>
              </a:rPr>
              <a:t>Nachdem er im Jahre 1964 eine Panikattacke hatte, wurde bei ihm eine </a:t>
            </a:r>
            <a:r>
              <a:rPr lang="de-DE" b="0" i="0" u="none" strike="noStrike" dirty="0">
                <a:solidFill>
                  <a:srgbClr val="0B0080"/>
                </a:solidFill>
                <a:effectLst/>
                <a:latin typeface="Arial" panose="020B0604020202020204" pitchFamily="34" charset="0"/>
              </a:rPr>
              <a:t>Dissoziale Persönlichkeitsstörung</a:t>
            </a:r>
            <a:r>
              <a:rPr lang="de-DE" b="0" i="0" dirty="0">
                <a:solidFill>
                  <a:srgbClr val="222222"/>
                </a:solidFill>
                <a:effectLst/>
                <a:latin typeface="Arial" panose="020B0604020202020204" pitchFamily="34" charset="0"/>
              </a:rPr>
              <a:t> diagnostiziert. Später wurde bei ihm auch noch eine </a:t>
            </a:r>
            <a:r>
              <a:rPr lang="de-DE" b="0" i="0" u="none" strike="noStrike" dirty="0">
                <a:solidFill>
                  <a:srgbClr val="0B0080"/>
                </a:solidFill>
                <a:effectLst/>
                <a:latin typeface="Arial" panose="020B0604020202020204" pitchFamily="34" charset="0"/>
              </a:rPr>
              <a:t>Narzisstische Persönlichkeitsstörung</a:t>
            </a:r>
            <a:r>
              <a:rPr lang="de-DE" b="0" i="0" dirty="0">
                <a:solidFill>
                  <a:srgbClr val="222222"/>
                </a:solidFill>
                <a:effectLst/>
                <a:latin typeface="Arial" panose="020B0604020202020204" pitchFamily="34" charset="0"/>
              </a:rPr>
              <a:t> und eine </a:t>
            </a:r>
            <a:r>
              <a:rPr lang="de-DE" b="0" i="0" u="none" strike="noStrike" dirty="0" err="1">
                <a:solidFill>
                  <a:srgbClr val="0B0080"/>
                </a:solidFill>
                <a:effectLst/>
                <a:latin typeface="Arial" panose="020B0604020202020204" pitchFamily="34" charset="0"/>
              </a:rPr>
              <a:t>Borderline</a:t>
            </a:r>
            <a:r>
              <a:rPr lang="de-DE" b="0" i="0" u="none" strike="noStrike" dirty="0">
                <a:solidFill>
                  <a:srgbClr val="0B0080"/>
                </a:solidFill>
                <a:effectLst/>
                <a:latin typeface="Arial" panose="020B0604020202020204" pitchFamily="34" charset="0"/>
              </a:rPr>
              <a:t>-Persönlichkeitsstörung</a:t>
            </a:r>
            <a:r>
              <a:rPr lang="de-DE" b="0" i="0" dirty="0">
                <a:solidFill>
                  <a:srgbClr val="222222"/>
                </a:solidFill>
                <a:effectLst/>
                <a:latin typeface="Arial" panose="020B0604020202020204" pitchFamily="34" charset="0"/>
              </a:rPr>
              <a:t> entdeckt. Er zeigte zusätzlich Anzeichen von Sexuellem Sadismus und der </a:t>
            </a:r>
            <a:r>
              <a:rPr lang="de-DE" b="0" i="0" u="none" strike="noStrike" dirty="0">
                <a:solidFill>
                  <a:srgbClr val="0B0080"/>
                </a:solidFill>
                <a:effectLst/>
                <a:latin typeface="Arial" panose="020B0604020202020204" pitchFamily="34" charset="0"/>
              </a:rPr>
              <a:t>Psychopathie</a:t>
            </a:r>
            <a:r>
              <a:rPr lang="de-DE" b="0" i="0" dirty="0">
                <a:solidFill>
                  <a:srgbClr val="222222"/>
                </a:solidFill>
                <a:effectLst/>
                <a:latin typeface="Arial" panose="020B0604020202020204" pitchFamily="34" charset="0"/>
              </a:rPr>
              <a:t>. Deshalb wurde er aus der Armee entlassen</a:t>
            </a:r>
            <a:endParaRPr lang="en-GB" dirty="0"/>
          </a:p>
        </p:txBody>
      </p:sp>
      <p:sp>
        <p:nvSpPr>
          <p:cNvPr id="10" name="Rechteck 9">
            <a:extLst>
              <a:ext uri="{FF2B5EF4-FFF2-40B4-BE49-F238E27FC236}">
                <a16:creationId xmlns:a16="http://schemas.microsoft.com/office/drawing/2014/main" id="{9C802B09-91E2-4ABD-88E2-29ACACCB01DF}"/>
              </a:ext>
            </a:extLst>
          </p:cNvPr>
          <p:cNvSpPr/>
          <p:nvPr/>
        </p:nvSpPr>
        <p:spPr>
          <a:xfrm>
            <a:off x="384115" y="3436879"/>
            <a:ext cx="6096000" cy="1200329"/>
          </a:xfrm>
          <a:prstGeom prst="rect">
            <a:avLst/>
          </a:prstGeom>
        </p:spPr>
        <p:txBody>
          <a:bodyPr>
            <a:spAutoFit/>
          </a:bodyPr>
          <a:lstStyle/>
          <a:p>
            <a:r>
              <a:rPr lang="de-DE" b="0" i="0" dirty="0">
                <a:solidFill>
                  <a:srgbClr val="222222"/>
                </a:solidFill>
                <a:effectLst/>
                <a:latin typeface="Arial" panose="020B0604020202020204" pitchFamily="34" charset="0"/>
              </a:rPr>
              <a:t>studierte trotz seiner mentalen Störungen an der </a:t>
            </a:r>
            <a:r>
              <a:rPr lang="de-DE" b="0" i="0" u="none" strike="noStrike" dirty="0">
                <a:solidFill>
                  <a:srgbClr val="0B0080"/>
                </a:solidFill>
                <a:effectLst/>
                <a:latin typeface="Arial" panose="020B0604020202020204" pitchFamily="34" charset="0"/>
                <a:hlinkClick r:id="rId3" tooltip="UCLA"/>
              </a:rPr>
              <a:t>UCLA</a:t>
            </a:r>
            <a:r>
              <a:rPr lang="de-DE" b="0" i="0" dirty="0">
                <a:solidFill>
                  <a:srgbClr val="222222"/>
                </a:solidFill>
                <a:effectLst/>
                <a:latin typeface="Arial" panose="020B0604020202020204" pitchFamily="34" charset="0"/>
              </a:rPr>
              <a:t> School </a:t>
            </a:r>
            <a:r>
              <a:rPr lang="de-DE" b="0" i="0" dirty="0" err="1">
                <a:solidFill>
                  <a:srgbClr val="222222"/>
                </a:solidFill>
                <a:effectLst/>
                <a:latin typeface="Arial" panose="020B0604020202020204" pitchFamily="34" charset="0"/>
              </a:rPr>
              <a:t>of</a:t>
            </a:r>
            <a:r>
              <a:rPr lang="de-DE" b="0" i="0" dirty="0">
                <a:solidFill>
                  <a:srgbClr val="222222"/>
                </a:solidFill>
                <a:effectLst/>
                <a:latin typeface="Arial" panose="020B0604020202020204" pitchFamily="34" charset="0"/>
              </a:rPr>
              <a:t> Fine Arts, dort erhielt er den Bachelor </a:t>
            </a:r>
            <a:r>
              <a:rPr lang="de-DE" b="0" i="0" dirty="0" err="1">
                <a:solidFill>
                  <a:srgbClr val="222222"/>
                </a:solidFill>
                <a:effectLst/>
                <a:latin typeface="Arial" panose="020B0604020202020204" pitchFamily="34" charset="0"/>
              </a:rPr>
              <a:t>of</a:t>
            </a:r>
            <a:r>
              <a:rPr lang="de-DE" b="0" i="0" dirty="0">
                <a:solidFill>
                  <a:srgbClr val="222222"/>
                </a:solidFill>
                <a:effectLst/>
                <a:latin typeface="Arial" panose="020B0604020202020204" pitchFamily="34" charset="0"/>
              </a:rPr>
              <a:t> Fine Arts in 1968.</a:t>
            </a:r>
            <a:r>
              <a:rPr lang="de-DE" b="0" i="0" u="none" strike="noStrike" baseline="30000" dirty="0">
                <a:solidFill>
                  <a:srgbClr val="0B0080"/>
                </a:solidFill>
                <a:effectLst/>
                <a:latin typeface="Arial" panose="020B0604020202020204" pitchFamily="34" charset="0"/>
                <a:hlinkClick r:id="rId4"/>
              </a:rPr>
              <a:t>[2]</a:t>
            </a:r>
            <a:r>
              <a:rPr lang="de-DE" b="0" i="0" dirty="0">
                <a:solidFill>
                  <a:srgbClr val="222222"/>
                </a:solidFill>
                <a:effectLst/>
                <a:latin typeface="Arial" panose="020B0604020202020204" pitchFamily="34" charset="0"/>
              </a:rPr>
              <a:t> Ein wenig später studierte er Regie an der </a:t>
            </a:r>
            <a:r>
              <a:rPr lang="de-DE" b="0" i="0" u="none" strike="noStrike" dirty="0">
                <a:solidFill>
                  <a:srgbClr val="0B0080"/>
                </a:solidFill>
                <a:effectLst/>
                <a:latin typeface="Arial" panose="020B0604020202020204" pitchFamily="34" charset="0"/>
                <a:hlinkClick r:id="rId5" tooltip="NYU"/>
              </a:rPr>
              <a:t>NYU</a:t>
            </a:r>
            <a:r>
              <a:rPr lang="de-DE" b="0" i="0" dirty="0">
                <a:solidFill>
                  <a:srgbClr val="222222"/>
                </a:solidFill>
                <a:effectLst/>
                <a:latin typeface="Arial" panose="020B0604020202020204" pitchFamily="34" charset="0"/>
              </a:rPr>
              <a:t>, sein Lehrer war </a:t>
            </a:r>
            <a:r>
              <a:rPr lang="de-DE" b="0" i="0" u="none" strike="noStrike" dirty="0">
                <a:solidFill>
                  <a:srgbClr val="0B0080"/>
                </a:solidFill>
                <a:effectLst/>
                <a:latin typeface="Arial" panose="020B0604020202020204" pitchFamily="34" charset="0"/>
                <a:hlinkClick r:id="rId6" tooltip="Roman Polanski"/>
              </a:rPr>
              <a:t>Roman Polanski</a:t>
            </a:r>
            <a:r>
              <a:rPr lang="de-DE" b="0" i="0" dirty="0">
                <a:solidFill>
                  <a:srgbClr val="222222"/>
                </a:solidFill>
                <a:effectLst/>
                <a:latin typeface="Arial" panose="020B0604020202020204" pitchFamily="34" charset="0"/>
              </a:rPr>
              <a:t>.</a:t>
            </a:r>
            <a:endParaRPr lang="en-GB" dirty="0"/>
          </a:p>
        </p:txBody>
      </p:sp>
    </p:spTree>
    <p:extLst>
      <p:ext uri="{BB962C8B-B14F-4D97-AF65-F5344CB8AC3E}">
        <p14:creationId xmlns:p14="http://schemas.microsoft.com/office/powerpoint/2010/main" val="184018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E8A42DD-3B2F-4BBA-A455-E589567F1597}"/>
              </a:ext>
            </a:extLst>
          </p:cNvPr>
          <p:cNvSpPr/>
          <p:nvPr/>
        </p:nvSpPr>
        <p:spPr>
          <a:xfrm>
            <a:off x="626004" y="360944"/>
            <a:ext cx="5300663" cy="1754326"/>
          </a:xfrm>
          <a:prstGeom prst="rect">
            <a:avLst/>
          </a:prstGeom>
        </p:spPr>
        <p:txBody>
          <a:bodyPr wrap="square">
            <a:spAutoFit/>
          </a:bodyPr>
          <a:lstStyle/>
          <a:p>
            <a:r>
              <a:rPr lang="de-DE" b="0" i="0" dirty="0">
                <a:solidFill>
                  <a:srgbClr val="222222"/>
                </a:solidFill>
                <a:effectLst/>
                <a:latin typeface="Arial" panose="020B0604020202020204" pitchFamily="34" charset="0"/>
              </a:rPr>
              <a:t>erstes schweres Verbrechen beging er 1968, kurz bevor er an der </a:t>
            </a:r>
            <a:r>
              <a:rPr lang="de-DE" b="0" i="0" u="none" strike="noStrike" dirty="0">
                <a:solidFill>
                  <a:srgbClr val="0B0080"/>
                </a:solidFill>
                <a:effectLst/>
                <a:latin typeface="Arial" panose="020B0604020202020204" pitchFamily="34" charset="0"/>
                <a:hlinkClick r:id="rId2" tooltip="NYU"/>
              </a:rPr>
              <a:t>NYU</a:t>
            </a:r>
            <a:r>
              <a:rPr lang="de-DE" b="0" i="0" dirty="0">
                <a:solidFill>
                  <a:srgbClr val="222222"/>
                </a:solidFill>
                <a:effectLst/>
                <a:latin typeface="Arial" panose="020B0604020202020204" pitchFamily="34" charset="0"/>
              </a:rPr>
              <a:t> studierte. Er lockte ein achtjähriges Mädchen, </a:t>
            </a:r>
            <a:r>
              <a:rPr lang="de-DE" b="0" i="0" dirty="0" err="1">
                <a:solidFill>
                  <a:srgbClr val="222222"/>
                </a:solidFill>
                <a:effectLst/>
                <a:latin typeface="Arial" panose="020B0604020202020204" pitchFamily="34" charset="0"/>
              </a:rPr>
              <a:t>Tali</a:t>
            </a:r>
            <a:r>
              <a:rPr lang="de-DE" b="0" i="0" dirty="0">
                <a:solidFill>
                  <a:srgbClr val="222222"/>
                </a:solidFill>
                <a:effectLst/>
                <a:latin typeface="Arial" panose="020B0604020202020204" pitchFamily="34" charset="0"/>
              </a:rPr>
              <a:t> Shapiro, die auf dem Sunset Boulevard lief, in seine Wohnung in der De </a:t>
            </a:r>
            <a:r>
              <a:rPr lang="de-DE" b="0" i="0" dirty="0" err="1">
                <a:solidFill>
                  <a:srgbClr val="222222"/>
                </a:solidFill>
                <a:effectLst/>
                <a:latin typeface="Arial" panose="020B0604020202020204" pitchFamily="34" charset="0"/>
              </a:rPr>
              <a:t>Longpre</a:t>
            </a:r>
            <a:r>
              <a:rPr lang="de-DE" b="0" i="0" dirty="0">
                <a:solidFill>
                  <a:srgbClr val="222222"/>
                </a:solidFill>
                <a:effectLst/>
                <a:latin typeface="Arial" panose="020B0604020202020204" pitchFamily="34" charset="0"/>
              </a:rPr>
              <a:t> Avenue, Hollywood.</a:t>
            </a:r>
            <a:r>
              <a:rPr lang="de-DE" b="0" i="0" u="none" strike="noStrike" baseline="30000" dirty="0">
                <a:solidFill>
                  <a:srgbClr val="0B0080"/>
                </a:solidFill>
                <a:effectLst/>
                <a:latin typeface="Arial" panose="020B0604020202020204" pitchFamily="34" charset="0"/>
                <a:hlinkClick r:id="rId3"/>
              </a:rPr>
              <a:t>[4]</a:t>
            </a:r>
            <a:r>
              <a:rPr lang="de-DE" b="0" i="0" dirty="0">
                <a:solidFill>
                  <a:srgbClr val="222222"/>
                </a:solidFill>
                <a:effectLst/>
                <a:latin typeface="Arial" panose="020B0604020202020204" pitchFamily="34" charset="0"/>
              </a:rPr>
              <a:t> Dort schlug und vergewaltigte er sie.</a:t>
            </a:r>
            <a:endParaRPr lang="en-GB" dirty="0"/>
          </a:p>
        </p:txBody>
      </p:sp>
      <p:sp>
        <p:nvSpPr>
          <p:cNvPr id="6" name="Rechteck 5">
            <a:extLst>
              <a:ext uri="{FF2B5EF4-FFF2-40B4-BE49-F238E27FC236}">
                <a16:creationId xmlns:a16="http://schemas.microsoft.com/office/drawing/2014/main" id="{35FEFF1A-65E2-4DE5-9F0F-09FF9E0C8A47}"/>
              </a:ext>
            </a:extLst>
          </p:cNvPr>
          <p:cNvSpPr/>
          <p:nvPr/>
        </p:nvSpPr>
        <p:spPr>
          <a:xfrm>
            <a:off x="6484408" y="360944"/>
            <a:ext cx="4810125" cy="646331"/>
          </a:xfrm>
          <a:prstGeom prst="rect">
            <a:avLst/>
          </a:prstGeom>
        </p:spPr>
        <p:txBody>
          <a:bodyPr wrap="square">
            <a:spAutoFit/>
          </a:bodyPr>
          <a:lstStyle/>
          <a:p>
            <a:r>
              <a:rPr lang="de-DE" b="0" i="0" dirty="0">
                <a:solidFill>
                  <a:srgbClr val="222222"/>
                </a:solidFill>
                <a:effectLst/>
                <a:latin typeface="Arial" panose="020B0604020202020204" pitchFamily="34" charset="0"/>
              </a:rPr>
              <a:t>fand die Polizei das Opfer zwar lebend, doch </a:t>
            </a:r>
            <a:r>
              <a:rPr lang="de-DE" b="0" i="0" dirty="0" err="1">
                <a:solidFill>
                  <a:srgbClr val="222222"/>
                </a:solidFill>
                <a:effectLst/>
                <a:latin typeface="Arial" panose="020B0604020202020204" pitchFamily="34" charset="0"/>
              </a:rPr>
              <a:t>Alcala</a:t>
            </a:r>
            <a:r>
              <a:rPr lang="de-DE" b="0" i="0" dirty="0">
                <a:solidFill>
                  <a:srgbClr val="222222"/>
                </a:solidFill>
                <a:effectLst/>
                <a:latin typeface="Arial" panose="020B0604020202020204" pitchFamily="34" charset="0"/>
              </a:rPr>
              <a:t> war schon geflohen</a:t>
            </a:r>
            <a:endParaRPr lang="en-GB" dirty="0"/>
          </a:p>
        </p:txBody>
      </p:sp>
      <p:sp>
        <p:nvSpPr>
          <p:cNvPr id="7" name="Rechteck 6">
            <a:extLst>
              <a:ext uri="{FF2B5EF4-FFF2-40B4-BE49-F238E27FC236}">
                <a16:creationId xmlns:a16="http://schemas.microsoft.com/office/drawing/2014/main" id="{3960C416-97EF-4B53-933F-2E78F93D46CE}"/>
              </a:ext>
            </a:extLst>
          </p:cNvPr>
          <p:cNvSpPr/>
          <p:nvPr/>
        </p:nvSpPr>
        <p:spPr>
          <a:xfrm>
            <a:off x="6096000" y="5832360"/>
            <a:ext cx="6096000" cy="646331"/>
          </a:xfrm>
          <a:prstGeom prst="rect">
            <a:avLst/>
          </a:prstGeom>
        </p:spPr>
        <p:txBody>
          <a:bodyPr>
            <a:spAutoFit/>
          </a:bodyPr>
          <a:lstStyle/>
          <a:p>
            <a:r>
              <a:rPr lang="de-DE" b="0" i="0" dirty="0">
                <a:solidFill>
                  <a:srgbClr val="222222"/>
                </a:solidFill>
                <a:effectLst/>
                <a:latin typeface="Arial" panose="020B0604020202020204" pitchFamily="34" charset="0"/>
              </a:rPr>
              <a:t>Frühjahr 1971 wurde er als möglicher Täter auf die </a:t>
            </a:r>
            <a:r>
              <a:rPr lang="de-DE" b="0" i="1" dirty="0">
                <a:solidFill>
                  <a:srgbClr val="222222"/>
                </a:solidFill>
                <a:effectLst/>
                <a:latin typeface="Arial" panose="020B0604020202020204" pitchFamily="34" charset="0"/>
              </a:rPr>
              <a:t>Ten Most </a:t>
            </a:r>
            <a:r>
              <a:rPr lang="de-DE" b="0" i="1" dirty="0" err="1">
                <a:solidFill>
                  <a:srgbClr val="222222"/>
                </a:solidFill>
                <a:effectLst/>
                <a:latin typeface="Arial" panose="020B0604020202020204" pitchFamily="34" charset="0"/>
              </a:rPr>
              <a:t>Wanted</a:t>
            </a:r>
            <a:r>
              <a:rPr lang="de-DE" b="0" i="1" dirty="0">
                <a:solidFill>
                  <a:srgbClr val="222222"/>
                </a:solidFill>
                <a:effectLst/>
                <a:latin typeface="Arial" panose="020B0604020202020204" pitchFamily="34" charset="0"/>
              </a:rPr>
              <a:t> </a:t>
            </a:r>
            <a:r>
              <a:rPr lang="de-DE" b="0" i="1" dirty="0" err="1">
                <a:solidFill>
                  <a:srgbClr val="222222"/>
                </a:solidFill>
                <a:effectLst/>
                <a:latin typeface="Arial" panose="020B0604020202020204" pitchFamily="34" charset="0"/>
              </a:rPr>
              <a:t>Fugitives</a:t>
            </a:r>
            <a:r>
              <a:rPr lang="de-DE" b="0" i="0" dirty="0">
                <a:solidFill>
                  <a:srgbClr val="222222"/>
                </a:solidFill>
                <a:effectLst/>
                <a:latin typeface="Arial" panose="020B0604020202020204" pitchFamily="34" charset="0"/>
              </a:rPr>
              <a:t> Liste des </a:t>
            </a:r>
            <a:r>
              <a:rPr lang="de-DE" b="0" i="0" u="none" strike="noStrike" dirty="0">
                <a:solidFill>
                  <a:srgbClr val="0B0080"/>
                </a:solidFill>
                <a:effectLst/>
                <a:latin typeface="Arial" panose="020B0604020202020204" pitchFamily="34" charset="0"/>
                <a:hlinkClick r:id="rId4" tooltip="Federal Bureau of Investigation"/>
              </a:rPr>
              <a:t>FBI</a:t>
            </a:r>
            <a:r>
              <a:rPr lang="de-DE" b="0" i="0" dirty="0">
                <a:solidFill>
                  <a:srgbClr val="222222"/>
                </a:solidFill>
                <a:effectLst/>
                <a:latin typeface="Arial" panose="020B0604020202020204" pitchFamily="34" charset="0"/>
              </a:rPr>
              <a:t> gesetzt</a:t>
            </a:r>
            <a:endParaRPr lang="en-GB" dirty="0"/>
          </a:p>
        </p:txBody>
      </p:sp>
      <p:sp>
        <p:nvSpPr>
          <p:cNvPr id="8" name="Rechteck 7">
            <a:extLst>
              <a:ext uri="{FF2B5EF4-FFF2-40B4-BE49-F238E27FC236}">
                <a16:creationId xmlns:a16="http://schemas.microsoft.com/office/drawing/2014/main" id="{163BB62B-FDA9-4678-ABFA-955AB5561F50}"/>
              </a:ext>
            </a:extLst>
          </p:cNvPr>
          <p:cNvSpPr/>
          <p:nvPr/>
        </p:nvSpPr>
        <p:spPr>
          <a:xfrm>
            <a:off x="626004" y="2450321"/>
            <a:ext cx="5300663" cy="1200329"/>
          </a:xfrm>
          <a:prstGeom prst="rect">
            <a:avLst/>
          </a:prstGeom>
        </p:spPr>
        <p:txBody>
          <a:bodyPr wrap="square">
            <a:spAutoFit/>
          </a:bodyPr>
          <a:lstStyle/>
          <a:p>
            <a:r>
              <a:rPr lang="de-DE" b="0" i="0" dirty="0">
                <a:solidFill>
                  <a:srgbClr val="222222"/>
                </a:solidFill>
                <a:effectLst/>
                <a:latin typeface="Arial" panose="020B0604020202020204" pitchFamily="34" charset="0"/>
              </a:rPr>
              <a:t>nach der Tat auf der Flucht unter dem Tarnnamen </a:t>
            </a:r>
            <a:r>
              <a:rPr lang="de-DE" b="0" i="1" dirty="0">
                <a:solidFill>
                  <a:srgbClr val="222222"/>
                </a:solidFill>
                <a:effectLst/>
                <a:latin typeface="Arial" panose="020B0604020202020204" pitchFamily="34" charset="0"/>
              </a:rPr>
              <a:t>John Berger</a:t>
            </a:r>
            <a:r>
              <a:rPr lang="de-DE" b="0" i="0" dirty="0">
                <a:solidFill>
                  <a:srgbClr val="222222"/>
                </a:solidFill>
                <a:effectLst/>
                <a:latin typeface="Arial" panose="020B0604020202020204" pitchFamily="34" charset="0"/>
              </a:rPr>
              <a:t> an der NYU ein </a:t>
            </a:r>
            <a:r>
              <a:rPr lang="de-DE" dirty="0"/>
              <a:t>wo er auch einen Abschluss erhielt</a:t>
            </a:r>
            <a:br>
              <a:rPr lang="de-DE" dirty="0"/>
            </a:br>
            <a:r>
              <a:rPr lang="de-DE" dirty="0"/>
              <a:t>Auch den Namen John Burger</a:t>
            </a:r>
            <a:endParaRPr lang="en-GB" dirty="0"/>
          </a:p>
        </p:txBody>
      </p:sp>
      <p:sp>
        <p:nvSpPr>
          <p:cNvPr id="9" name="Rechteck 8">
            <a:extLst>
              <a:ext uri="{FF2B5EF4-FFF2-40B4-BE49-F238E27FC236}">
                <a16:creationId xmlns:a16="http://schemas.microsoft.com/office/drawing/2014/main" id="{695304FB-B2C5-4D17-AADB-E28A27B5D057}"/>
              </a:ext>
            </a:extLst>
          </p:cNvPr>
          <p:cNvSpPr/>
          <p:nvPr/>
        </p:nvSpPr>
        <p:spPr>
          <a:xfrm>
            <a:off x="626004" y="3789148"/>
            <a:ext cx="5300663" cy="1477328"/>
          </a:xfrm>
          <a:prstGeom prst="rect">
            <a:avLst/>
          </a:prstGeom>
        </p:spPr>
        <p:txBody>
          <a:bodyPr wrap="square">
            <a:spAutoFit/>
          </a:bodyPr>
          <a:lstStyle/>
          <a:p>
            <a:r>
              <a:rPr lang="de-DE" b="0" i="0" dirty="0">
                <a:solidFill>
                  <a:srgbClr val="222222"/>
                </a:solidFill>
                <a:effectLst/>
                <a:latin typeface="Arial" panose="020B0604020202020204" pitchFamily="34" charset="0"/>
              </a:rPr>
              <a:t>nächstes bestätigtes Verbrechen beging er 1971, als er danach die 23-jährige </a:t>
            </a:r>
            <a:r>
              <a:rPr lang="de-DE" b="0" i="0" u="none" strike="noStrike" dirty="0">
                <a:solidFill>
                  <a:srgbClr val="0B0080"/>
                </a:solidFill>
                <a:effectLst/>
                <a:latin typeface="Arial" panose="020B0604020202020204" pitchFamily="34" charset="0"/>
                <a:hlinkClick r:id="rId5" tooltip="Trans World Airlines"/>
              </a:rPr>
              <a:t>Trans-World-Airlines</a:t>
            </a:r>
            <a:r>
              <a:rPr lang="de-DE" b="0" i="0" dirty="0">
                <a:solidFill>
                  <a:srgbClr val="222222"/>
                </a:solidFill>
                <a:effectLst/>
                <a:latin typeface="Arial" panose="020B0604020202020204" pitchFamily="34" charset="0"/>
              </a:rPr>
              <a:t> -Flugbegleiterin Cornelia Michel </a:t>
            </a:r>
            <a:r>
              <a:rPr lang="de-DE" b="0" i="0" dirty="0" err="1">
                <a:solidFill>
                  <a:srgbClr val="222222"/>
                </a:solidFill>
                <a:effectLst/>
                <a:latin typeface="Arial" panose="020B0604020202020204" pitchFamily="34" charset="0"/>
              </a:rPr>
              <a:t>Crilley</a:t>
            </a:r>
            <a:r>
              <a:rPr lang="de-DE" b="0" i="0" dirty="0">
                <a:solidFill>
                  <a:srgbClr val="222222"/>
                </a:solidFill>
                <a:effectLst/>
                <a:latin typeface="Arial" panose="020B0604020202020204" pitchFamily="34" charset="0"/>
              </a:rPr>
              <a:t> in ihrem Appartement in der </a:t>
            </a:r>
            <a:r>
              <a:rPr lang="de-DE" b="0" i="0" u="none" strike="noStrike" dirty="0">
                <a:solidFill>
                  <a:srgbClr val="0B0080"/>
                </a:solidFill>
                <a:effectLst/>
                <a:latin typeface="Arial" panose="020B0604020202020204" pitchFamily="34" charset="0"/>
                <a:hlinkClick r:id="rId6" tooltip="Upper East Side"/>
              </a:rPr>
              <a:t>Upper East Side</a:t>
            </a:r>
            <a:r>
              <a:rPr lang="de-DE" b="0" i="0" dirty="0">
                <a:solidFill>
                  <a:srgbClr val="222222"/>
                </a:solidFill>
                <a:effectLst/>
                <a:latin typeface="Arial" panose="020B0604020202020204" pitchFamily="34" charset="0"/>
              </a:rPr>
              <a:t>, </a:t>
            </a:r>
            <a:r>
              <a:rPr lang="de-DE" b="0" i="0" u="none" strike="noStrike" dirty="0">
                <a:solidFill>
                  <a:srgbClr val="0B0080"/>
                </a:solidFill>
                <a:effectLst/>
                <a:latin typeface="Arial" panose="020B0604020202020204" pitchFamily="34" charset="0"/>
                <a:hlinkClick r:id="rId7" tooltip="Manhattan"/>
              </a:rPr>
              <a:t>Manhattan</a:t>
            </a:r>
            <a:r>
              <a:rPr lang="de-DE" b="0" i="0" dirty="0">
                <a:solidFill>
                  <a:srgbClr val="222222"/>
                </a:solidFill>
                <a:effectLst/>
                <a:latin typeface="Arial" panose="020B0604020202020204" pitchFamily="34" charset="0"/>
              </a:rPr>
              <a:t>, vergewaltigte und anschließend ermordete</a:t>
            </a:r>
            <a:endParaRPr lang="en-GB" dirty="0"/>
          </a:p>
        </p:txBody>
      </p:sp>
      <p:sp>
        <p:nvSpPr>
          <p:cNvPr id="10" name="Rechteck 9">
            <a:extLst>
              <a:ext uri="{FF2B5EF4-FFF2-40B4-BE49-F238E27FC236}">
                <a16:creationId xmlns:a16="http://schemas.microsoft.com/office/drawing/2014/main" id="{DECF0F83-3D58-4ED8-97DC-A368CC793C38}"/>
              </a:ext>
            </a:extLst>
          </p:cNvPr>
          <p:cNvSpPr/>
          <p:nvPr/>
        </p:nvSpPr>
        <p:spPr>
          <a:xfrm>
            <a:off x="6265335" y="3805535"/>
            <a:ext cx="2005677" cy="369332"/>
          </a:xfrm>
          <a:prstGeom prst="rect">
            <a:avLst/>
          </a:prstGeom>
        </p:spPr>
        <p:txBody>
          <a:bodyPr wrap="none">
            <a:spAutoFit/>
          </a:bodyPr>
          <a:lstStyle/>
          <a:p>
            <a:r>
              <a:rPr lang="en-GB" b="0" i="0" dirty="0" err="1">
                <a:solidFill>
                  <a:srgbClr val="222222"/>
                </a:solidFill>
                <a:effectLst/>
                <a:latin typeface="Arial" panose="020B0604020202020204" pitchFamily="34" charset="0"/>
              </a:rPr>
              <a:t>sie</a:t>
            </a:r>
            <a:r>
              <a:rPr lang="en-GB" b="0" i="0" dirty="0">
                <a:solidFill>
                  <a:srgbClr val="222222"/>
                </a:solidFill>
                <a:effectLst/>
                <a:latin typeface="Arial" panose="020B0604020202020204" pitchFamily="34" charset="0"/>
              </a:rPr>
              <a:t> </a:t>
            </a:r>
            <a:r>
              <a:rPr lang="en-GB" b="0" i="0" dirty="0" err="1">
                <a:solidFill>
                  <a:srgbClr val="222222"/>
                </a:solidFill>
                <a:effectLst/>
                <a:latin typeface="Arial" panose="020B0604020202020204" pitchFamily="34" charset="0"/>
              </a:rPr>
              <a:t>wurde</a:t>
            </a:r>
            <a:r>
              <a:rPr lang="en-GB" b="0" i="0" dirty="0">
                <a:solidFill>
                  <a:srgbClr val="222222"/>
                </a:solidFill>
                <a:effectLst/>
                <a:latin typeface="Arial" panose="020B0604020202020204" pitchFamily="34" charset="0"/>
              </a:rPr>
              <a:t> </a:t>
            </a:r>
            <a:r>
              <a:rPr lang="en-GB" b="0" i="0" dirty="0" err="1">
                <a:solidFill>
                  <a:srgbClr val="222222"/>
                </a:solidFill>
                <a:effectLst/>
                <a:latin typeface="Arial" panose="020B0604020202020204" pitchFamily="34" charset="0"/>
              </a:rPr>
              <a:t>erwürgt</a:t>
            </a:r>
            <a:endParaRPr lang="en-GB" dirty="0"/>
          </a:p>
        </p:txBody>
      </p:sp>
    </p:spTree>
    <p:extLst>
      <p:ext uri="{BB962C8B-B14F-4D97-AF65-F5344CB8AC3E}">
        <p14:creationId xmlns:p14="http://schemas.microsoft.com/office/powerpoint/2010/main" val="131157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7FB0B5F-FB8B-4F4D-A8F7-B82A55489810}"/>
              </a:ext>
            </a:extLst>
          </p:cNvPr>
          <p:cNvSpPr/>
          <p:nvPr/>
        </p:nvSpPr>
        <p:spPr>
          <a:xfrm>
            <a:off x="846138" y="273775"/>
            <a:ext cx="4775730" cy="2308324"/>
          </a:xfrm>
          <a:prstGeom prst="rect">
            <a:avLst/>
          </a:prstGeom>
        </p:spPr>
        <p:txBody>
          <a:bodyPr wrap="square">
            <a:spAutoFit/>
          </a:bodyPr>
          <a:lstStyle/>
          <a:p>
            <a:r>
              <a:rPr lang="de-DE" b="0" i="0" dirty="0">
                <a:solidFill>
                  <a:srgbClr val="222222"/>
                </a:solidFill>
                <a:effectLst/>
                <a:latin typeface="Arial" panose="020B0604020202020204" pitchFamily="34" charset="0"/>
              </a:rPr>
              <a:t>Zwei Mädchen, die an dem künstlerischen Sommercamp </a:t>
            </a:r>
            <a:r>
              <a:rPr lang="de-DE" b="0" i="1" dirty="0">
                <a:solidFill>
                  <a:srgbClr val="222222"/>
                </a:solidFill>
                <a:effectLst/>
                <a:latin typeface="Arial" panose="020B0604020202020204" pitchFamily="34" charset="0"/>
              </a:rPr>
              <a:t>New </a:t>
            </a:r>
            <a:r>
              <a:rPr lang="de-DE" b="0" i="1" dirty="0" err="1">
                <a:solidFill>
                  <a:srgbClr val="222222"/>
                </a:solidFill>
                <a:effectLst/>
                <a:latin typeface="Arial" panose="020B0604020202020204" pitchFamily="34" charset="0"/>
              </a:rPr>
              <a:t>Beginnings</a:t>
            </a:r>
            <a:r>
              <a:rPr lang="de-DE" b="0" i="0" dirty="0">
                <a:solidFill>
                  <a:srgbClr val="222222"/>
                </a:solidFill>
                <a:effectLst/>
                <a:latin typeface="Arial" panose="020B0604020202020204" pitchFamily="34" charset="0"/>
              </a:rPr>
              <a:t> in George Mills, </a:t>
            </a:r>
            <a:r>
              <a:rPr lang="de-DE" b="0" i="0" u="none" strike="noStrike" dirty="0">
                <a:solidFill>
                  <a:srgbClr val="0B0080"/>
                </a:solidFill>
                <a:effectLst/>
                <a:latin typeface="Arial" panose="020B0604020202020204" pitchFamily="34" charset="0"/>
                <a:hlinkClick r:id="rId2" tooltip="New Hampshire"/>
              </a:rPr>
              <a:t>New Hampshire</a:t>
            </a:r>
            <a:r>
              <a:rPr lang="de-DE" b="0" i="0" dirty="0">
                <a:solidFill>
                  <a:srgbClr val="222222"/>
                </a:solidFill>
                <a:effectLst/>
                <a:latin typeface="Arial" panose="020B0604020202020204" pitchFamily="34" charset="0"/>
              </a:rPr>
              <a:t>, teilnahmen, in dem </a:t>
            </a:r>
            <a:r>
              <a:rPr lang="de-DE" b="0" i="0" dirty="0" err="1">
                <a:solidFill>
                  <a:srgbClr val="222222"/>
                </a:solidFill>
                <a:effectLst/>
                <a:latin typeface="Arial" panose="020B0604020202020204" pitchFamily="34" charset="0"/>
              </a:rPr>
              <a:t>Alcala</a:t>
            </a:r>
            <a:r>
              <a:rPr lang="de-DE" b="0" i="0" dirty="0">
                <a:solidFill>
                  <a:srgbClr val="222222"/>
                </a:solidFill>
                <a:effectLst/>
                <a:latin typeface="Arial" panose="020B0604020202020204" pitchFamily="34" charset="0"/>
              </a:rPr>
              <a:t> Betreuer war, sahen 1971 ein Fahndungsposter von ihm. Kurz danach wurde er in Kalifornien aufgrund der Vergewaltigung von </a:t>
            </a:r>
            <a:r>
              <a:rPr lang="de-DE" b="0" i="0" dirty="0" err="1">
                <a:solidFill>
                  <a:srgbClr val="222222"/>
                </a:solidFill>
                <a:effectLst/>
                <a:latin typeface="Arial" panose="020B0604020202020204" pitchFamily="34" charset="0"/>
              </a:rPr>
              <a:t>Tali</a:t>
            </a:r>
            <a:r>
              <a:rPr lang="de-DE" b="0" i="0" dirty="0">
                <a:solidFill>
                  <a:srgbClr val="222222"/>
                </a:solidFill>
                <a:effectLst/>
                <a:latin typeface="Arial" panose="020B0604020202020204" pitchFamily="34" charset="0"/>
              </a:rPr>
              <a:t> Shapiro festgenommen</a:t>
            </a:r>
            <a:endParaRPr lang="en-GB" dirty="0"/>
          </a:p>
        </p:txBody>
      </p:sp>
      <p:sp>
        <p:nvSpPr>
          <p:cNvPr id="6" name="Rechteck 5">
            <a:extLst>
              <a:ext uri="{FF2B5EF4-FFF2-40B4-BE49-F238E27FC236}">
                <a16:creationId xmlns:a16="http://schemas.microsoft.com/office/drawing/2014/main" id="{F77EC025-6E26-4020-B326-5BAB3A7FBBD8}"/>
              </a:ext>
            </a:extLst>
          </p:cNvPr>
          <p:cNvSpPr/>
          <p:nvPr/>
        </p:nvSpPr>
        <p:spPr>
          <a:xfrm>
            <a:off x="6096000" y="273775"/>
            <a:ext cx="4775730" cy="1754326"/>
          </a:xfrm>
          <a:prstGeom prst="rect">
            <a:avLst/>
          </a:prstGeom>
        </p:spPr>
        <p:txBody>
          <a:bodyPr wrap="square">
            <a:spAutoFit/>
          </a:bodyPr>
          <a:lstStyle/>
          <a:p>
            <a:r>
              <a:rPr lang="de-DE" b="0" i="0" dirty="0">
                <a:solidFill>
                  <a:srgbClr val="222222"/>
                </a:solidFill>
                <a:effectLst/>
                <a:latin typeface="Arial" panose="020B0604020202020204" pitchFamily="34" charset="0"/>
              </a:rPr>
              <a:t>Die Eltern des Mädchens erlaubten es dieser nicht, gegen ihn auszusagen, deshalb wurde er nur wegen Körperverletzung angeklagt. Nach nur 17 Monaten wurde er entlassen, da er den geltenden Vorschriften nach Anzeichen einer Rehabilitation zeigte.</a:t>
            </a:r>
          </a:p>
        </p:txBody>
      </p:sp>
      <p:sp>
        <p:nvSpPr>
          <p:cNvPr id="7" name="Rechteck 6">
            <a:extLst>
              <a:ext uri="{FF2B5EF4-FFF2-40B4-BE49-F238E27FC236}">
                <a16:creationId xmlns:a16="http://schemas.microsoft.com/office/drawing/2014/main" id="{D2D4198D-1E92-4AA9-B4A5-29E38D257571}"/>
              </a:ext>
            </a:extLst>
          </p:cNvPr>
          <p:cNvSpPr/>
          <p:nvPr/>
        </p:nvSpPr>
        <p:spPr>
          <a:xfrm>
            <a:off x="626534" y="2612741"/>
            <a:ext cx="4962525" cy="923330"/>
          </a:xfrm>
          <a:prstGeom prst="rect">
            <a:avLst/>
          </a:prstGeom>
        </p:spPr>
        <p:txBody>
          <a:bodyPr wrap="square">
            <a:spAutoFit/>
          </a:bodyPr>
          <a:lstStyle/>
          <a:p>
            <a:r>
              <a:rPr lang="de-DE" b="0" i="0" dirty="0">
                <a:solidFill>
                  <a:srgbClr val="222222"/>
                </a:solidFill>
                <a:effectLst/>
                <a:latin typeface="Arial" panose="020B0604020202020204" pitchFamily="34" charset="0"/>
              </a:rPr>
              <a:t>Nach nur zwei Monaten beging er seine nächste Tat, er griff die 13-jährige Julie J. unter dem Vorwand, sie zur Schule zu fahren, an. </a:t>
            </a:r>
            <a:endParaRPr lang="en-GB" dirty="0"/>
          </a:p>
        </p:txBody>
      </p:sp>
      <p:sp>
        <p:nvSpPr>
          <p:cNvPr id="8" name="Rechteck 7">
            <a:extLst>
              <a:ext uri="{FF2B5EF4-FFF2-40B4-BE49-F238E27FC236}">
                <a16:creationId xmlns:a16="http://schemas.microsoft.com/office/drawing/2014/main" id="{E22FF262-3FBF-44C7-83A6-2F4B5BF02E09}"/>
              </a:ext>
            </a:extLst>
          </p:cNvPr>
          <p:cNvSpPr/>
          <p:nvPr/>
        </p:nvSpPr>
        <p:spPr>
          <a:xfrm>
            <a:off x="6096000" y="2617749"/>
            <a:ext cx="5875867" cy="923330"/>
          </a:xfrm>
          <a:prstGeom prst="rect">
            <a:avLst/>
          </a:prstGeom>
        </p:spPr>
        <p:txBody>
          <a:bodyPr wrap="square">
            <a:spAutoFit/>
          </a:bodyPr>
          <a:lstStyle/>
          <a:p>
            <a:r>
              <a:rPr lang="de-DE" b="0" i="0" dirty="0">
                <a:solidFill>
                  <a:srgbClr val="222222"/>
                </a:solidFill>
                <a:effectLst/>
                <a:latin typeface="Arial" panose="020B0604020202020204" pitchFamily="34" charset="0"/>
              </a:rPr>
              <a:t>Sie sagte anschließend auch gegen ihn aus, weswegen er zu einer unbestimmten Haftdauer verurteilt wurde, jedoch nach zwei Jahren Gefängnis wieder freikam.</a:t>
            </a:r>
          </a:p>
        </p:txBody>
      </p:sp>
      <p:sp>
        <p:nvSpPr>
          <p:cNvPr id="11" name="Rechteck 10">
            <a:extLst>
              <a:ext uri="{FF2B5EF4-FFF2-40B4-BE49-F238E27FC236}">
                <a16:creationId xmlns:a16="http://schemas.microsoft.com/office/drawing/2014/main" id="{5E83EB03-C826-4921-B353-93B67D5CCC7B}"/>
              </a:ext>
            </a:extLst>
          </p:cNvPr>
          <p:cNvSpPr/>
          <p:nvPr/>
        </p:nvSpPr>
        <p:spPr>
          <a:xfrm>
            <a:off x="626534" y="3675738"/>
            <a:ext cx="6096001" cy="2308324"/>
          </a:xfrm>
          <a:prstGeom prst="rect">
            <a:avLst/>
          </a:prstGeom>
        </p:spPr>
        <p:txBody>
          <a:bodyPr>
            <a:spAutoFit/>
          </a:bodyPr>
          <a:lstStyle/>
          <a:p>
            <a:r>
              <a:rPr lang="de-DE" b="0" i="0" dirty="0">
                <a:solidFill>
                  <a:srgbClr val="222222"/>
                </a:solidFill>
                <a:effectLst/>
                <a:latin typeface="Arial" panose="020B0604020202020204" pitchFamily="34" charset="0"/>
              </a:rPr>
              <a:t>Ende der 1970er Jahre fotografierte er Hunderte junge Männer und Frauen unter dem Vorwand, sie später für professionelle Modeaufnahmen engagieren zu wollen. Die Personen, oft minderjährig, waren dabei nackt. So entstanden etliche Fotos, die er bis zu seiner letzten Verhaftung behielt. 1979 vergewaltigte er dabei die vorher bewusstlos geschlagene 15-jährige Monique </a:t>
            </a:r>
            <a:r>
              <a:rPr lang="de-DE" b="0" i="0" dirty="0" err="1">
                <a:solidFill>
                  <a:srgbClr val="222222"/>
                </a:solidFill>
                <a:effectLst/>
                <a:latin typeface="Arial" panose="020B0604020202020204" pitchFamily="34" charset="0"/>
              </a:rPr>
              <a:t>Hoyt</a:t>
            </a:r>
            <a:r>
              <a:rPr lang="de-DE" b="0" i="0" dirty="0">
                <a:solidFill>
                  <a:srgbClr val="222222"/>
                </a:solidFill>
                <a:effectLst/>
                <a:latin typeface="Arial" panose="020B0604020202020204" pitchFamily="34" charset="0"/>
              </a:rPr>
              <a:t>.</a:t>
            </a:r>
          </a:p>
          <a:p>
            <a:endParaRPr lang="en-GB" dirty="0"/>
          </a:p>
        </p:txBody>
      </p:sp>
      <p:sp>
        <p:nvSpPr>
          <p:cNvPr id="12" name="Rechteck 11">
            <a:extLst>
              <a:ext uri="{FF2B5EF4-FFF2-40B4-BE49-F238E27FC236}">
                <a16:creationId xmlns:a16="http://schemas.microsoft.com/office/drawing/2014/main" id="{4F6D75DD-C9EE-401C-B268-3EFEE306EB73}"/>
              </a:ext>
            </a:extLst>
          </p:cNvPr>
          <p:cNvSpPr/>
          <p:nvPr/>
        </p:nvSpPr>
        <p:spPr>
          <a:xfrm>
            <a:off x="626534" y="5785039"/>
            <a:ext cx="4284133" cy="3693319"/>
          </a:xfrm>
          <a:prstGeom prst="rect">
            <a:avLst/>
          </a:prstGeom>
        </p:spPr>
        <p:txBody>
          <a:bodyPr wrap="square">
            <a:spAutoFit/>
          </a:bodyPr>
          <a:lstStyle/>
          <a:p>
            <a:r>
              <a:rPr lang="de-DE" b="0" i="0" dirty="0">
                <a:solidFill>
                  <a:srgbClr val="222222"/>
                </a:solidFill>
                <a:effectLst/>
                <a:latin typeface="Arial" panose="020B0604020202020204" pitchFamily="34" charset="0"/>
              </a:rPr>
              <a:t>Mitte 1979 wurde die zwölfjährige Robin </a:t>
            </a:r>
            <a:r>
              <a:rPr lang="de-DE" b="0" i="0" dirty="0" err="1">
                <a:solidFill>
                  <a:srgbClr val="222222"/>
                </a:solidFill>
                <a:effectLst/>
                <a:latin typeface="Arial" panose="020B0604020202020204" pitchFamily="34" charset="0"/>
              </a:rPr>
              <a:t>Samsoe</a:t>
            </a:r>
            <a:r>
              <a:rPr lang="de-DE" b="0" i="0" dirty="0">
                <a:solidFill>
                  <a:srgbClr val="222222"/>
                </a:solidFill>
                <a:effectLst/>
                <a:latin typeface="Arial" panose="020B0604020202020204" pitchFamily="34" charset="0"/>
              </a:rPr>
              <a:t> in Huntington Beach zwölf Tage nach ihrem Verschwinden in der Nähe von Los Angeles tot aufgefunden. Eine Begleitung von Robin erzählte der Polizei später, dass ein Fremder Fotos machen wollte und erstellte ein Phantombild. Der Bewährungshelfer von </a:t>
            </a:r>
            <a:r>
              <a:rPr lang="de-DE" b="0" i="0" dirty="0" err="1">
                <a:solidFill>
                  <a:srgbClr val="222222"/>
                </a:solidFill>
                <a:effectLst/>
                <a:latin typeface="Arial" panose="020B0604020202020204" pitchFamily="34" charset="0"/>
              </a:rPr>
              <a:t>Alcala</a:t>
            </a:r>
            <a:r>
              <a:rPr lang="de-DE" b="0" i="0" dirty="0">
                <a:solidFill>
                  <a:srgbClr val="222222"/>
                </a:solidFill>
                <a:effectLst/>
                <a:latin typeface="Arial" panose="020B0604020202020204" pitchFamily="34" charset="0"/>
              </a:rPr>
              <a:t> identifizierte daraufhin </a:t>
            </a:r>
            <a:r>
              <a:rPr lang="de-DE" b="0" i="0" dirty="0" err="1">
                <a:solidFill>
                  <a:srgbClr val="222222"/>
                </a:solidFill>
                <a:effectLst/>
                <a:latin typeface="Arial" panose="020B0604020202020204" pitchFamily="34" charset="0"/>
              </a:rPr>
              <a:t>Alcala</a:t>
            </a:r>
            <a:r>
              <a:rPr lang="de-DE" b="0" i="0" dirty="0">
                <a:solidFill>
                  <a:srgbClr val="222222"/>
                </a:solidFill>
                <a:effectLst/>
                <a:latin typeface="Arial" panose="020B0604020202020204" pitchFamily="34" charset="0"/>
              </a:rPr>
              <a:t> auf dem Fahndungsbild. Robins Ohrringe wurden daraufhin in einem von </a:t>
            </a:r>
            <a:r>
              <a:rPr lang="de-DE" b="0" i="0" dirty="0" err="1">
                <a:solidFill>
                  <a:srgbClr val="222222"/>
                </a:solidFill>
                <a:effectLst/>
                <a:latin typeface="Arial" panose="020B0604020202020204" pitchFamily="34" charset="0"/>
              </a:rPr>
              <a:t>Alcala</a:t>
            </a:r>
            <a:r>
              <a:rPr lang="de-DE" b="0" i="0" dirty="0">
                <a:solidFill>
                  <a:srgbClr val="222222"/>
                </a:solidFill>
                <a:effectLst/>
                <a:latin typeface="Arial" panose="020B0604020202020204" pitchFamily="34" charset="0"/>
              </a:rPr>
              <a:t> angemieteten Schließfach gefunden</a:t>
            </a:r>
            <a:endParaRPr lang="en-GB" dirty="0"/>
          </a:p>
        </p:txBody>
      </p:sp>
    </p:spTree>
    <p:extLst>
      <p:ext uri="{BB962C8B-B14F-4D97-AF65-F5344CB8AC3E}">
        <p14:creationId xmlns:p14="http://schemas.microsoft.com/office/powerpoint/2010/main" val="11265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5CB2D654-5F19-41BD-82D4-5C0A6E3246E0}"/>
              </a:ext>
            </a:extLst>
          </p:cNvPr>
          <p:cNvSpPr/>
          <p:nvPr/>
        </p:nvSpPr>
        <p:spPr>
          <a:xfrm>
            <a:off x="1354138" y="621010"/>
            <a:ext cx="6096000" cy="923330"/>
          </a:xfrm>
          <a:prstGeom prst="rect">
            <a:avLst/>
          </a:prstGeom>
        </p:spPr>
        <p:txBody>
          <a:bodyPr>
            <a:spAutoFit/>
          </a:bodyPr>
          <a:lstStyle/>
          <a:p>
            <a:r>
              <a:rPr lang="de-DE" b="0" i="0" dirty="0">
                <a:solidFill>
                  <a:srgbClr val="222222"/>
                </a:solidFill>
                <a:effectLst/>
                <a:latin typeface="Arial" panose="020B0604020202020204" pitchFamily="34" charset="0"/>
              </a:rPr>
              <a:t>Ende 1979 wurde </a:t>
            </a:r>
            <a:r>
              <a:rPr lang="de-DE" b="0" i="0" dirty="0" err="1">
                <a:solidFill>
                  <a:srgbClr val="222222"/>
                </a:solidFill>
                <a:effectLst/>
                <a:latin typeface="Arial" panose="020B0604020202020204" pitchFamily="34" charset="0"/>
              </a:rPr>
              <a:t>Alcala</a:t>
            </a:r>
            <a:r>
              <a:rPr lang="de-DE" b="0" i="0" dirty="0">
                <a:solidFill>
                  <a:srgbClr val="222222"/>
                </a:solidFill>
                <a:effectLst/>
                <a:latin typeface="Arial" panose="020B0604020202020204" pitchFamily="34" charset="0"/>
              </a:rPr>
              <a:t> für den Mord an Robin </a:t>
            </a:r>
            <a:r>
              <a:rPr lang="de-DE" b="0" i="0" dirty="0" err="1">
                <a:solidFill>
                  <a:srgbClr val="222222"/>
                </a:solidFill>
                <a:effectLst/>
                <a:latin typeface="Arial" panose="020B0604020202020204" pitchFamily="34" charset="0"/>
              </a:rPr>
              <a:t>Samsoe</a:t>
            </a:r>
            <a:r>
              <a:rPr lang="de-DE" b="0" i="0" dirty="0">
                <a:solidFill>
                  <a:srgbClr val="222222"/>
                </a:solidFill>
                <a:effectLst/>
                <a:latin typeface="Arial" panose="020B0604020202020204" pitchFamily="34" charset="0"/>
              </a:rPr>
              <a:t> verhaftet und im darauffolgenden Jahr zum Tode verurteilt. Wegen Verfahrensfehlern wurde das Urteil annulliert</a:t>
            </a:r>
            <a:endParaRPr lang="en-GB" dirty="0"/>
          </a:p>
        </p:txBody>
      </p:sp>
      <p:sp>
        <p:nvSpPr>
          <p:cNvPr id="6" name="Rechteck 5">
            <a:extLst>
              <a:ext uri="{FF2B5EF4-FFF2-40B4-BE49-F238E27FC236}">
                <a16:creationId xmlns:a16="http://schemas.microsoft.com/office/drawing/2014/main" id="{0412118D-7CB2-45A6-819C-DAEC40EBE882}"/>
              </a:ext>
            </a:extLst>
          </p:cNvPr>
          <p:cNvSpPr/>
          <p:nvPr/>
        </p:nvSpPr>
        <p:spPr>
          <a:xfrm>
            <a:off x="1354138" y="1722735"/>
            <a:ext cx="6096000" cy="923330"/>
          </a:xfrm>
          <a:prstGeom prst="rect">
            <a:avLst/>
          </a:prstGeom>
        </p:spPr>
        <p:txBody>
          <a:bodyPr>
            <a:spAutoFit/>
          </a:bodyPr>
          <a:lstStyle/>
          <a:p>
            <a:r>
              <a:rPr lang="de-DE" b="0" i="0" dirty="0">
                <a:solidFill>
                  <a:srgbClr val="222222"/>
                </a:solidFill>
                <a:effectLst/>
                <a:latin typeface="Arial" panose="020B0604020202020204" pitchFamily="34" charset="0"/>
              </a:rPr>
              <a:t>Eine zweite Verurteilung zum Tode im Jahr 1986 wurde ebenfalls aufgehoben, da ein Zeuge „von Polizeiermittlern hypnotisiert wurde“.</a:t>
            </a:r>
            <a:endParaRPr lang="en-GB" dirty="0"/>
          </a:p>
        </p:txBody>
      </p:sp>
      <p:sp>
        <p:nvSpPr>
          <p:cNvPr id="7" name="Rechteck 6">
            <a:extLst>
              <a:ext uri="{FF2B5EF4-FFF2-40B4-BE49-F238E27FC236}">
                <a16:creationId xmlns:a16="http://schemas.microsoft.com/office/drawing/2014/main" id="{99B62FEA-7000-4929-92BC-EB85590ECDF5}"/>
              </a:ext>
            </a:extLst>
          </p:cNvPr>
          <p:cNvSpPr/>
          <p:nvPr/>
        </p:nvSpPr>
        <p:spPr>
          <a:xfrm>
            <a:off x="1354138" y="2824460"/>
            <a:ext cx="6096000" cy="646331"/>
          </a:xfrm>
          <a:prstGeom prst="rect">
            <a:avLst/>
          </a:prstGeom>
        </p:spPr>
        <p:txBody>
          <a:bodyPr>
            <a:spAutoFit/>
          </a:bodyPr>
          <a:lstStyle/>
          <a:p>
            <a:r>
              <a:rPr lang="de-DE" b="0" i="0" dirty="0" err="1">
                <a:solidFill>
                  <a:srgbClr val="222222"/>
                </a:solidFill>
                <a:effectLst/>
                <a:latin typeface="Arial" panose="020B0604020202020204" pitchFamily="34" charset="0"/>
              </a:rPr>
              <a:t>Alcala</a:t>
            </a:r>
            <a:r>
              <a:rPr lang="de-DE" b="0" i="0" dirty="0">
                <a:solidFill>
                  <a:srgbClr val="222222"/>
                </a:solidFill>
                <a:effectLst/>
                <a:latin typeface="Arial" panose="020B0604020202020204" pitchFamily="34" charset="0"/>
              </a:rPr>
              <a:t> schrieb ein Buch („</a:t>
            </a:r>
            <a:r>
              <a:rPr lang="de-DE" b="0" i="0" dirty="0" err="1">
                <a:solidFill>
                  <a:srgbClr val="222222"/>
                </a:solidFill>
                <a:effectLst/>
                <a:latin typeface="Arial" panose="020B0604020202020204" pitchFamily="34" charset="0"/>
              </a:rPr>
              <a:t>You</a:t>
            </a:r>
            <a:r>
              <a:rPr lang="de-DE" b="0" i="0" dirty="0">
                <a:solidFill>
                  <a:srgbClr val="222222"/>
                </a:solidFill>
                <a:effectLst/>
                <a:latin typeface="Arial" panose="020B0604020202020204" pitchFamily="34" charset="0"/>
              </a:rPr>
              <a:t> </a:t>
            </a:r>
            <a:r>
              <a:rPr lang="de-DE" b="0" i="0" dirty="0" err="1">
                <a:solidFill>
                  <a:srgbClr val="222222"/>
                </a:solidFill>
                <a:effectLst/>
                <a:latin typeface="Arial" panose="020B0604020202020204" pitchFamily="34" charset="0"/>
              </a:rPr>
              <a:t>the</a:t>
            </a:r>
            <a:r>
              <a:rPr lang="de-DE" b="0" i="0" dirty="0">
                <a:solidFill>
                  <a:srgbClr val="222222"/>
                </a:solidFill>
                <a:effectLst/>
                <a:latin typeface="Arial" panose="020B0604020202020204" pitchFamily="34" charset="0"/>
              </a:rPr>
              <a:t> Jury“), in dem er seine Unschuld beteuerte</a:t>
            </a:r>
            <a:endParaRPr lang="en-GB" dirty="0"/>
          </a:p>
        </p:txBody>
      </p:sp>
      <p:sp>
        <p:nvSpPr>
          <p:cNvPr id="8" name="Rechteck 7">
            <a:extLst>
              <a:ext uri="{FF2B5EF4-FFF2-40B4-BE49-F238E27FC236}">
                <a16:creationId xmlns:a16="http://schemas.microsoft.com/office/drawing/2014/main" id="{8969AADE-4D41-4BBF-A203-BB4144E76018}"/>
              </a:ext>
            </a:extLst>
          </p:cNvPr>
          <p:cNvSpPr/>
          <p:nvPr/>
        </p:nvSpPr>
        <p:spPr>
          <a:xfrm>
            <a:off x="1354138" y="3649186"/>
            <a:ext cx="6096000" cy="1754326"/>
          </a:xfrm>
          <a:prstGeom prst="rect">
            <a:avLst/>
          </a:prstGeom>
        </p:spPr>
        <p:txBody>
          <a:bodyPr>
            <a:spAutoFit/>
          </a:bodyPr>
          <a:lstStyle/>
          <a:p>
            <a:r>
              <a:rPr lang="de-DE" b="0" i="0" dirty="0">
                <a:solidFill>
                  <a:srgbClr val="222222"/>
                </a:solidFill>
                <a:effectLst/>
                <a:latin typeface="Arial" panose="020B0604020202020204" pitchFamily="34" charset="0"/>
              </a:rPr>
              <a:t>Für den dritten Versuch einer Verurteilung im Jahr 2003 wurden im Rahmen einer DNA-Analyse vier offene Vergewaltigungs- und Todesfälle von Ende der 1970er Jahre mit ihm in Verbindung gebracht. Im Februar 2010 wurde er für die fünf bekannten Fälle angeklagt und verteidigte sich selbst</a:t>
            </a:r>
            <a:endParaRPr lang="en-GB" dirty="0"/>
          </a:p>
        </p:txBody>
      </p:sp>
      <p:sp>
        <p:nvSpPr>
          <p:cNvPr id="9" name="Rechteck 8">
            <a:extLst>
              <a:ext uri="{FF2B5EF4-FFF2-40B4-BE49-F238E27FC236}">
                <a16:creationId xmlns:a16="http://schemas.microsoft.com/office/drawing/2014/main" id="{B20F8F04-23EE-4582-959A-A49C0C9F18AE}"/>
              </a:ext>
            </a:extLst>
          </p:cNvPr>
          <p:cNvSpPr/>
          <p:nvPr/>
        </p:nvSpPr>
        <p:spPr>
          <a:xfrm>
            <a:off x="1354138" y="5329686"/>
            <a:ext cx="5416868" cy="369332"/>
          </a:xfrm>
          <a:prstGeom prst="rect">
            <a:avLst/>
          </a:prstGeom>
        </p:spPr>
        <p:txBody>
          <a:bodyPr wrap="none">
            <a:spAutoFit/>
          </a:bodyPr>
          <a:lstStyle/>
          <a:p>
            <a:r>
              <a:rPr lang="de-DE" b="0" i="0" dirty="0">
                <a:solidFill>
                  <a:srgbClr val="222222"/>
                </a:solidFill>
                <a:effectLst/>
                <a:latin typeface="Arial" panose="020B0604020202020204" pitchFamily="34" charset="0"/>
              </a:rPr>
              <a:t>Er erklärte, sich an Morde nicht erinnern zu können</a:t>
            </a:r>
            <a:endParaRPr lang="en-GB" dirty="0"/>
          </a:p>
        </p:txBody>
      </p:sp>
      <p:sp>
        <p:nvSpPr>
          <p:cNvPr id="10" name="Rechteck 9">
            <a:extLst>
              <a:ext uri="{FF2B5EF4-FFF2-40B4-BE49-F238E27FC236}">
                <a16:creationId xmlns:a16="http://schemas.microsoft.com/office/drawing/2014/main" id="{3F232069-DEC0-4E4D-AD0D-F3448165BBC5}"/>
              </a:ext>
            </a:extLst>
          </p:cNvPr>
          <p:cNvSpPr/>
          <p:nvPr/>
        </p:nvSpPr>
        <p:spPr>
          <a:xfrm>
            <a:off x="1354138" y="5913824"/>
            <a:ext cx="6096000" cy="646331"/>
          </a:xfrm>
          <a:prstGeom prst="rect">
            <a:avLst/>
          </a:prstGeom>
        </p:spPr>
        <p:txBody>
          <a:bodyPr>
            <a:spAutoFit/>
          </a:bodyPr>
          <a:lstStyle/>
          <a:p>
            <a:r>
              <a:rPr lang="de-DE" b="0" i="0" dirty="0">
                <a:solidFill>
                  <a:srgbClr val="222222"/>
                </a:solidFill>
                <a:effectLst/>
                <a:latin typeface="Arial" panose="020B0604020202020204" pitchFamily="34" charset="0"/>
              </a:rPr>
              <a:t>Nach der Verurteilung für alle fünf Morde wurde das Strafmaß im März 2010 auf die Todesstrafe festgesetzt</a:t>
            </a:r>
            <a:endParaRPr lang="en-GB" dirty="0"/>
          </a:p>
        </p:txBody>
      </p:sp>
      <p:sp>
        <p:nvSpPr>
          <p:cNvPr id="11" name="Rechteck 10">
            <a:extLst>
              <a:ext uri="{FF2B5EF4-FFF2-40B4-BE49-F238E27FC236}">
                <a16:creationId xmlns:a16="http://schemas.microsoft.com/office/drawing/2014/main" id="{ADD70AA2-E594-4533-B524-55F9D5375933}"/>
              </a:ext>
            </a:extLst>
          </p:cNvPr>
          <p:cNvSpPr/>
          <p:nvPr/>
        </p:nvSpPr>
        <p:spPr>
          <a:xfrm>
            <a:off x="1014572" y="6774961"/>
            <a:ext cx="6096000" cy="923330"/>
          </a:xfrm>
          <a:prstGeom prst="rect">
            <a:avLst/>
          </a:prstGeom>
        </p:spPr>
        <p:txBody>
          <a:bodyPr>
            <a:spAutoFit/>
          </a:bodyPr>
          <a:lstStyle/>
          <a:p>
            <a:r>
              <a:rPr lang="de-DE" b="0" i="0" dirty="0">
                <a:solidFill>
                  <a:srgbClr val="222222"/>
                </a:solidFill>
                <a:effectLst/>
                <a:latin typeface="Arial" panose="020B0604020202020204" pitchFamily="34" charset="0"/>
              </a:rPr>
              <a:t>Von einem Richter in New York wurde </a:t>
            </a:r>
            <a:r>
              <a:rPr lang="de-DE" b="0" i="0" dirty="0" err="1">
                <a:solidFill>
                  <a:srgbClr val="222222"/>
                </a:solidFill>
                <a:effectLst/>
                <a:latin typeface="Arial" panose="020B0604020202020204" pitchFamily="34" charset="0"/>
              </a:rPr>
              <a:t>Alcala</a:t>
            </a:r>
            <a:r>
              <a:rPr lang="de-DE" b="0" i="0" dirty="0">
                <a:solidFill>
                  <a:srgbClr val="222222"/>
                </a:solidFill>
                <a:effectLst/>
                <a:latin typeface="Arial" panose="020B0604020202020204" pitchFamily="34" charset="0"/>
              </a:rPr>
              <a:t> im Jahr 2013 für die Morde an Cornelia </a:t>
            </a:r>
            <a:r>
              <a:rPr lang="de-DE" b="0" i="0" dirty="0" err="1">
                <a:solidFill>
                  <a:srgbClr val="222222"/>
                </a:solidFill>
                <a:effectLst/>
                <a:latin typeface="Arial" panose="020B0604020202020204" pitchFamily="34" charset="0"/>
              </a:rPr>
              <a:t>Crilley</a:t>
            </a:r>
            <a:r>
              <a:rPr lang="de-DE" b="0" i="0" dirty="0">
                <a:solidFill>
                  <a:srgbClr val="222222"/>
                </a:solidFill>
                <a:effectLst/>
                <a:latin typeface="Arial" panose="020B0604020202020204" pitchFamily="34" charset="0"/>
              </a:rPr>
              <a:t> und Ellen </a:t>
            </a:r>
            <a:r>
              <a:rPr lang="de-DE" b="0" i="0" dirty="0" err="1">
                <a:solidFill>
                  <a:srgbClr val="222222"/>
                </a:solidFill>
                <a:effectLst/>
                <a:latin typeface="Arial" panose="020B0604020202020204" pitchFamily="34" charset="0"/>
              </a:rPr>
              <a:t>Hover</a:t>
            </a:r>
            <a:r>
              <a:rPr lang="de-DE" b="0" i="0" dirty="0">
                <a:solidFill>
                  <a:srgbClr val="222222"/>
                </a:solidFill>
                <a:effectLst/>
                <a:latin typeface="Arial" panose="020B0604020202020204" pitchFamily="34" charset="0"/>
              </a:rPr>
              <a:t> (1971 und 1977) zu 25 Jahren Gefängnis verurteilt</a:t>
            </a:r>
            <a:endParaRPr lang="en-GB" dirty="0"/>
          </a:p>
        </p:txBody>
      </p:sp>
    </p:spTree>
    <p:extLst>
      <p:ext uri="{BB962C8B-B14F-4D97-AF65-F5344CB8AC3E}">
        <p14:creationId xmlns:p14="http://schemas.microsoft.com/office/powerpoint/2010/main" val="306032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6656047-833B-4788-A643-73EB83AB395B}"/>
              </a:ext>
            </a:extLst>
          </p:cNvPr>
          <p:cNvSpPr/>
          <p:nvPr/>
        </p:nvSpPr>
        <p:spPr>
          <a:xfrm>
            <a:off x="765295" y="796409"/>
            <a:ext cx="4396075" cy="369332"/>
          </a:xfrm>
          <a:prstGeom prst="rect">
            <a:avLst/>
          </a:prstGeom>
        </p:spPr>
        <p:txBody>
          <a:bodyPr wrap="none">
            <a:spAutoFit/>
          </a:bodyPr>
          <a:lstStyle/>
          <a:p>
            <a:r>
              <a:rPr lang="en-GB" dirty="0"/>
              <a:t>https://de.wikipedia.org/wiki/Rodney_Alcala</a:t>
            </a:r>
          </a:p>
        </p:txBody>
      </p:sp>
    </p:spTree>
    <p:extLst>
      <p:ext uri="{BB962C8B-B14F-4D97-AF65-F5344CB8AC3E}">
        <p14:creationId xmlns:p14="http://schemas.microsoft.com/office/powerpoint/2010/main" val="220997612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Words>
  <Application>Microsoft Office PowerPoint</Application>
  <PresentationFormat>Breitbild</PresentationFormat>
  <Paragraphs>30</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Armin Schneider</dc:creator>
  <cp:lastModifiedBy>Armin Schneider</cp:lastModifiedBy>
  <cp:revision>12</cp:revision>
  <dcterms:created xsi:type="dcterms:W3CDTF">2020-04-15T09:02:18Z</dcterms:created>
  <dcterms:modified xsi:type="dcterms:W3CDTF">2020-04-15T22:18:33Z</dcterms:modified>
</cp:coreProperties>
</file>