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zirsch Philipp" initials="PP" lastIdx="1" clrIdx="0">
    <p:extLst>
      <p:ext uri="{19B8F6BF-5375-455C-9EA6-DF929625EA0E}">
        <p15:presenceInfo xmlns:p15="http://schemas.microsoft.com/office/powerpoint/2012/main" userId="Panzirsch Philip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999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0567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09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2010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812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7703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350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105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078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5993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0127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2768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405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15.12.2020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Zeitplanung - Balkendiagramm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Balkendiagramme werden auch Gantt-Diagramme genannt (nach Henry L. Gantt)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sie dienen der zeitlichen Planung und Steuerung von Projekten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im Diagramm können folgende Informationen abgelesen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welche Aktivitäten sind im Projekt vorhanden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wann die Aktivitäten beginnen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wann die Aktivitäten enden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wie lange die Aktivitäten dauern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welche Abhängigkeiten zwischen den Aktivitäten bestehen</a:t>
            </a:r>
          </a:p>
        </p:txBody>
      </p:sp>
    </p:spTree>
    <p:extLst>
      <p:ext uri="{BB962C8B-B14F-4D97-AF65-F5344CB8AC3E}">
        <p14:creationId xmlns:p14="http://schemas.microsoft.com/office/powerpoint/2010/main" val="27148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MPM –Verknüpfungen von Vorgängen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Ende – Anfang: </a:t>
            </a:r>
            <a:r>
              <a:rPr lang="de-AT" sz="2000" dirty="0"/>
              <a:t>Vorgang B beginnt nach Ende von Vorgang A (auch Normalfolge genannt)</a:t>
            </a:r>
            <a:endParaRPr lang="de-AT" sz="2000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B63BE5-357D-46DE-8139-D6535947E303}"/>
              </a:ext>
            </a:extLst>
          </p:cNvPr>
          <p:cNvSpPr/>
          <p:nvPr/>
        </p:nvSpPr>
        <p:spPr>
          <a:xfrm>
            <a:off x="754601" y="2090798"/>
            <a:ext cx="1287263" cy="45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Vorgang 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96D3BC0-E018-4E10-BDE1-0FFD22CAA52C}"/>
              </a:ext>
            </a:extLst>
          </p:cNvPr>
          <p:cNvSpPr/>
          <p:nvPr/>
        </p:nvSpPr>
        <p:spPr>
          <a:xfrm>
            <a:off x="3144174" y="2090797"/>
            <a:ext cx="1287263" cy="45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Vorgang B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3345D09-2DA9-4D37-AB6C-1F79C1821BC9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2041864" y="2320222"/>
            <a:ext cx="1102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DACE8F7D-1973-4814-9602-0C561D51BBB7}"/>
              </a:ext>
            </a:extLst>
          </p:cNvPr>
          <p:cNvSpPr txBox="1"/>
          <p:nvPr/>
        </p:nvSpPr>
        <p:spPr>
          <a:xfrm>
            <a:off x="292768" y="2687555"/>
            <a:ext cx="11606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Ende – Ende: </a:t>
            </a:r>
            <a:r>
              <a:rPr lang="de-AT" sz="2000" dirty="0"/>
              <a:t>Vorgang B und Vorgang A müssen gleichzeitig beendet sein</a:t>
            </a:r>
            <a:endParaRPr lang="de-AT" sz="2000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69494F4-5A51-4AC3-AF93-22896D580E3F}"/>
              </a:ext>
            </a:extLst>
          </p:cNvPr>
          <p:cNvSpPr/>
          <p:nvPr/>
        </p:nvSpPr>
        <p:spPr>
          <a:xfrm>
            <a:off x="754601" y="3087665"/>
            <a:ext cx="1287263" cy="45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Vorgang A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0807CDE-C89B-465C-8F63-C006F1DE0DE4}"/>
              </a:ext>
            </a:extLst>
          </p:cNvPr>
          <p:cNvSpPr/>
          <p:nvPr/>
        </p:nvSpPr>
        <p:spPr>
          <a:xfrm>
            <a:off x="3144174" y="3438762"/>
            <a:ext cx="1287263" cy="45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Vorgang B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E66A4ED-1C40-46F5-BCF7-AD72A9CFD937}"/>
              </a:ext>
            </a:extLst>
          </p:cNvPr>
          <p:cNvCxnSpPr>
            <a:cxnSpLocks/>
          </p:cNvCxnSpPr>
          <p:nvPr/>
        </p:nvCxnSpPr>
        <p:spPr>
          <a:xfrm>
            <a:off x="2041864" y="3295055"/>
            <a:ext cx="2389573" cy="266550"/>
          </a:xfrm>
          <a:prstGeom prst="bentConnector3">
            <a:avLst>
              <a:gd name="adj1" fmla="val 109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82B1DE1-49D4-4CC0-B749-F3F1322B575C}"/>
              </a:ext>
            </a:extLst>
          </p:cNvPr>
          <p:cNvSpPr txBox="1"/>
          <p:nvPr/>
        </p:nvSpPr>
        <p:spPr>
          <a:xfrm>
            <a:off x="292768" y="3983799"/>
            <a:ext cx="11606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Anfang – Anfang: </a:t>
            </a:r>
            <a:r>
              <a:rPr lang="de-AT" sz="2000" dirty="0"/>
              <a:t>Vorgang A und Vorgang B müssen gleichzeitig beginnen</a:t>
            </a:r>
            <a:endParaRPr lang="de-AT" sz="2000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CB96FA7-49E8-4347-AD51-038CA36E16A0}"/>
              </a:ext>
            </a:extLst>
          </p:cNvPr>
          <p:cNvSpPr/>
          <p:nvPr/>
        </p:nvSpPr>
        <p:spPr>
          <a:xfrm>
            <a:off x="754601" y="4383909"/>
            <a:ext cx="1287263" cy="45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Vorgang A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A45A49D-89BE-4230-83DA-60B4076A5EC2}"/>
              </a:ext>
            </a:extLst>
          </p:cNvPr>
          <p:cNvSpPr/>
          <p:nvPr/>
        </p:nvSpPr>
        <p:spPr>
          <a:xfrm>
            <a:off x="3144174" y="4759582"/>
            <a:ext cx="1287263" cy="45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Vorgang B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6334E1B7-A378-4CC1-B530-3918A762379C}"/>
              </a:ext>
            </a:extLst>
          </p:cNvPr>
          <p:cNvCxnSpPr>
            <a:stCxn id="29" idx="1"/>
            <a:endCxn id="30" idx="1"/>
          </p:cNvCxnSpPr>
          <p:nvPr/>
        </p:nvCxnSpPr>
        <p:spPr>
          <a:xfrm rot="10800000" flipH="1" flipV="1">
            <a:off x="754600" y="4613333"/>
            <a:ext cx="2389573" cy="375673"/>
          </a:xfrm>
          <a:prstGeom prst="bentConnector3">
            <a:avLst>
              <a:gd name="adj1" fmla="val -9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8E5303B-6671-4230-9FFF-71C4554DB121}"/>
              </a:ext>
            </a:extLst>
          </p:cNvPr>
          <p:cNvSpPr txBox="1"/>
          <p:nvPr/>
        </p:nvSpPr>
        <p:spPr>
          <a:xfrm>
            <a:off x="292768" y="5365811"/>
            <a:ext cx="11606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Anfang – Ende: </a:t>
            </a:r>
            <a:r>
              <a:rPr lang="de-AT" sz="2000" dirty="0"/>
              <a:t>wenn Vorgang A beginnt, muss Vorgang B beendet sein</a:t>
            </a:r>
            <a:endParaRPr lang="de-AT" sz="2000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59804FD-0081-45CB-8CBC-97CF0A3BB014}"/>
              </a:ext>
            </a:extLst>
          </p:cNvPr>
          <p:cNvSpPr/>
          <p:nvPr/>
        </p:nvSpPr>
        <p:spPr>
          <a:xfrm>
            <a:off x="754601" y="5765921"/>
            <a:ext cx="1287263" cy="45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Vorgang A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07763E4-8A09-4120-A179-412D5CC0CFF2}"/>
              </a:ext>
            </a:extLst>
          </p:cNvPr>
          <p:cNvSpPr/>
          <p:nvPr/>
        </p:nvSpPr>
        <p:spPr>
          <a:xfrm>
            <a:off x="3144174" y="6141594"/>
            <a:ext cx="1287263" cy="45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Vorgang B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08424958-172C-456B-81A8-A4C72971F579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rot="10800000" flipH="1" flipV="1">
            <a:off x="754601" y="5995345"/>
            <a:ext cx="3676836" cy="375673"/>
          </a:xfrm>
          <a:prstGeom prst="bentConnector5">
            <a:avLst>
              <a:gd name="adj1" fmla="val -6217"/>
              <a:gd name="adj2" fmla="val -73471"/>
              <a:gd name="adj3" fmla="val 106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5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MPM – Zeitangaben bei Verknüpfungen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positiver Zeitwert:</a:t>
            </a:r>
            <a:r>
              <a:rPr lang="de-AT" sz="2000" dirty="0"/>
              <a:t> (</a:t>
            </a:r>
            <a:r>
              <a:rPr lang="de-AT" sz="2000" dirty="0" err="1"/>
              <a:t>Bsp</a:t>
            </a:r>
            <a:r>
              <a:rPr lang="de-AT" sz="2000" dirty="0"/>
              <a:t>: EA-Verknüpfung t+24h)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Vorgang B darf erst 24h nach Beendigung von Vorgang A beginnen</a:t>
            </a:r>
            <a:endParaRPr lang="de-AT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 err="1"/>
              <a:t>Bsp</a:t>
            </a:r>
            <a:r>
              <a:rPr lang="de-AT" sz="2000" dirty="0"/>
              <a:t>: Mit dem Verfugen der Badezimmerfliesen darf erst 24h nach Beendigung des Fliesenlegens begonnen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negativer Zeitwert: </a:t>
            </a:r>
            <a:r>
              <a:rPr lang="de-AT" sz="2000" dirty="0"/>
              <a:t>(</a:t>
            </a:r>
            <a:r>
              <a:rPr lang="de-AT" sz="2000" dirty="0" err="1"/>
              <a:t>Bsp</a:t>
            </a:r>
            <a:r>
              <a:rPr lang="de-AT" sz="2000" dirty="0"/>
              <a:t>: EA-Verknüpfung t-20min)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Vorgang B muss 20min vor Beendigung von Vorgang A beginnen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 err="1"/>
              <a:t>Bsp</a:t>
            </a:r>
            <a:r>
              <a:rPr lang="de-AT" sz="2000" dirty="0"/>
              <a:t>: Das Vorheizen des Backrohr muss 20min vor dem Ende des Keks-Ausstechens beginnen</a:t>
            </a:r>
          </a:p>
        </p:txBody>
      </p:sp>
    </p:spTree>
    <p:extLst>
      <p:ext uri="{BB962C8B-B14F-4D97-AF65-F5344CB8AC3E}">
        <p14:creationId xmlns:p14="http://schemas.microsoft.com/office/powerpoint/2010/main" val="22803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MPM mit reinen EA-Beziehungen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Algorithmus für die Berechnung siehe Buch S. 132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 err="1"/>
              <a:t>Tätigeitsliste</a:t>
            </a:r>
            <a:r>
              <a:rPr lang="de-AT" sz="2000" dirty="0"/>
              <a:t> zum Netzplan siehe oben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rote Vorgänge liegen auf dem kritischen Pfad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2861D0-E68B-4158-913F-5AC8BC3A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4" y="3016251"/>
            <a:ext cx="10709429" cy="285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komplexeres MPM Beispiel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Angabe siehe Buch S. </a:t>
            </a:r>
            <a:r>
              <a:rPr lang="de-AT" sz="2000"/>
              <a:t>136</a:t>
            </a:r>
            <a:endParaRPr lang="de-AT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89835C-2D2F-464B-889B-BAC05EAF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27" y="2395261"/>
            <a:ext cx="9206144" cy="393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5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Zeitplanung - Balkendiagramm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bei der Erstellung von Gantt-Diagrammen wird folgendermaßen vorgegangen: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Auf der X-Achse des Diagramms wird eine </a:t>
            </a:r>
            <a:r>
              <a:rPr lang="de-AT" sz="2000" b="1" dirty="0"/>
              <a:t>Zeitachse</a:t>
            </a:r>
            <a:r>
              <a:rPr lang="de-AT" sz="2000" dirty="0"/>
              <a:t> aufgetragen, die den gesamten Projektzeitraum umfasst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Auf der Y-Achse wird eine </a:t>
            </a:r>
            <a:r>
              <a:rPr lang="de-AT" sz="2000" b="1" dirty="0"/>
              <a:t>Liste der Arbeitspakete oder Teilaufgaben </a:t>
            </a:r>
            <a:r>
              <a:rPr lang="de-AT" sz="2000" dirty="0"/>
              <a:t>erstellt. Optimalerweise stehen Aktivitäten, die früher beginnen, weiter oben in der Liste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Im Diagramm wird für jede Aktivität ein Balken eingezeichnet. Die Länge der Balken entspricht der Dauer der Aktivität. Die Balken beginnen zum Startzeitpunkt und enden beim Endzeitpunkt auf der Zeitachse.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b="1" dirty="0"/>
              <a:t>Meilensteine </a:t>
            </a:r>
            <a:r>
              <a:rPr lang="de-AT" sz="2000" dirty="0"/>
              <a:t>werden als Aktivität mit der Dauer 0 gekennzeichnet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b="1" dirty="0"/>
              <a:t>Abhängigkeiten </a:t>
            </a:r>
            <a:r>
              <a:rPr lang="de-AT" sz="2000" dirty="0"/>
              <a:t>zwischen den Aktivitäten werden mittels Pfeilen zwischen dem Ende der Vorgänger- und dem Beginn der Nachfolge-Aktivitäten eingezeichnet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395146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Zeitplanung - Balkendiagramm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6" y="1690688"/>
            <a:ext cx="1160646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Beispiel:</a:t>
            </a:r>
          </a:p>
          <a:p>
            <a:pPr algn="l"/>
            <a:r>
              <a:rPr lang="de-AT" sz="1400" b="0" i="0" dirty="0">
                <a:solidFill>
                  <a:srgbClr val="333333"/>
                </a:solidFill>
                <a:effectLst/>
              </a:rPr>
              <a:t>Für die Erstellung eines CMS-Systems sind die folgenden Vorgänge geplant:</a:t>
            </a:r>
          </a:p>
          <a:p>
            <a:pPr algn="l"/>
            <a:r>
              <a:rPr lang="de-AT" sz="1100" b="0" i="0" dirty="0">
                <a:solidFill>
                  <a:srgbClr val="333333"/>
                </a:solidFill>
                <a:effectLst/>
              </a:rPr>
              <a:t>A) Erhebung der fachlichen Anforderungen - 10 Tage</a:t>
            </a:r>
          </a:p>
          <a:p>
            <a:pPr algn="l"/>
            <a:r>
              <a:rPr lang="de-AT" sz="1100" b="0" i="0" dirty="0">
                <a:solidFill>
                  <a:srgbClr val="333333"/>
                </a:solidFill>
                <a:effectLst/>
              </a:rPr>
              <a:t>B) Erstellung Systemarchitektur - 2 Tage, dies kann erst starten, wenn die fachlichen Anforderungen erhoben wurden</a:t>
            </a:r>
          </a:p>
          <a:p>
            <a:pPr algn="l"/>
            <a:r>
              <a:rPr lang="de-AT" sz="1100" b="0" i="0" dirty="0">
                <a:solidFill>
                  <a:srgbClr val="333333"/>
                </a:solidFill>
                <a:effectLst/>
              </a:rPr>
              <a:t>C) Screendesign - 5 Tage, dies kann erst starten, wenn die fachlichen Anforderungen erhoben wurden</a:t>
            </a:r>
          </a:p>
          <a:p>
            <a:pPr algn="l"/>
            <a:r>
              <a:rPr lang="de-AT" sz="1100" b="0" i="0" dirty="0">
                <a:solidFill>
                  <a:srgbClr val="333333"/>
                </a:solidFill>
                <a:effectLst/>
              </a:rPr>
              <a:t>D) Aufsetzen der Datenbank - 1 Tag, damit kann erst gestartet werden, wenn die Systemarchitektur feststeht</a:t>
            </a:r>
          </a:p>
          <a:p>
            <a:pPr algn="l"/>
            <a:r>
              <a:rPr lang="de-AT" sz="1100" b="0" i="0" dirty="0">
                <a:solidFill>
                  <a:srgbClr val="333333"/>
                </a:solidFill>
                <a:effectLst/>
              </a:rPr>
              <a:t>E) Backend-Programmierung - 15 Tage, damit kann erst gestartet werden, wenn die Systemarchitektur feststeht</a:t>
            </a:r>
          </a:p>
          <a:p>
            <a:pPr algn="l"/>
            <a:r>
              <a:rPr lang="de-AT" sz="1100" b="0" i="0" dirty="0">
                <a:solidFill>
                  <a:srgbClr val="333333"/>
                </a:solidFill>
                <a:effectLst/>
              </a:rPr>
              <a:t>F) Frontend-Programmierung - 10 Tage, damit kann erst gestartet werden, wenn die Systemarchitektur feststeht und das Screendesign abgeschlossen ist</a:t>
            </a:r>
          </a:p>
          <a:p>
            <a:pPr algn="l"/>
            <a:r>
              <a:rPr lang="de-AT" sz="1100" b="0" i="0" dirty="0">
                <a:solidFill>
                  <a:srgbClr val="333333"/>
                </a:solidFill>
                <a:effectLst/>
              </a:rPr>
              <a:t>G) Backend-Tests -3 Tage, diese können erst nach Beendigung der Backend-Programmierung und nach Aufsetzen der Datenbank beginnen</a:t>
            </a:r>
          </a:p>
          <a:p>
            <a:pPr algn="l"/>
            <a:r>
              <a:rPr lang="de-AT" sz="1100" b="0" i="0" dirty="0">
                <a:solidFill>
                  <a:srgbClr val="333333"/>
                </a:solidFill>
                <a:effectLst/>
              </a:rPr>
              <a:t>H) Frontend-Tests - 4 Tage, diese können erst nach Beendigung der Frontend-Programmierung beginnen</a:t>
            </a:r>
          </a:p>
          <a:p>
            <a:pPr algn="l"/>
            <a:r>
              <a:rPr lang="de-AT" sz="1100" b="0" i="0" dirty="0">
                <a:solidFill>
                  <a:srgbClr val="333333"/>
                </a:solidFill>
                <a:effectLst/>
              </a:rPr>
              <a:t>I) Integration Tests - 3 Tage, diese können erst nach Abschluss der Backend- und Frontend-Tests beginnen</a:t>
            </a:r>
          </a:p>
          <a:p>
            <a:pPr algn="l"/>
            <a:r>
              <a:rPr lang="de-AT" sz="1100" b="0" i="0" dirty="0">
                <a:solidFill>
                  <a:srgbClr val="333333"/>
                </a:solidFill>
                <a:effectLst/>
              </a:rPr>
              <a:t>J) Release - 1 Tag, dies kann erst nach Abschluss der Integration Tests erfolgen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3EC621-FDEE-4FF6-A447-37AA66C5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81" y="4170999"/>
            <a:ext cx="10244831" cy="15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8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Zeitplanung - Netzplantechnik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Definition lt. DIN 69900: „…auf Ablaufstrukturen basierende Verfahren zur Analyse, Beschreibung, Planung, Steuerung, Überwachung von Abläufen, wobei Zeit, Kosten, Ressourcen und weitere Größen berücksichtigt werden können.“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Wichtige Begriffe: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b="1" dirty="0"/>
              <a:t>Projekt: </a:t>
            </a:r>
            <a:r>
              <a:rPr lang="de-AT" sz="2000" dirty="0"/>
              <a:t>Begriff für ein zu planendes und auszuführendes Vorhaben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b="1" dirty="0"/>
              <a:t>Vorgang (Tätigkeit, Aktivität): </a:t>
            </a:r>
            <a:r>
              <a:rPr lang="de-AT" sz="2000" dirty="0"/>
              <a:t>eine Teilarbeit oder Handlung, die Zeit beansprucht und einen Start- und Endzeitpunkt 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b="1" dirty="0"/>
              <a:t>Ereignis: </a:t>
            </a:r>
            <a:r>
              <a:rPr lang="de-AT" sz="2000" dirty="0"/>
              <a:t>hat keine Dauer, sondern stellt einen Zeitpunkt dar, an dem ein bestimmter Vorgang endet oder ein anderer beginnen muss</a:t>
            </a:r>
          </a:p>
        </p:txBody>
      </p:sp>
    </p:spTree>
    <p:extLst>
      <p:ext uri="{BB962C8B-B14F-4D97-AF65-F5344CB8AC3E}">
        <p14:creationId xmlns:p14="http://schemas.microsoft.com/office/powerpoint/2010/main" val="274052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Zeitplanung - Netzplantechnik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die Erstellung eines Netzplans erfolgt in zwei Phasen: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b="1" dirty="0"/>
              <a:t>Strukturanalyse: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Ausgangspunkt ist der Projektstrukturplan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alle für das Projekt notwendigen Tätigkeiten werden erfasst und in einer Tätigkeitsliste zusammengefasst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es werden die Vorbedingungen und logischen Beziehungen für die Tätigkeiten analysiert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b="1" dirty="0"/>
              <a:t>Zeitanalyse: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es für jede Tätigkeit wird die erforderliche Dauer ermittelt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es werden die frühestmöglichen Anfangs- und die spätestmöglichen Endzeitpunkte für die Vorgänge errechnet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es werden der kritische Pfad und Pufferzeiten der Vorgänge ermittelt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Pufferzeit: </a:t>
            </a:r>
            <a:r>
              <a:rPr lang="de-AT" sz="2000" dirty="0"/>
              <a:t>jene Zeitspanne, um die sich der Beginn oder das Ende eines Vorgangs verändern kann, ohne dass davon der Endzeitpunkt des Projekts betroffen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dirty="0"/>
              <a:t>kritischer Pfad: </a:t>
            </a:r>
            <a:r>
              <a:rPr lang="de-AT" sz="2000" dirty="0"/>
              <a:t>jener Weg im Netzplan, auf dem Vorgänge mit Pufferzeit 0 liegen. Verzögerungen auf diesem Pfad hätten sofort Auswirkung auf die Gesamtprojektdauer.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403338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Zeitplanung - Netzplantechnik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Beispiel Tätigkeitsliste: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b="1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B93AD90-B71F-4A09-8269-98B881F24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176"/>
              </p:ext>
            </p:extLst>
          </p:nvPr>
        </p:nvGraphicFramePr>
        <p:xfrm>
          <a:off x="2743200" y="2398574"/>
          <a:ext cx="6285390" cy="2812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46">
                  <a:extLst>
                    <a:ext uri="{9D8B030D-6E8A-4147-A177-3AD203B41FA5}">
                      <a16:colId xmlns:a16="http://schemas.microsoft.com/office/drawing/2014/main" val="4066203706"/>
                    </a:ext>
                  </a:extLst>
                </a:gridCol>
                <a:gridCol w="3888803">
                  <a:extLst>
                    <a:ext uri="{9D8B030D-6E8A-4147-A177-3AD203B41FA5}">
                      <a16:colId xmlns:a16="http://schemas.microsoft.com/office/drawing/2014/main" val="3248486562"/>
                    </a:ext>
                  </a:extLst>
                </a:gridCol>
                <a:gridCol w="560589">
                  <a:extLst>
                    <a:ext uri="{9D8B030D-6E8A-4147-A177-3AD203B41FA5}">
                      <a16:colId xmlns:a16="http://schemas.microsoft.com/office/drawing/2014/main" val="3312101938"/>
                    </a:ext>
                  </a:extLst>
                </a:gridCol>
                <a:gridCol w="1019252">
                  <a:extLst>
                    <a:ext uri="{9D8B030D-6E8A-4147-A177-3AD203B41FA5}">
                      <a16:colId xmlns:a16="http://schemas.microsoft.com/office/drawing/2014/main" val="1364092591"/>
                    </a:ext>
                  </a:extLst>
                </a:gridCol>
              </a:tblGrid>
              <a:tr h="242814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u="none" strike="noStrike" dirty="0" err="1">
                          <a:effectLst/>
                        </a:rPr>
                        <a:t>Aktivitätssnr</a:t>
                      </a:r>
                      <a:r>
                        <a:rPr lang="de-AT" sz="1100" b="1" u="none" strike="noStrike" dirty="0">
                          <a:effectLst/>
                        </a:rPr>
                        <a:t>.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u="none" strike="noStrike" dirty="0">
                          <a:effectLst/>
                        </a:rPr>
                        <a:t>Beschreibung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u="none" strike="noStrike" dirty="0">
                          <a:effectLst/>
                        </a:rPr>
                        <a:t>Dauer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u="none" strike="noStrike" dirty="0">
                          <a:effectLst/>
                        </a:rPr>
                        <a:t>Vorgänger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92973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A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Fachliche Anforderungen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10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53572612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B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Systemarchitektur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A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1061020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C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Screendesign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A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9979032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D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Datenbank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B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7396846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E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Backend-Programmierung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15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B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5151949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F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Frontend-Programmierung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10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B, C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0697015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G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Backend-Tests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D, E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3500041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H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Frontend-Tests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4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F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9610671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I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Integration Tests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G, H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24757692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J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Release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I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1863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1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Zeitplanung - Netzplantechnik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3 Arten von Netzplandarstellungen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CPM (</a:t>
            </a:r>
            <a:r>
              <a:rPr lang="de-AT" sz="2000" dirty="0" err="1"/>
              <a:t>critical</a:t>
            </a:r>
            <a:r>
              <a:rPr lang="de-AT" sz="2000" dirty="0"/>
              <a:t> </a:t>
            </a:r>
            <a:r>
              <a:rPr lang="de-AT" sz="2000" dirty="0" err="1"/>
              <a:t>path</a:t>
            </a:r>
            <a:r>
              <a:rPr lang="de-AT" sz="2000" dirty="0"/>
              <a:t> </a:t>
            </a:r>
            <a:r>
              <a:rPr lang="de-AT" sz="2000" dirty="0" err="1"/>
              <a:t>method</a:t>
            </a:r>
            <a:r>
              <a:rPr lang="de-AT" sz="2000" dirty="0"/>
              <a:t>):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auch Vorgangspfeilnetz genannt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Vorgänge werden als Pfeile dargestellt, Ereignisse als Knoten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 err="1"/>
              <a:t>Bsp</a:t>
            </a:r>
            <a:r>
              <a:rPr lang="de-AT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b="1" dirty="0"/>
          </a:p>
        </p:txBody>
      </p:sp>
      <p:pic>
        <p:nvPicPr>
          <p:cNvPr id="2050" name="Picture 2" descr="Klausurrepetitorium ABWL „Planungs- und Entscheidungstechniken“">
            <a:extLst>
              <a:ext uri="{FF2B5EF4-FFF2-40B4-BE49-F238E27FC236}">
                <a16:creationId xmlns:a16="http://schemas.microsoft.com/office/drawing/2014/main" id="{834491D1-A2A9-40A6-80E9-6A15D71F2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281363"/>
            <a:ext cx="4299180" cy="27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1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Zeitplanung - Netzplantechnik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3 Arten von Netzplandarstellungen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PERT (</a:t>
            </a:r>
            <a:r>
              <a:rPr lang="de-AT" sz="2000" dirty="0" err="1"/>
              <a:t>Program</a:t>
            </a:r>
            <a:r>
              <a:rPr lang="de-AT" sz="2000" dirty="0"/>
              <a:t> Evaluation and Review </a:t>
            </a:r>
            <a:r>
              <a:rPr lang="de-AT" sz="2000" dirty="0" err="1"/>
              <a:t>Technique</a:t>
            </a:r>
            <a:r>
              <a:rPr lang="de-AT" sz="2000" dirty="0"/>
              <a:t>):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auch Ereignisknotennetz genannt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Darstellung ähnlich wie CPM, Zeitberechnung ist etwas anders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 err="1"/>
              <a:t>Bsp</a:t>
            </a:r>
            <a:r>
              <a:rPr lang="de-AT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0B3037-6428-4837-902F-0C091C0EC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31" y="3124855"/>
            <a:ext cx="4473155" cy="31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7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Zeitplanung - Netzplantechnik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3 Arten von Netzplandarstellungen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sz="2000" dirty="0"/>
              <a:t>MPM (Metra Potential Method):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auch Vorgangsknotennetz genannt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Vorgänge werden als Knoten dargestellt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Beziehungen zwischen den Vorgängen als Pfeile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AT" sz="2000" dirty="0"/>
              <a:t>grundsätzliche Darstellung:</a:t>
            </a:r>
            <a:endParaRPr lang="de-AT" sz="2000" b="1" dirty="0"/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013742D5-D984-46C6-8A99-44DC50EA0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79980"/>
              </p:ext>
            </p:extLst>
          </p:nvPr>
        </p:nvGraphicFramePr>
        <p:xfrm>
          <a:off x="700350" y="4137569"/>
          <a:ext cx="2282547" cy="1206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849">
                  <a:extLst>
                    <a:ext uri="{9D8B030D-6E8A-4147-A177-3AD203B41FA5}">
                      <a16:colId xmlns:a16="http://schemas.microsoft.com/office/drawing/2014/main" val="81726738"/>
                    </a:ext>
                  </a:extLst>
                </a:gridCol>
                <a:gridCol w="760849">
                  <a:extLst>
                    <a:ext uri="{9D8B030D-6E8A-4147-A177-3AD203B41FA5}">
                      <a16:colId xmlns:a16="http://schemas.microsoft.com/office/drawing/2014/main" val="1358558893"/>
                    </a:ext>
                  </a:extLst>
                </a:gridCol>
                <a:gridCol w="760849">
                  <a:extLst>
                    <a:ext uri="{9D8B030D-6E8A-4147-A177-3AD203B41FA5}">
                      <a16:colId xmlns:a16="http://schemas.microsoft.com/office/drawing/2014/main" val="1121342102"/>
                    </a:ext>
                  </a:extLst>
                </a:gridCol>
              </a:tblGrid>
              <a:tr h="40226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68202"/>
                  </a:ext>
                </a:extLst>
              </a:tr>
              <a:tr h="402263">
                <a:tc gridSpan="3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Vorgang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73353"/>
                  </a:ext>
                </a:extLst>
              </a:tr>
              <a:tr h="40226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79700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8C2B5F0-9465-4B03-8DB9-67706F3C7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98466"/>
              </p:ext>
            </p:extLst>
          </p:nvPr>
        </p:nvGraphicFramePr>
        <p:xfrm>
          <a:off x="5335973" y="4137569"/>
          <a:ext cx="2282547" cy="1206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849">
                  <a:extLst>
                    <a:ext uri="{9D8B030D-6E8A-4147-A177-3AD203B41FA5}">
                      <a16:colId xmlns:a16="http://schemas.microsoft.com/office/drawing/2014/main" val="81726738"/>
                    </a:ext>
                  </a:extLst>
                </a:gridCol>
                <a:gridCol w="760849">
                  <a:extLst>
                    <a:ext uri="{9D8B030D-6E8A-4147-A177-3AD203B41FA5}">
                      <a16:colId xmlns:a16="http://schemas.microsoft.com/office/drawing/2014/main" val="1358558893"/>
                    </a:ext>
                  </a:extLst>
                </a:gridCol>
                <a:gridCol w="760849">
                  <a:extLst>
                    <a:ext uri="{9D8B030D-6E8A-4147-A177-3AD203B41FA5}">
                      <a16:colId xmlns:a16="http://schemas.microsoft.com/office/drawing/2014/main" val="1121342102"/>
                    </a:ext>
                  </a:extLst>
                </a:gridCol>
              </a:tblGrid>
              <a:tr h="40226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68202"/>
                  </a:ext>
                </a:extLst>
              </a:tr>
              <a:tr h="402263">
                <a:tc gridSpan="3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Vorgang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73353"/>
                  </a:ext>
                </a:extLst>
              </a:tr>
              <a:tr h="40226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79700"/>
                  </a:ext>
                </a:extLst>
              </a:tr>
            </a:tbl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23FA78-ED4C-43F6-9F0D-AD747EB821F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982897" y="4740963"/>
            <a:ext cx="235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823BEB0-FEE2-40A9-AA42-1F0B58E05918}"/>
              </a:ext>
            </a:extLst>
          </p:cNvPr>
          <p:cNvSpPr txBox="1"/>
          <p:nvPr/>
        </p:nvSpPr>
        <p:spPr>
          <a:xfrm>
            <a:off x="2905151" y="42768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0ABC61A-A7FC-47C0-A725-B04A26ED576D}"/>
              </a:ext>
            </a:extLst>
          </p:cNvPr>
          <p:cNvSpPr txBox="1"/>
          <p:nvPr/>
        </p:nvSpPr>
        <p:spPr>
          <a:xfrm>
            <a:off x="5063465" y="427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92AA03-D3C3-469F-BCE7-D8043BD39533}"/>
              </a:ext>
            </a:extLst>
          </p:cNvPr>
          <p:cNvSpPr txBox="1"/>
          <p:nvPr/>
        </p:nvSpPr>
        <p:spPr>
          <a:xfrm>
            <a:off x="4010997" y="445019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±t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DF751A-D3B2-4820-B6BF-DDA4777DFEC2}"/>
              </a:ext>
            </a:extLst>
          </p:cNvPr>
          <p:cNvSpPr txBox="1"/>
          <p:nvPr/>
        </p:nvSpPr>
        <p:spPr>
          <a:xfrm>
            <a:off x="8353887" y="3994951"/>
            <a:ext cx="31903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FAZ: frühester Anfangszeitpunkt</a:t>
            </a:r>
          </a:p>
          <a:p>
            <a:r>
              <a:rPr lang="de-AT" dirty="0"/>
              <a:t>FEZ: frühester Endzeitpunkt</a:t>
            </a:r>
          </a:p>
          <a:p>
            <a:r>
              <a:rPr lang="de-AT" dirty="0"/>
              <a:t>SAZ: spätester Anfangszeitpunkt</a:t>
            </a:r>
          </a:p>
          <a:p>
            <a:r>
              <a:rPr lang="de-AT" dirty="0"/>
              <a:t>SEZ: spätester Endzeitpunkt</a:t>
            </a:r>
          </a:p>
          <a:p>
            <a:endParaRPr lang="de-AT" dirty="0"/>
          </a:p>
          <a:p>
            <a:r>
              <a:rPr lang="de-AT" dirty="0"/>
              <a:t>E, A: Art der Beziehung</a:t>
            </a:r>
          </a:p>
          <a:p>
            <a:r>
              <a:rPr lang="de-AT" dirty="0"/>
              <a:t>±t: zeitlicher Abstand zwischen </a:t>
            </a:r>
          </a:p>
          <a:p>
            <a:r>
              <a:rPr lang="de-AT" dirty="0"/>
              <a:t>      den Vorgängen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355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6" ma:contentTypeDescription="Ein neues Dokument erstellen." ma:contentTypeScope="" ma:versionID="6c6ab72fe79df2a7c89c3d086313bca0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35ce63ba95e6fe94a23496101248429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A20AC-948E-4B72-AFBF-5B0079EA9ADF}"/>
</file>

<file path=customXml/itemProps2.xml><?xml version="1.0" encoding="utf-8"?>
<ds:datastoreItem xmlns:ds="http://schemas.openxmlformats.org/officeDocument/2006/customXml" ds:itemID="{985DAF72-362E-4639-8D2A-778B307C55C1}"/>
</file>

<file path=customXml/itemProps3.xml><?xml version="1.0" encoding="utf-8"?>
<ds:datastoreItem xmlns:ds="http://schemas.openxmlformats.org/officeDocument/2006/customXml" ds:itemID="{B0568C80-91C2-426C-B506-AE84F792B41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Microsoft Office PowerPoint</Application>
  <PresentationFormat>Breitbild</PresentationFormat>
  <Paragraphs>201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Zeitplanung - Balkendiagramm</vt:lpstr>
      <vt:lpstr>Zeitplanung - Balkendiagramm</vt:lpstr>
      <vt:lpstr>Zeitplanung - Balkendiagramm</vt:lpstr>
      <vt:lpstr>Zeitplanung - Netzplantechnik</vt:lpstr>
      <vt:lpstr>Zeitplanung - Netzplantechnik</vt:lpstr>
      <vt:lpstr>Zeitplanung - Netzplantechnik</vt:lpstr>
      <vt:lpstr>Zeitplanung - Netzplantechnik</vt:lpstr>
      <vt:lpstr>Zeitplanung - Netzplantechnik</vt:lpstr>
      <vt:lpstr>Zeitplanung - Netzplantechnik</vt:lpstr>
      <vt:lpstr>MPM –Verknüpfungen von Vorgängen</vt:lpstr>
      <vt:lpstr>MPM – Zeitangaben bei Verknüpfungen</vt:lpstr>
      <vt:lpstr>Beispiel MPM mit reinen EA-Beziehungen</vt:lpstr>
      <vt:lpstr>komplexeres MPM 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230</cp:revision>
  <dcterms:created xsi:type="dcterms:W3CDTF">2020-08-31T10:32:32Z</dcterms:created>
  <dcterms:modified xsi:type="dcterms:W3CDTF">2020-12-15T10:24:42Z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