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492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692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372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681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841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671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739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10.02.2021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Teams in der Softwareentwicklung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wie bei allen komplexen Projekten gibt es auch in Softwareentwicklungsteams Spezialisierungen der Teammitglieder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dies können z. B. sein: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Programmierer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Tester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Systemarchitekten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DB-Spezialisten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UX-Designer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GUI-Designer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HW-Spezialisten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 err="1"/>
              <a:t>Requirements</a:t>
            </a:r>
            <a:r>
              <a:rPr lang="de-AT" sz="2000" dirty="0"/>
              <a:t>-Engineer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Systemanalytiker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Projektleiter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IT-Trainer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Teams in der Softwareentwicklung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egal welche Spezialisierung man einschlägt sind heutzutage folgende Grundqualifikationen wichtig: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Abstraktionsvermögen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gute Kommunikationsfähigkeiten (schriftlich und im Gespräch)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Teamfähigkeit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Kreativität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Anpassungsfähigkeit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geistige Flexibilität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Bereitschaft zur ständigen Weiterbildung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hohe Belastbarkeit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Sprachkompetenzen zumindest in Deutsch und Englisch</a:t>
            </a:r>
          </a:p>
        </p:txBody>
      </p:sp>
    </p:spTree>
    <p:extLst>
      <p:ext uri="{BB962C8B-B14F-4D97-AF65-F5344CB8AC3E}">
        <p14:creationId xmlns:p14="http://schemas.microsoft.com/office/powerpoint/2010/main" val="388295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Teams in der Softwareentwicklung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sechs wichtige Kompetenzbereiche sollten in jedem SW-Entwicklungsteam abgedeckt sein: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Analyse/Systemspezifikation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Entwurf/Architekturkonstruktion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Realisierung/Implementierung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Systemtest/Wartung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Qualitätssicherung/Methodenberatung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Projekt-/Teamleitung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Entwicklerteams sollten eher klein gehalten werden (max. 8 bis 10 Teammitglieder)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Team kann sich als Ganzes zu Terminen zusammensetzen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Kommunikation wird nicht zu komplex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gemeinsame Schaffung eines Qualitätsstandards ist möglich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gemeinsames Lernen und „egofreies“ Programmieren werden gefördert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jedes Teammitglied behält den Überblick über den Gesamtauftrag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53326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mögliche Organisationsformen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F9C6041-6DBB-421B-9CE4-A206F3942895}"/>
              </a:ext>
            </a:extLst>
          </p:cNvPr>
          <p:cNvSpPr/>
          <p:nvPr/>
        </p:nvSpPr>
        <p:spPr>
          <a:xfrm>
            <a:off x="5186777" y="1722891"/>
            <a:ext cx="1642369" cy="87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Organisations-struktur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94A70D7-5FBE-449A-9FD0-D8B53627F39C}"/>
              </a:ext>
            </a:extLst>
          </p:cNvPr>
          <p:cNvSpPr/>
          <p:nvPr/>
        </p:nvSpPr>
        <p:spPr>
          <a:xfrm>
            <a:off x="1111187" y="2989555"/>
            <a:ext cx="1642369" cy="8788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kontrolliert zentralisiert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292B8B1-DEAD-42A7-AF7B-9FFE8EA3DC25}"/>
              </a:ext>
            </a:extLst>
          </p:cNvPr>
          <p:cNvSpPr/>
          <p:nvPr/>
        </p:nvSpPr>
        <p:spPr>
          <a:xfrm>
            <a:off x="3544408" y="4210329"/>
            <a:ext cx="1642369" cy="8788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demokratisch dezentralisiert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A5D03DE-EBAC-4BAA-9917-941E59145DC9}"/>
              </a:ext>
            </a:extLst>
          </p:cNvPr>
          <p:cNvSpPr/>
          <p:nvPr/>
        </p:nvSpPr>
        <p:spPr>
          <a:xfrm>
            <a:off x="6607945" y="4210329"/>
            <a:ext cx="1642369" cy="8788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kontrolliert dezentralisiert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E71A3A-1D0F-4431-A2FF-6E677D11ECE7}"/>
              </a:ext>
            </a:extLst>
          </p:cNvPr>
          <p:cNvSpPr/>
          <p:nvPr/>
        </p:nvSpPr>
        <p:spPr>
          <a:xfrm>
            <a:off x="9140962" y="2989555"/>
            <a:ext cx="1642369" cy="878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agile Teams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8CED13A-F08D-4431-BD38-82EFF5A26A9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932372" y="2601781"/>
            <a:ext cx="4075590" cy="38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B02066F-5AFE-4155-A840-A1F0DBFA1075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4365593" y="2601781"/>
            <a:ext cx="1642369" cy="160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1559DBF-566F-480D-B26C-906C9A2C91E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07962" y="2601781"/>
            <a:ext cx="1421168" cy="160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A3292-8138-4792-92A9-429EF1CB3CF1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6007962" y="2601781"/>
            <a:ext cx="3954185" cy="38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35BE9B5-CCD1-4433-B910-F5304E109CE6}"/>
              </a:ext>
            </a:extLst>
          </p:cNvPr>
          <p:cNvSpPr/>
          <p:nvPr/>
        </p:nvSpPr>
        <p:spPr>
          <a:xfrm>
            <a:off x="603682" y="1553592"/>
            <a:ext cx="11070454" cy="223906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AT" dirty="0">
                <a:solidFill>
                  <a:schemeClr val="accent2"/>
                </a:solidFill>
              </a:rPr>
              <a:t>Kernteam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182"/>
            <a:ext cx="10515600" cy="1325563"/>
          </a:xfrm>
        </p:spPr>
        <p:txBody>
          <a:bodyPr/>
          <a:lstStyle/>
          <a:p>
            <a:r>
              <a:rPr lang="de-AT" dirty="0"/>
              <a:t>kontrolliert zentralisiert – Chief </a:t>
            </a:r>
            <a:r>
              <a:rPr lang="de-AT" dirty="0" err="1"/>
              <a:t>Programmer</a:t>
            </a:r>
            <a:r>
              <a:rPr lang="de-AT" dirty="0"/>
              <a:t> Team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F9C6041-6DBB-421B-9CE4-A206F3942895}"/>
              </a:ext>
            </a:extLst>
          </p:cNvPr>
          <p:cNvSpPr/>
          <p:nvPr/>
        </p:nvSpPr>
        <p:spPr>
          <a:xfrm>
            <a:off x="5186777" y="1722891"/>
            <a:ext cx="1642369" cy="87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Chief-</a:t>
            </a:r>
            <a:r>
              <a:rPr lang="de-AT" dirty="0" err="1"/>
              <a:t>Programmer</a:t>
            </a:r>
            <a:endParaRPr lang="de-AT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94A70D7-5FBE-449A-9FD0-D8B53627F39C}"/>
              </a:ext>
            </a:extLst>
          </p:cNvPr>
          <p:cNvSpPr/>
          <p:nvPr/>
        </p:nvSpPr>
        <p:spPr>
          <a:xfrm>
            <a:off x="2680394" y="2344750"/>
            <a:ext cx="1642369" cy="8788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Librarian</a:t>
            </a:r>
            <a:endParaRPr lang="de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292B8B1-DEAD-42A7-AF7B-9FFE8EA3DC25}"/>
              </a:ext>
            </a:extLst>
          </p:cNvPr>
          <p:cNvSpPr/>
          <p:nvPr/>
        </p:nvSpPr>
        <p:spPr>
          <a:xfrm>
            <a:off x="774499" y="4509104"/>
            <a:ext cx="1642369" cy="8788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Projekt-administrator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A5D03DE-EBAC-4BAA-9917-941E59145DC9}"/>
              </a:ext>
            </a:extLst>
          </p:cNvPr>
          <p:cNvSpPr/>
          <p:nvPr/>
        </p:nvSpPr>
        <p:spPr>
          <a:xfrm>
            <a:off x="2548631" y="4509104"/>
            <a:ext cx="1642369" cy="878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Tools-Spezialist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E71A3A-1D0F-4431-A2FF-6E677D11ECE7}"/>
              </a:ext>
            </a:extLst>
          </p:cNvPr>
          <p:cNvSpPr/>
          <p:nvPr/>
        </p:nvSpPr>
        <p:spPr>
          <a:xfrm>
            <a:off x="7724889" y="2344750"/>
            <a:ext cx="1642369" cy="878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Backup-</a:t>
            </a:r>
            <a:r>
              <a:rPr lang="de-AT" dirty="0" err="1"/>
              <a:t>Programmer</a:t>
            </a:r>
            <a:endParaRPr lang="de-AT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8CED13A-F08D-4431-BD38-82EFF5A26A96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flipH="1">
            <a:off x="3501579" y="2162336"/>
            <a:ext cx="1685198" cy="18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A3292-8138-4792-92A9-429EF1CB3CF1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6829146" y="2162336"/>
            <a:ext cx="1716928" cy="18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CFE7381-448D-44E6-A945-2BFF7B0C2192}"/>
              </a:ext>
            </a:extLst>
          </p:cNvPr>
          <p:cNvSpPr txBox="1"/>
          <p:nvPr/>
        </p:nvSpPr>
        <p:spPr>
          <a:xfrm>
            <a:off x="6787313" y="1599518"/>
            <a:ext cx="214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trägt Verantwortung, codiert heikle SW-Teile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917E079-008E-4197-A690-045222DD1A97}"/>
              </a:ext>
            </a:extLst>
          </p:cNvPr>
          <p:cNvSpPr txBox="1"/>
          <p:nvPr/>
        </p:nvSpPr>
        <p:spPr>
          <a:xfrm>
            <a:off x="9367258" y="2414863"/>
            <a:ext cx="2148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arbeitet mit Chief-</a:t>
            </a:r>
            <a:r>
              <a:rPr lang="de-AT" sz="1400" dirty="0" err="1"/>
              <a:t>Programmer</a:t>
            </a:r>
            <a:r>
              <a:rPr lang="de-AT" sz="1400" dirty="0"/>
              <a:t> und vertritt diesen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5BBBB79-03DB-453F-AA24-D6CDEE5D35FC}"/>
              </a:ext>
            </a:extLst>
          </p:cNvPr>
          <p:cNvSpPr txBox="1"/>
          <p:nvPr/>
        </p:nvSpPr>
        <p:spPr>
          <a:xfrm>
            <a:off x="864093" y="2522585"/>
            <a:ext cx="1773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verwaltet die technischen Doku-</a:t>
            </a:r>
            <a:r>
              <a:rPr lang="de-AT" sz="1400" dirty="0" err="1"/>
              <a:t>mente</a:t>
            </a:r>
            <a:endParaRPr lang="de-AT" sz="1400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46868B7-C986-4579-8C27-6DECDCC91A83}"/>
              </a:ext>
            </a:extLst>
          </p:cNvPr>
          <p:cNvSpPr/>
          <p:nvPr/>
        </p:nvSpPr>
        <p:spPr>
          <a:xfrm>
            <a:off x="4322763" y="4509104"/>
            <a:ext cx="1642369" cy="8788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Dokumentator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70C15FF-66EA-4694-A72A-014BF8A4136A}"/>
              </a:ext>
            </a:extLst>
          </p:cNvPr>
          <p:cNvSpPr/>
          <p:nvPr/>
        </p:nvSpPr>
        <p:spPr>
          <a:xfrm>
            <a:off x="6092137" y="4509104"/>
            <a:ext cx="1642369" cy="8788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System-/ Sprachexperte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4E806333-9615-4DD5-9295-9109A235F0AF}"/>
              </a:ext>
            </a:extLst>
          </p:cNvPr>
          <p:cNvSpPr/>
          <p:nvPr/>
        </p:nvSpPr>
        <p:spPr>
          <a:xfrm>
            <a:off x="7861511" y="4509104"/>
            <a:ext cx="1642369" cy="8788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Tester/ Qualitäts-manager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AE613B7-7913-455A-A201-FB7C1CA1595C}"/>
              </a:ext>
            </a:extLst>
          </p:cNvPr>
          <p:cNvSpPr/>
          <p:nvPr/>
        </p:nvSpPr>
        <p:spPr>
          <a:xfrm>
            <a:off x="9630885" y="4509559"/>
            <a:ext cx="1642369" cy="8788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Hilfsprogram-</a:t>
            </a:r>
            <a:r>
              <a:rPr lang="de-AT" dirty="0" err="1"/>
              <a:t>mierer</a:t>
            </a:r>
            <a:endParaRPr lang="de-AT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3DEA503-90E6-4F9B-A277-6907711E34CB}"/>
              </a:ext>
            </a:extLst>
          </p:cNvPr>
          <p:cNvSpPr/>
          <p:nvPr/>
        </p:nvSpPr>
        <p:spPr>
          <a:xfrm>
            <a:off x="9775132" y="4573890"/>
            <a:ext cx="1642369" cy="8788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Hilfsprogram-</a:t>
            </a:r>
            <a:r>
              <a:rPr lang="de-AT" dirty="0" err="1"/>
              <a:t>mierer</a:t>
            </a:r>
            <a:endParaRPr lang="de-AT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89A2BC9-3A4B-46FB-9F0D-26EA1A89A101}"/>
              </a:ext>
            </a:extLst>
          </p:cNvPr>
          <p:cNvSpPr/>
          <p:nvPr/>
        </p:nvSpPr>
        <p:spPr>
          <a:xfrm>
            <a:off x="9962147" y="4653927"/>
            <a:ext cx="1642369" cy="8788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Hilfsprogram-</a:t>
            </a:r>
            <a:r>
              <a:rPr lang="de-AT" dirty="0" err="1"/>
              <a:t>mierer</a:t>
            </a:r>
            <a:endParaRPr lang="de-AT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E773D34-5CC2-4ABD-AD32-74E8B6246C3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1595684" y="2601781"/>
            <a:ext cx="4412278" cy="190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485526F-E6F8-4721-AC55-E6F92BDD5FA8}"/>
              </a:ext>
            </a:extLst>
          </p:cNvPr>
          <p:cNvCxnSpPr>
            <a:endCxn id="10" idx="0"/>
          </p:cNvCxnSpPr>
          <p:nvPr/>
        </p:nvCxnSpPr>
        <p:spPr>
          <a:xfrm flipH="1">
            <a:off x="3369816" y="2601781"/>
            <a:ext cx="2638145" cy="190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05E1C6D-A4B7-4A5D-8125-A5EEB1ED4B09}"/>
              </a:ext>
            </a:extLst>
          </p:cNvPr>
          <p:cNvCxnSpPr>
            <a:endCxn id="24" idx="0"/>
          </p:cNvCxnSpPr>
          <p:nvPr/>
        </p:nvCxnSpPr>
        <p:spPr>
          <a:xfrm flipH="1">
            <a:off x="5143948" y="2601781"/>
            <a:ext cx="870256" cy="190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5C955BD-97C8-42D0-A424-676C782874EE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6007962" y="2601781"/>
            <a:ext cx="905360" cy="190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60B519E-313C-4049-87EE-4F235466C35B}"/>
              </a:ext>
            </a:extLst>
          </p:cNvPr>
          <p:cNvCxnSpPr>
            <a:stCxn id="5" idx="2"/>
            <a:endCxn id="26" idx="0"/>
          </p:cNvCxnSpPr>
          <p:nvPr/>
        </p:nvCxnSpPr>
        <p:spPr>
          <a:xfrm>
            <a:off x="6007962" y="2601781"/>
            <a:ext cx="2674734" cy="190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B86B6DA-27FB-4290-B0A3-72EF072BC4CE}"/>
              </a:ext>
            </a:extLst>
          </p:cNvPr>
          <p:cNvCxnSpPr>
            <a:endCxn id="29" idx="0"/>
          </p:cNvCxnSpPr>
          <p:nvPr/>
        </p:nvCxnSpPr>
        <p:spPr>
          <a:xfrm>
            <a:off x="6039152" y="2601781"/>
            <a:ext cx="4744180" cy="205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1E1675F8-92B4-4DBF-B528-FC0434EB2500}"/>
              </a:ext>
            </a:extLst>
          </p:cNvPr>
          <p:cNvSpPr txBox="1"/>
          <p:nvPr/>
        </p:nvSpPr>
        <p:spPr>
          <a:xfrm>
            <a:off x="774499" y="5533762"/>
            <a:ext cx="1533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übernimmt Verwaltungsaufgaben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3148BB8-23FE-454D-B407-053395DAFA9B}"/>
              </a:ext>
            </a:extLst>
          </p:cNvPr>
          <p:cNvSpPr txBox="1"/>
          <p:nvPr/>
        </p:nvSpPr>
        <p:spPr>
          <a:xfrm>
            <a:off x="2548631" y="5495716"/>
            <a:ext cx="1533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entwickelt Programme zur Unterstützung des Projekts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09BFFA6-955F-4BE8-BBA1-2F1C2E924306}"/>
              </a:ext>
            </a:extLst>
          </p:cNvPr>
          <p:cNvSpPr txBox="1"/>
          <p:nvPr/>
        </p:nvSpPr>
        <p:spPr>
          <a:xfrm>
            <a:off x="4344178" y="5495716"/>
            <a:ext cx="1533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zuständig für Projekt-dokumentation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EEC93B9-01C9-4D94-8340-986352693EEE}"/>
              </a:ext>
            </a:extLst>
          </p:cNvPr>
          <p:cNvSpPr txBox="1"/>
          <p:nvPr/>
        </p:nvSpPr>
        <p:spPr>
          <a:xfrm>
            <a:off x="6092137" y="5495716"/>
            <a:ext cx="15336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Experte für die verwendete Sprache, „Guru“ für den Chief-</a:t>
            </a:r>
            <a:r>
              <a:rPr lang="de-AT" sz="1400" dirty="0" err="1"/>
              <a:t>Programmer</a:t>
            </a:r>
            <a:endParaRPr lang="de-AT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72D325F-AD07-46CB-822B-A5587CF819CE}"/>
              </a:ext>
            </a:extLst>
          </p:cNvPr>
          <p:cNvSpPr txBox="1"/>
          <p:nvPr/>
        </p:nvSpPr>
        <p:spPr>
          <a:xfrm>
            <a:off x="7861511" y="5493511"/>
            <a:ext cx="1533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entwirft Testfälle und führt Tests durch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5E06CCA-DE2A-41F4-A2D3-2753CD25E533}"/>
              </a:ext>
            </a:extLst>
          </p:cNvPr>
          <p:cNvSpPr txBox="1"/>
          <p:nvPr/>
        </p:nvSpPr>
        <p:spPr>
          <a:xfrm>
            <a:off x="9965106" y="5538175"/>
            <a:ext cx="1533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unterstützen den Chief- und Backup-Programmierer</a:t>
            </a:r>
          </a:p>
        </p:txBody>
      </p:sp>
    </p:spTree>
    <p:extLst>
      <p:ext uri="{BB962C8B-B14F-4D97-AF65-F5344CB8AC3E}">
        <p14:creationId xmlns:p14="http://schemas.microsoft.com/office/powerpoint/2010/main" val="85869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demokratisch dezentralisiert – </a:t>
            </a:r>
            <a:r>
              <a:rPr lang="de-AT" dirty="0" err="1"/>
              <a:t>Egoless</a:t>
            </a:r>
            <a:r>
              <a:rPr lang="de-AT" dirty="0"/>
              <a:t> </a:t>
            </a:r>
            <a:r>
              <a:rPr lang="de-AT" dirty="0" err="1"/>
              <a:t>Programming</a:t>
            </a:r>
            <a:r>
              <a:rPr lang="de-AT" dirty="0"/>
              <a:t> Team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F9C6041-6DBB-421B-9CE4-A206F3942895}"/>
              </a:ext>
            </a:extLst>
          </p:cNvPr>
          <p:cNvSpPr/>
          <p:nvPr/>
        </p:nvSpPr>
        <p:spPr>
          <a:xfrm>
            <a:off x="2670683" y="1938015"/>
            <a:ext cx="1222901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Analyst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94A70D7-5FBE-449A-9FD0-D8B53627F39C}"/>
              </a:ext>
            </a:extLst>
          </p:cNvPr>
          <p:cNvSpPr/>
          <p:nvPr/>
        </p:nvSpPr>
        <p:spPr>
          <a:xfrm>
            <a:off x="279554" y="2875001"/>
            <a:ext cx="1224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Tester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292B8B1-DEAD-42A7-AF7B-9FFE8EA3DC25}"/>
              </a:ext>
            </a:extLst>
          </p:cNvPr>
          <p:cNvSpPr/>
          <p:nvPr/>
        </p:nvSpPr>
        <p:spPr>
          <a:xfrm>
            <a:off x="1560974" y="4021330"/>
            <a:ext cx="1224000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Designer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A5D03DE-EBAC-4BAA-9917-941E59145DC9}"/>
              </a:ext>
            </a:extLst>
          </p:cNvPr>
          <p:cNvSpPr/>
          <p:nvPr/>
        </p:nvSpPr>
        <p:spPr>
          <a:xfrm>
            <a:off x="3762840" y="4021330"/>
            <a:ext cx="1224000" cy="72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Librarian</a:t>
            </a:r>
            <a:endParaRPr lang="de-AT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E71A3A-1D0F-4431-A2FF-6E677D11ECE7}"/>
              </a:ext>
            </a:extLst>
          </p:cNvPr>
          <p:cNvSpPr/>
          <p:nvPr/>
        </p:nvSpPr>
        <p:spPr>
          <a:xfrm>
            <a:off x="4872000" y="2875001"/>
            <a:ext cx="1224000" cy="72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Program-</a:t>
            </a:r>
            <a:r>
              <a:rPr lang="de-AT" dirty="0" err="1"/>
              <a:t>mer</a:t>
            </a:r>
            <a:endParaRPr lang="de-AT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8CED13A-F08D-4431-BD38-82EFF5A26A96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flipH="1">
            <a:off x="891554" y="2298015"/>
            <a:ext cx="1779129" cy="57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B02066F-5AFE-4155-A840-A1F0DBFA107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172974" y="2658015"/>
            <a:ext cx="1109160" cy="136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1559DBF-566F-480D-B26C-906C9A2C91E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282134" y="2658015"/>
            <a:ext cx="1092706" cy="136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A3292-8138-4792-92A9-429EF1CB3CF1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893584" y="2298015"/>
            <a:ext cx="1590416" cy="57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A51DD03-74EC-4664-A474-416372B4047B}"/>
              </a:ext>
            </a:extLst>
          </p:cNvPr>
          <p:cNvCxnSpPr>
            <a:stCxn id="8" idx="2"/>
            <a:endCxn id="9" idx="1"/>
          </p:cNvCxnSpPr>
          <p:nvPr/>
        </p:nvCxnSpPr>
        <p:spPr>
          <a:xfrm>
            <a:off x="891554" y="3595001"/>
            <a:ext cx="669420" cy="78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F86BE7A-0D87-49C3-8A4D-0DBFF3DB857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784974" y="4381330"/>
            <a:ext cx="977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E3FC382-6CC4-4BAE-B67E-8FB53EE4A739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4986840" y="3595001"/>
            <a:ext cx="497160" cy="78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C5616AA-6289-4ED5-B8E7-5004ABFE66F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1503554" y="3235001"/>
            <a:ext cx="3368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225AD23-FE7B-4C3F-9CD7-0413BBF58B88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1503554" y="3235001"/>
            <a:ext cx="2871286" cy="78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46A945D-D4FA-4C0D-896B-BF0C81E26F0B}"/>
              </a:ext>
            </a:extLst>
          </p:cNvPr>
          <p:cNvCxnSpPr>
            <a:stCxn id="11" idx="1"/>
            <a:endCxn id="9" idx="0"/>
          </p:cNvCxnSpPr>
          <p:nvPr/>
        </p:nvCxnSpPr>
        <p:spPr>
          <a:xfrm flipH="1">
            <a:off x="2172974" y="3235001"/>
            <a:ext cx="2699026" cy="78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7580424-36F7-4428-BBEE-E3A2F240FD33}"/>
              </a:ext>
            </a:extLst>
          </p:cNvPr>
          <p:cNvSpPr txBox="1"/>
          <p:nvPr/>
        </p:nvSpPr>
        <p:spPr>
          <a:xfrm>
            <a:off x="6418555" y="1938015"/>
            <a:ext cx="5600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keine fixe Leitungsfunktion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wessen Fähigkeiten in der Projektphase am wichtigsten ist, übernimmt die 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Ziele werden von den Team-Mitgliedern gemeinsam bestimmt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eignet sich für komplexe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Einbindung aller Mitglieder erzeugt hohe Arbeitszufriedenheit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höherer Kommunikationsaufwand</a:t>
            </a:r>
          </a:p>
        </p:txBody>
      </p:sp>
    </p:spTree>
    <p:extLst>
      <p:ext uri="{BB962C8B-B14F-4D97-AF65-F5344CB8AC3E}">
        <p14:creationId xmlns:p14="http://schemas.microsoft.com/office/powerpoint/2010/main" val="86544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kontrolliert dezentralisiert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F9C6041-6DBB-421B-9CE4-A206F3942895}"/>
              </a:ext>
            </a:extLst>
          </p:cNvPr>
          <p:cNvSpPr/>
          <p:nvPr/>
        </p:nvSpPr>
        <p:spPr>
          <a:xfrm>
            <a:off x="3261822" y="1939449"/>
            <a:ext cx="1222901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Project Lead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8CED13A-F08D-4431-BD38-82EFF5A26A96}"/>
              </a:ext>
            </a:extLst>
          </p:cNvPr>
          <p:cNvCxnSpPr>
            <a:cxnSpLocks/>
            <a:stCxn id="5" idx="1"/>
            <a:endCxn id="28" idx="0"/>
          </p:cNvCxnSpPr>
          <p:nvPr/>
        </p:nvCxnSpPr>
        <p:spPr>
          <a:xfrm flipH="1">
            <a:off x="1567759" y="2299449"/>
            <a:ext cx="1694063" cy="1164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A3292-8138-4792-92A9-429EF1CB3CF1}"/>
              </a:ext>
            </a:extLst>
          </p:cNvPr>
          <p:cNvCxnSpPr>
            <a:cxnSpLocks/>
            <a:stCxn id="5" idx="3"/>
            <a:endCxn id="37" idx="0"/>
          </p:cNvCxnSpPr>
          <p:nvPr/>
        </p:nvCxnSpPr>
        <p:spPr>
          <a:xfrm>
            <a:off x="4484723" y="2299449"/>
            <a:ext cx="1696664" cy="11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7580424-36F7-4428-BBEE-E3A2F240FD33}"/>
              </a:ext>
            </a:extLst>
          </p:cNvPr>
          <p:cNvSpPr txBox="1"/>
          <p:nvPr/>
        </p:nvSpPr>
        <p:spPr>
          <a:xfrm>
            <a:off x="7403976" y="1938015"/>
            <a:ext cx="4687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SP </a:t>
            </a:r>
            <a:r>
              <a:rPr lang="de-AT" dirty="0">
                <a:sym typeface="Wingdings" panose="05000000000000000000" pitchFamily="2" charset="2"/>
              </a:rPr>
              <a:t> Senior </a:t>
            </a:r>
            <a:r>
              <a:rPr lang="de-AT" dirty="0" err="1">
                <a:sym typeface="Wingdings" panose="05000000000000000000" pitchFamily="2" charset="2"/>
              </a:rPr>
              <a:t>Programmer</a:t>
            </a:r>
            <a:endParaRPr lang="de-A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JP  Junior </a:t>
            </a:r>
            <a:r>
              <a:rPr lang="de-AT" dirty="0" err="1">
                <a:sym typeface="Wingdings" panose="05000000000000000000" pitchFamily="2" charset="2"/>
              </a:rPr>
              <a:t>Programmer</a:t>
            </a:r>
            <a:endParaRPr lang="de-A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Senior </a:t>
            </a:r>
            <a:r>
              <a:rPr lang="de-AT" dirty="0" err="1">
                <a:sym typeface="Wingdings" panose="05000000000000000000" pitchFamily="2" charset="2"/>
              </a:rPr>
              <a:t>Programmer</a:t>
            </a:r>
            <a:r>
              <a:rPr lang="de-AT" dirty="0">
                <a:sym typeface="Wingdings" panose="05000000000000000000" pitchFamily="2" charset="2"/>
              </a:rPr>
              <a:t> verantworten das Ergebnis ihrer jeweiligen Arbeitsgruppe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Project Lead gibt Ziele vor und teilt die Aufgaben auf die Teams 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eignet sich gut für kurzfristige Projekte mit hohem Qualitätsanspruch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bei komplexen Projekten kann die horizontale Kommunikation aufwändig werden</a:t>
            </a:r>
            <a:endParaRPr lang="de-AT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1D8FBB3-CB9B-4B42-BE26-B6FD7477CDFD}"/>
              </a:ext>
            </a:extLst>
          </p:cNvPr>
          <p:cNvSpPr/>
          <p:nvPr/>
        </p:nvSpPr>
        <p:spPr>
          <a:xfrm>
            <a:off x="1217940" y="3463463"/>
            <a:ext cx="699637" cy="4505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SP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305D104-FD7F-4B4D-BB65-705AC21112B6}"/>
              </a:ext>
            </a:extLst>
          </p:cNvPr>
          <p:cNvSpPr/>
          <p:nvPr/>
        </p:nvSpPr>
        <p:spPr>
          <a:xfrm>
            <a:off x="3543502" y="4215962"/>
            <a:ext cx="699637" cy="4505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SP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399E18A-1E91-4AB7-A297-87FA95131F52}"/>
              </a:ext>
            </a:extLst>
          </p:cNvPr>
          <p:cNvSpPr/>
          <p:nvPr/>
        </p:nvSpPr>
        <p:spPr>
          <a:xfrm>
            <a:off x="5831568" y="3454585"/>
            <a:ext cx="699637" cy="4505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SP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EC44DDF-1C3C-4A5A-8A33-51BC562079C9}"/>
              </a:ext>
            </a:extLst>
          </p:cNvPr>
          <p:cNvSpPr/>
          <p:nvPr/>
        </p:nvSpPr>
        <p:spPr>
          <a:xfrm>
            <a:off x="488381" y="4072796"/>
            <a:ext cx="699637" cy="450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JP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843EBC2A-A2EF-4761-B4E7-47F826A13576}"/>
              </a:ext>
            </a:extLst>
          </p:cNvPr>
          <p:cNvSpPr/>
          <p:nvPr/>
        </p:nvSpPr>
        <p:spPr>
          <a:xfrm>
            <a:off x="1215340" y="4590829"/>
            <a:ext cx="699637" cy="450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JP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D833206-9B0C-4CF2-BEBC-7181514CB59E}"/>
              </a:ext>
            </a:extLst>
          </p:cNvPr>
          <p:cNvSpPr/>
          <p:nvPr/>
        </p:nvSpPr>
        <p:spPr>
          <a:xfrm>
            <a:off x="1914977" y="4072796"/>
            <a:ext cx="699637" cy="450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JP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590E5288-9F53-4558-9287-77638DFA1456}"/>
              </a:ext>
            </a:extLst>
          </p:cNvPr>
          <p:cNvSpPr/>
          <p:nvPr/>
        </p:nvSpPr>
        <p:spPr>
          <a:xfrm>
            <a:off x="2816543" y="4834173"/>
            <a:ext cx="699637" cy="450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JP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C2E2D983-716F-45EC-A47F-D963D8AFC66F}"/>
              </a:ext>
            </a:extLst>
          </p:cNvPr>
          <p:cNvSpPr/>
          <p:nvPr/>
        </p:nvSpPr>
        <p:spPr>
          <a:xfrm>
            <a:off x="3543502" y="5352206"/>
            <a:ext cx="699637" cy="450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JP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FFC148C0-4E56-4D1E-A76D-9F0A5863174D}"/>
              </a:ext>
            </a:extLst>
          </p:cNvPr>
          <p:cNvSpPr/>
          <p:nvPr/>
        </p:nvSpPr>
        <p:spPr>
          <a:xfrm>
            <a:off x="4243139" y="4844863"/>
            <a:ext cx="699637" cy="450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JP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AFBC005-1007-45A2-98AA-9B0C5370D8BB}"/>
              </a:ext>
            </a:extLst>
          </p:cNvPr>
          <p:cNvSpPr/>
          <p:nvPr/>
        </p:nvSpPr>
        <p:spPr>
          <a:xfrm>
            <a:off x="5104609" y="4143413"/>
            <a:ext cx="699637" cy="450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JP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D4AD73E-CBCF-4783-8801-284EAEE58548}"/>
              </a:ext>
            </a:extLst>
          </p:cNvPr>
          <p:cNvSpPr/>
          <p:nvPr/>
        </p:nvSpPr>
        <p:spPr>
          <a:xfrm>
            <a:off x="5831568" y="4590422"/>
            <a:ext cx="699637" cy="450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JP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6362538C-6A48-46CF-BF0E-90C39F25BAC6}"/>
              </a:ext>
            </a:extLst>
          </p:cNvPr>
          <p:cNvSpPr/>
          <p:nvPr/>
        </p:nvSpPr>
        <p:spPr>
          <a:xfrm>
            <a:off x="6531205" y="4140287"/>
            <a:ext cx="699637" cy="450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JP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92D40E0-B312-456E-93EE-FC82B00D3FEA}"/>
              </a:ext>
            </a:extLst>
          </p:cNvPr>
          <p:cNvCxnSpPr>
            <a:stCxn id="5" idx="2"/>
            <a:endCxn id="35" idx="0"/>
          </p:cNvCxnSpPr>
          <p:nvPr/>
        </p:nvCxnSpPr>
        <p:spPr>
          <a:xfrm>
            <a:off x="3873273" y="2659449"/>
            <a:ext cx="20048" cy="155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CD7F1C05-EDB9-4862-A55D-A97E97AD68E6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>
            <a:off x="1917577" y="3688734"/>
            <a:ext cx="1625925" cy="75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633C3DEC-2A9F-4BC9-8F2A-54D3D31C70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4243139" y="3679856"/>
            <a:ext cx="1588429" cy="76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FEDBEBCF-E75D-4E60-994D-930C7F323855}"/>
              </a:ext>
            </a:extLst>
          </p:cNvPr>
          <p:cNvCxnSpPr>
            <a:stCxn id="28" idx="3"/>
            <a:endCxn id="37" idx="1"/>
          </p:cNvCxnSpPr>
          <p:nvPr/>
        </p:nvCxnSpPr>
        <p:spPr>
          <a:xfrm flipV="1">
            <a:off x="1917577" y="3679856"/>
            <a:ext cx="3913991" cy="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4D814D0-6E13-485F-8F92-8BA6EEEEA915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flipH="1">
            <a:off x="838200" y="3914005"/>
            <a:ext cx="729559" cy="1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C01024C-DCC1-4F2F-B6CC-E93592695913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>
            <a:off x="1567759" y="3914005"/>
            <a:ext cx="697037" cy="1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2A5CEB44-A053-4085-99D5-7E031039723A}"/>
              </a:ext>
            </a:extLst>
          </p:cNvPr>
          <p:cNvCxnSpPr>
            <a:stCxn id="28" idx="2"/>
            <a:endCxn id="39" idx="0"/>
          </p:cNvCxnSpPr>
          <p:nvPr/>
        </p:nvCxnSpPr>
        <p:spPr>
          <a:xfrm flipH="1">
            <a:off x="1565159" y="3914005"/>
            <a:ext cx="2600" cy="67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D4567BCD-8FAD-41A2-82BD-D808507ABC91}"/>
              </a:ext>
            </a:extLst>
          </p:cNvPr>
          <p:cNvCxnSpPr>
            <a:stCxn id="38" idx="2"/>
            <a:endCxn id="39" idx="1"/>
          </p:cNvCxnSpPr>
          <p:nvPr/>
        </p:nvCxnSpPr>
        <p:spPr>
          <a:xfrm>
            <a:off x="838200" y="4523338"/>
            <a:ext cx="377140" cy="29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D346E21-59CE-4DD3-8476-991B380A3C65}"/>
              </a:ext>
            </a:extLst>
          </p:cNvPr>
          <p:cNvCxnSpPr>
            <a:stCxn id="40" idx="2"/>
            <a:endCxn id="39" idx="3"/>
          </p:cNvCxnSpPr>
          <p:nvPr/>
        </p:nvCxnSpPr>
        <p:spPr>
          <a:xfrm flipH="1">
            <a:off x="1914977" y="4523338"/>
            <a:ext cx="349819" cy="29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1773D8B-B113-4D71-8E1F-E51156597AC0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1188018" y="4298067"/>
            <a:ext cx="72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81E34149-A5F9-4BFE-A5E0-B4BC610E84E9}"/>
              </a:ext>
            </a:extLst>
          </p:cNvPr>
          <p:cNvCxnSpPr>
            <a:stCxn id="35" idx="2"/>
            <a:endCxn id="42" idx="0"/>
          </p:cNvCxnSpPr>
          <p:nvPr/>
        </p:nvCxnSpPr>
        <p:spPr>
          <a:xfrm>
            <a:off x="3893321" y="4666504"/>
            <a:ext cx="0" cy="68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5C2ABEC-8389-4E52-A9B5-A8D714D5C6E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3166362" y="4666504"/>
            <a:ext cx="726959" cy="167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D7CBF57B-ABA4-494C-BE89-0AF3AA7425B5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3893321" y="4666504"/>
            <a:ext cx="699637" cy="17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EB8C3C19-E64F-40C2-B34A-33F93A96CCB9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3516180" y="5059444"/>
            <a:ext cx="726959" cy="1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72CDBE3-487D-46E6-8EAA-6540F771696D}"/>
              </a:ext>
            </a:extLst>
          </p:cNvPr>
          <p:cNvCxnSpPr>
            <a:stCxn id="41" idx="2"/>
            <a:endCxn id="42" idx="1"/>
          </p:cNvCxnSpPr>
          <p:nvPr/>
        </p:nvCxnSpPr>
        <p:spPr>
          <a:xfrm>
            <a:off x="3166362" y="5284715"/>
            <a:ext cx="377140" cy="29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C4D488E-90C0-41CD-BAE6-9DDC03BDA1DE}"/>
              </a:ext>
            </a:extLst>
          </p:cNvPr>
          <p:cNvCxnSpPr>
            <a:stCxn id="42" idx="3"/>
            <a:endCxn id="43" idx="2"/>
          </p:cNvCxnSpPr>
          <p:nvPr/>
        </p:nvCxnSpPr>
        <p:spPr>
          <a:xfrm flipV="1">
            <a:off x="4243139" y="5295405"/>
            <a:ext cx="349819" cy="28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6D354EE-C929-4709-ABC5-1F5571A18E53}"/>
              </a:ext>
            </a:extLst>
          </p:cNvPr>
          <p:cNvCxnSpPr>
            <a:stCxn id="37" idx="2"/>
            <a:endCxn id="45" idx="0"/>
          </p:cNvCxnSpPr>
          <p:nvPr/>
        </p:nvCxnSpPr>
        <p:spPr>
          <a:xfrm flipH="1">
            <a:off x="5454428" y="3905127"/>
            <a:ext cx="726959" cy="23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46567A9A-D720-4608-BB53-FA974E8199B5}"/>
              </a:ext>
            </a:extLst>
          </p:cNvPr>
          <p:cNvCxnSpPr>
            <a:stCxn id="37" idx="2"/>
            <a:endCxn id="49" idx="0"/>
          </p:cNvCxnSpPr>
          <p:nvPr/>
        </p:nvCxnSpPr>
        <p:spPr>
          <a:xfrm>
            <a:off x="6181387" y="3905127"/>
            <a:ext cx="699637" cy="23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E613564-1129-4686-8C3C-3FD494EA4FB3}"/>
              </a:ext>
            </a:extLst>
          </p:cNvPr>
          <p:cNvCxnSpPr>
            <a:stCxn id="45" idx="2"/>
            <a:endCxn id="48" idx="1"/>
          </p:cNvCxnSpPr>
          <p:nvPr/>
        </p:nvCxnSpPr>
        <p:spPr>
          <a:xfrm>
            <a:off x="5454428" y="4593955"/>
            <a:ext cx="377140" cy="22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5591BA4-4031-47EA-AF90-C8B2015F91C9}"/>
              </a:ext>
            </a:extLst>
          </p:cNvPr>
          <p:cNvCxnSpPr>
            <a:stCxn id="48" idx="3"/>
            <a:endCxn id="49" idx="2"/>
          </p:cNvCxnSpPr>
          <p:nvPr/>
        </p:nvCxnSpPr>
        <p:spPr>
          <a:xfrm flipV="1">
            <a:off x="6531205" y="4590829"/>
            <a:ext cx="349819" cy="22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380954EA-655C-4B6E-87F3-C84BAF1EC6AF}"/>
              </a:ext>
            </a:extLst>
          </p:cNvPr>
          <p:cNvCxnSpPr>
            <a:stCxn id="48" idx="0"/>
            <a:endCxn id="37" idx="2"/>
          </p:cNvCxnSpPr>
          <p:nvPr/>
        </p:nvCxnSpPr>
        <p:spPr>
          <a:xfrm flipV="1">
            <a:off x="6181387" y="3905127"/>
            <a:ext cx="0" cy="6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9259CDE5-1D98-4F8B-9879-314ED3A92A35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5804246" y="4365558"/>
            <a:ext cx="726959" cy="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3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agile Teams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7580424-36F7-4428-BBEE-E3A2F240FD33}"/>
              </a:ext>
            </a:extLst>
          </p:cNvPr>
          <p:cNvSpPr txBox="1"/>
          <p:nvPr/>
        </p:nvSpPr>
        <p:spPr>
          <a:xfrm>
            <a:off x="6810375" y="1938015"/>
            <a:ext cx="5281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alle Teammitglieder sind gleichberechtigt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keine Über-/Unterordnung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Arbeit wird durch das Team gemeinsam </a:t>
            </a:r>
            <a:r>
              <a:rPr lang="de-AT" dirty="0" err="1"/>
              <a:t>organisisiert</a:t>
            </a:r>
            <a:r>
              <a:rPr lang="de-AT" dirty="0"/>
              <a:t> und verteilt („</a:t>
            </a:r>
            <a:r>
              <a:rPr lang="de-AT" dirty="0" err="1"/>
              <a:t>self</a:t>
            </a:r>
            <a:r>
              <a:rPr lang="de-AT" dirty="0"/>
              <a:t> </a:t>
            </a:r>
            <a:r>
              <a:rPr lang="de-AT" dirty="0" err="1"/>
              <a:t>organizing</a:t>
            </a:r>
            <a:r>
              <a:rPr lang="de-AT" dirty="0"/>
              <a:t> </a:t>
            </a:r>
            <a:r>
              <a:rPr lang="de-AT" dirty="0" err="1"/>
              <a:t>teams</a:t>
            </a:r>
            <a:r>
              <a:rPr lang="de-AT" dirty="0"/>
              <a:t>“)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0FD2D1-ED60-47B9-8E8A-90E9FBF1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0" y="1833562"/>
            <a:ext cx="572452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6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2BA45E-F394-42BC-BC9E-7E4FB5BC33D1}"/>
</file>

<file path=customXml/itemProps2.xml><?xml version="1.0" encoding="utf-8"?>
<ds:datastoreItem xmlns:ds="http://schemas.openxmlformats.org/officeDocument/2006/customXml" ds:itemID="{0B5DF5EC-E542-4D70-8F1F-DB8B433467E4}"/>
</file>

<file path=customXml/itemProps3.xml><?xml version="1.0" encoding="utf-8"?>
<ds:datastoreItem xmlns:ds="http://schemas.openxmlformats.org/officeDocument/2006/customXml" ds:itemID="{F42DA4AB-B6B9-4F90-B09F-52256B4A35A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Breitbild</PresentationFormat>
  <Paragraphs>129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Teams in der Softwareentwicklung</vt:lpstr>
      <vt:lpstr>Teams in der Softwareentwicklung</vt:lpstr>
      <vt:lpstr>Teams in der Softwareentwicklung</vt:lpstr>
      <vt:lpstr>mögliche Organisationsformen</vt:lpstr>
      <vt:lpstr>kontrolliert zentralisiert – Chief Programmer Team</vt:lpstr>
      <vt:lpstr>demokratisch dezentralisiert – Egoless Programming Team</vt:lpstr>
      <vt:lpstr>kontrolliert dezentralisiert</vt:lpstr>
      <vt:lpstr>agile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251</cp:revision>
  <dcterms:created xsi:type="dcterms:W3CDTF">2020-08-31T10:32:32Z</dcterms:created>
  <dcterms:modified xsi:type="dcterms:W3CDTF">2021-02-10T18:14:41Z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