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BBBDB-5A7F-4F0E-AB8D-72566A1669F7}" type="datetimeFigureOut">
              <a:rPr lang="de-AT" smtClean="0"/>
              <a:t>21.04.2021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DD63B-7122-4DC7-AFD9-63BD513409A9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903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3999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01955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92359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99716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36276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37656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55537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9958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7881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83B4B-B471-49E5-9465-D3C46C5B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4440BC-A7DC-48E1-9735-C864D2097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54F11-DC33-47FB-BDC3-BF068111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21.04.2021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DE0CBE-560B-4463-ABC8-99182DA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288922-4113-4A11-83E4-86864D1D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56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C7753-45A7-4FBE-B3F0-B7A81513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EDBC2F-5EFB-48E5-94D5-D2F3D140C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16B6F-2E33-4408-BA62-687FE750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21.04.2021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14A664-82E1-4F72-A346-D3EC3723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37FE4-6907-4DDD-B248-2F3CD1FB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216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E4D8CC-1CAD-4684-A7E6-A89859D9D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17C6B5-9969-474E-A0F3-A31C1D1F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88191-0232-4643-AF36-62EFED87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21.04.2021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0C348-D026-4AB2-BAF5-2EACF3B2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9CFC3-C5DF-4DCB-ABD2-8CFA8749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3262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CD160-FD88-4C47-8FBE-1DA054D1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A0CA3-B6EF-4906-A5CF-1A6FC2B9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FD1AB5-68A3-4D0A-B705-10D5E06E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21.04.2021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83540-CB00-4AB4-B2BC-9DB4BF60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C30BF-81A0-42E6-B89C-5F555B61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7076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87ECC-5D48-46D3-BDC6-2D608C97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616FEB-95ED-4C1D-9D7A-B1922B71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D5924-BCD4-4852-A7E4-44FBD80A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21.04.2021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3727B-65A4-42C9-941F-7D15157B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DC4AE-D3EF-4AB5-B7B4-A9461AB5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844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0D319-E3E6-4B71-9508-1F2DFC71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87685-3023-456A-A8E4-E7BC2DC85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3FDD6-A121-4086-9E5B-CAA18A6A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4743B-692F-42FF-8DA0-4451131C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21.04.2021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5749FC-8190-450E-AE85-3676E529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011E-761C-403E-8F84-FA27CEAC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4584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C4F24-961D-4BFD-B2A8-7F50F16D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2F89B3-D844-44E3-B584-7D19B6DC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1C1201-8C7E-4585-899A-03105DF3D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134B7-FC0D-47D8-95D0-25FC729ED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4443FD-20FF-4E87-B8AD-05CF8A6C9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AB9845-F1CA-4FDD-9247-A1D4A1C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21.04.2021</a:t>
            </a:fld>
            <a:endParaRPr lang="de-AT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03D2B4-74CB-415F-A7DE-4C7B0CFE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683C49-DE79-45B6-BFEE-33AC5761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416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4DA00-5EE7-4E55-9DA9-068E8D5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20A82E-1C1C-44E9-87AC-164A14B8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21.04.2021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C67E90-C4C7-4E44-A7DD-53F064C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07EC8B-6406-429E-B340-89F4A823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9213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B59C29-2832-4A9D-B296-23407D8C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21.04.2021</a:t>
            </a:fld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CF4F8D-0AEE-440A-A754-8FBC661A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D7BAD8-D730-4F71-B6C2-D7E837F0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709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C0DBE-3BA8-4150-B494-7545DF13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3C44B7-FDAA-4B2B-8561-EFCB9D6F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1AFD10-9F96-43D2-99B7-255258A8C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855D62-5EF5-4D4B-AD56-733AA2F9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21.04.2021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89CAEC-2ED8-455D-B7DE-D47618BE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771994-5456-492F-9F24-B84C8704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5189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9CD43-CA12-4996-AB00-47488200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939FCA-1EFB-4328-981C-954198823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858AE4-F45F-4302-A66C-32C645361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90BE74-1955-43FA-AF2D-3C20ABAC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21.04.2021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949F2F-BC13-48ED-8D3A-A366C091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31BBF-EA6E-4D65-B6F2-A6B1E91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5805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904523-E0D6-45D1-AF5B-1389DB81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FEA55D-5A20-4D75-8C04-F476C241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3D37C-7FD8-4199-8A97-2761AB897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D37A-7889-437D-BB14-159FF5FB46B6}" type="datetimeFigureOut">
              <a:rPr lang="de-AT" smtClean="0"/>
              <a:t>21.04.2021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3A0AB-63A9-49B4-90F1-78A384D6C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25486-2C74-481C-A794-4068BD9C0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9905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Pflichtenheft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das Pflichtenheft ist das zentrale Dokument in der Vereinbarung zwischen Auftraggeber und Projektteam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dokumentiert die </a:t>
            </a:r>
            <a:r>
              <a:rPr lang="de-AT" sz="2000" b="1" dirty="0"/>
              <a:t>Wünsche des Auftraggebers </a:t>
            </a:r>
            <a:r>
              <a:rPr lang="de-AT" sz="2000" dirty="0"/>
              <a:t>und die </a:t>
            </a:r>
            <a:r>
              <a:rPr lang="de-AT" sz="2000" b="1" dirty="0"/>
              <a:t>Pflichten des Auftragnehmers</a:t>
            </a:r>
            <a:endParaRPr lang="de-A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bildet die vertragliche Basis, die den Umfang und die Funktionalitäten der zu erstellenden Software beschreibt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legt technische Rahmenbedingungen fest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legt Verfahren und Termine des Projektablaufs fest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bildet die Basis für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den Aufbau der Angebote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einen objektiven Angebotsvergleich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Vertragsverhandlungen und Vertrag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71481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Pflichtenheft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Bei Anforderungsdokumenten wird zwischen </a:t>
            </a:r>
            <a:r>
              <a:rPr lang="de-AT" sz="2000" b="1" dirty="0"/>
              <a:t>Lastenheft</a:t>
            </a:r>
            <a:r>
              <a:rPr lang="de-AT" sz="2000" dirty="0"/>
              <a:t> und </a:t>
            </a:r>
            <a:r>
              <a:rPr lang="de-AT" sz="2000" b="1" dirty="0"/>
              <a:t>Pflichtenheft</a:t>
            </a:r>
            <a:r>
              <a:rPr lang="de-AT" sz="2000" dirty="0"/>
              <a:t> unterschieden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dirty="0"/>
              <a:t>Lastenheft: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wird vor dem Pflichtenheft erstellt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wird vom Auftraggeber erstellt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beschreibt </a:t>
            </a:r>
            <a:r>
              <a:rPr lang="de-AT" sz="2000" b="1" dirty="0"/>
              <a:t>WAS</a:t>
            </a:r>
            <a:r>
              <a:rPr lang="de-AT" sz="2000" dirty="0"/>
              <a:t> zu erbringen ist und </a:t>
            </a:r>
            <a:r>
              <a:rPr lang="de-AT" sz="2000" b="1" dirty="0"/>
              <a:t>WOFÜR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dirty="0"/>
              <a:t>Pflichtenheft: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baut auf dem Lastenheft auf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wird im Projektverlauf erstellt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beschreibt detailliert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die technischen Merkmale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die gewünschte Lösung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die Rahmenbedingungen der Umsetzung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b="1" dirty="0"/>
              <a:t>WIE </a:t>
            </a:r>
            <a:r>
              <a:rPr lang="de-AT" sz="2000" dirty="0"/>
              <a:t>und</a:t>
            </a:r>
            <a:r>
              <a:rPr lang="de-AT" sz="2000" b="1" dirty="0"/>
              <a:t> WOMIT </a:t>
            </a:r>
            <a:r>
              <a:rPr lang="de-AT" sz="2000" dirty="0"/>
              <a:t>die Anforderungen umzusetzen sind (z. B. Prozessmodelle, zeitlicher Rahmen, Budget, …)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dient oft als Grundlage für die Ausschreibung der gewünschten Leistung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57332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Pflichtenheft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Bei Ausschreibungen wählt der Auftraggeber aus den eingelangten Offerten das beste Angebot aus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die Auswahl erfolgt nach einem, vorher festgelegten, Kriterienkatalog und Verfahren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das Pflichtenheft bildet dabei die Basis für den Vertrag zwischen Auftraggeber und Bestbieter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der Kriterienkatalog zur Auswahl wird meist parallel zum Pflichtenheft erstellt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Kriterien können dabei in drei Kategorien unterteilt werden: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Muss- (oder auch K.O. -) Kriterien: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müssen auf jeden Fall erfüllt sein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wird ein solches Kriterium nicht erfüllt, scheidet das Angebot aus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Soll-Kriterien: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es sollte eine möglichst gute Erfüllung angestrebt werden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die Erfüllung dieser Kriterien verbessert die Bewertung des Angebots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Abgrenzungskriterien: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sollen klarer beschreiben, welche Ziele bewusst nicht erreicht werden sollen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dienen zur Information des Anbieters zur richtigen Dimensionierung des Angebots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309658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Pflichtenheft – Aufbau und Inhalt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grundlegende Idee des Pflichtenhefts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Darstellung der gegenwärtigen Situation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klare Formulierung von Zielen und Anforderungen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Vorgabe des </a:t>
            </a:r>
            <a:r>
              <a:rPr lang="de-AT" sz="2000" dirty="0" err="1"/>
              <a:t>Offertaufbaus</a:t>
            </a:r>
            <a:endParaRPr lang="de-A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dient zur besseren Vergleichbarkeit mehrerer Angebote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das Pflichtenheft soll alle relevanten Informationen bieten aber dabei </a:t>
            </a:r>
            <a:r>
              <a:rPr lang="de-AT" sz="2000" b="1" dirty="0"/>
              <a:t>keine Lösungen vorschlagen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es wird vorgegeben in welcher Qualität zu realisieren ist aber nicht, wie die genaue Implementierung aussehen soll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419691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Pflichtenheft – Aufbau und Inhalt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/>
              <a:t>Kapitel des Pflichtenhefts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2000" dirty="0"/>
              <a:t>Beschreibung der Ausgangslage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Vorstellung des Unternehmens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Beschreibung der Produkte und Kundenstruktur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Überblick über die IT-Landschaft und Grund für die Beschaffung der neuen SW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2000" dirty="0"/>
              <a:t>IST-Zustand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/>
              <a:t>alle für das Projekt relevanten Bereiche werden dargestellt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/>
              <a:t>dargestellt sollten werden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000" dirty="0"/>
              <a:t>Aufbauorganisation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000" dirty="0"/>
              <a:t>Ablauforganisation, inklusive Beschreibung der relevanten Geschäftsprozesse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000" dirty="0"/>
              <a:t>eingesetzte Applikationen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000" dirty="0"/>
              <a:t>bestehende Systemplattform (Betriebssysteme, Technologien, Server, Datenbanken, Netzwerk, …)</a:t>
            </a:r>
          </a:p>
        </p:txBody>
      </p:sp>
    </p:spTree>
    <p:extLst>
      <p:ext uri="{BB962C8B-B14F-4D97-AF65-F5344CB8AC3E}">
        <p14:creationId xmlns:p14="http://schemas.microsoft.com/office/powerpoint/2010/main" val="417579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Pflichtenheft – Aufbau und Inhalt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/>
              <a:t>Kapitel des Pflichtenhefts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AT" sz="2000" dirty="0"/>
              <a:t>Zielsetzung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/>
              <a:t>enthält die Ziele, die mit der Beschaffung erreicht werden sollen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/>
              <a:t>enthält ebenso die Prioritäten dieser Ziele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/>
              <a:t>Ziele sollten so formuliert werden, dass sie später auch überprüfbar sind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/>
              <a:t>Ziele können unterschieden werden in: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000" dirty="0"/>
              <a:t>nutzenrelevante Ziele </a:t>
            </a:r>
            <a:r>
              <a:rPr lang="de-AT" sz="2000" dirty="0">
                <a:sym typeface="Wingdings" panose="05000000000000000000" pitchFamily="2" charset="2"/>
              </a:rPr>
              <a:t> Kosteneinsparungen, Verbesserung der Qualität und Effizienz, …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Systemziele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Vorgehensziele  Prozesse, Termine, …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48673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Pflichtenheft – Aufbau und Inhalt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/>
              <a:t>Kapitel des Pflichtenhefts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AT" sz="2000" dirty="0"/>
              <a:t>Anforderungen (Soll-Zustand)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/>
              <a:t>beschreibt detailliert die Eigenschaften, die der Kunde vom neuen System erwartet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/>
              <a:t>die Anforderungen werden unter folgenden Aspekten beschrieben: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000" dirty="0"/>
              <a:t>Anforderungen an die Applikationssoftware </a:t>
            </a:r>
            <a:r>
              <a:rPr lang="de-AT" sz="2000" dirty="0">
                <a:sym typeface="Wingdings" panose="05000000000000000000" pitchFamily="2" charset="2"/>
              </a:rPr>
              <a:t> </a:t>
            </a:r>
            <a:r>
              <a:rPr lang="de-AT" sz="2000" dirty="0"/>
              <a:t>z. B.: Bedienung und Benutzerfreundlichkeit, Datenschutz und Datensicherheit, fachliche Use-Cases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000" dirty="0"/>
              <a:t>Anforderungen an die Systemplattform </a:t>
            </a:r>
            <a:r>
              <a:rPr lang="de-AT" sz="2000" dirty="0">
                <a:sym typeface="Wingdings" panose="05000000000000000000" pitchFamily="2" charset="2"/>
              </a:rPr>
              <a:t></a:t>
            </a:r>
            <a:r>
              <a:rPr lang="de-AT" sz="2000" dirty="0"/>
              <a:t> z. B.: Architekturvorgaben, Kommunikationsinfrastruktur, Rechnersysteme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000" dirty="0"/>
              <a:t>Anbieterbezogene Anforderungen </a:t>
            </a:r>
            <a:r>
              <a:rPr lang="de-AT" sz="2000" dirty="0">
                <a:sym typeface="Wingdings" panose="05000000000000000000" pitchFamily="2" charset="2"/>
              </a:rPr>
              <a:t> notwendige Referenzen des Anbieters, gewünschte Dienstleistungen (z. B.: Schulung, Wartung, …), Projektorganisation, Termine, Gewährleistung</a:t>
            </a:r>
            <a:endParaRPr lang="de-AT" sz="20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380079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Pflichtenheft – Aufbau und Inhalt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/>
              <a:t>Kapitel des Pflichtenhefts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AT" sz="2000" dirty="0"/>
              <a:t>Mengengerüst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/>
              <a:t>beschreibt die zu erwartenden Datenmengen und Verarbeitungshäufigkeiten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/>
              <a:t>gliedert sich z. B. in: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000" dirty="0"/>
              <a:t>Datenbewegungen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000" dirty="0"/>
              <a:t>Datenbestände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000" dirty="0"/>
              <a:t>Anzahl gleichzeitiger Benutzer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000" dirty="0"/>
              <a:t>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/>
              <a:t>soll dem Anbieter die Möglichkeit bieten, das System richtig zu dimensionieren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3164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Pflichtenheft – Aufbau und Inhalt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/>
              <a:t>Kapitel des Pflichtenhefts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AT" sz="2000" dirty="0"/>
              <a:t>Aufbau und Inhalt der Offerte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/>
              <a:t>bei einer Ausschreibung ist es wichtig, dass die einzelnen Offerte leicht vergleichbar sind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/>
              <a:t>hier wird vorgegeben, wie die Angebote strukturiert sein sollen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de-AT" sz="2000" dirty="0"/>
              <a:t>Administratives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/>
              <a:t>Vertraulichkeit, Rückgabe, Copyright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/>
              <a:t>Evaluationsschwerpunkte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/>
              <a:t>Verteiler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/>
              <a:t>Budgetrahmen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/>
              <a:t>Rückfragen zum Pflichtenheft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/>
              <a:t>Termine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/>
              <a:t>Abgabe der Offerte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95429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6118EDFCEEAE148B101988885643524" ma:contentTypeVersion="6" ma:contentTypeDescription="Ein neues Dokument erstellen." ma:contentTypeScope="" ma:versionID="6c6ab72fe79df2a7c89c3d086313bca0">
  <xsd:schema xmlns:xsd="http://www.w3.org/2001/XMLSchema" xmlns:xs="http://www.w3.org/2001/XMLSchema" xmlns:p="http://schemas.microsoft.com/office/2006/metadata/properties" xmlns:ns2="1658011a-62be-4c0c-9b51-b2a4132a9fc4" targetNamespace="http://schemas.microsoft.com/office/2006/metadata/properties" ma:root="true" ma:fieldsID="35ce63ba95e6fe94a234961012484298" ns2:_="">
    <xsd:import namespace="1658011a-62be-4c0c-9b51-b2a4132a9f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8011a-62be-4c0c-9b51-b2a4132a9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C91497-4A90-49DF-831B-6C69F402417F}"/>
</file>

<file path=customXml/itemProps2.xml><?xml version="1.0" encoding="utf-8"?>
<ds:datastoreItem xmlns:ds="http://schemas.openxmlformats.org/officeDocument/2006/customXml" ds:itemID="{855FB4CE-331C-4DFD-A6B9-4DCDD91C2ADE}"/>
</file>

<file path=customXml/itemProps3.xml><?xml version="1.0" encoding="utf-8"?>
<ds:datastoreItem xmlns:ds="http://schemas.openxmlformats.org/officeDocument/2006/customXml" ds:itemID="{D628406E-B7A1-4A89-A497-5CB53871E9E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</Words>
  <Application>Microsoft Office PowerPoint</Application>
  <PresentationFormat>Breitbild</PresentationFormat>
  <Paragraphs>129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Pflichtenheft</vt:lpstr>
      <vt:lpstr>Pflichtenheft</vt:lpstr>
      <vt:lpstr>Pflichtenheft</vt:lpstr>
      <vt:lpstr>Pflichtenheft – Aufbau und Inhalt</vt:lpstr>
      <vt:lpstr>Pflichtenheft – Aufbau und Inhalt</vt:lpstr>
      <vt:lpstr>Pflichtenheft – Aufbau und Inhalt</vt:lpstr>
      <vt:lpstr>Pflichtenheft – Aufbau und Inhalt</vt:lpstr>
      <vt:lpstr>Pflichtenheft – Aufbau und Inhalt</vt:lpstr>
      <vt:lpstr>Pflichtenheft – Aufbau und Inhalt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Panzirsch</dc:creator>
  <cp:lastModifiedBy>Panzirsch Philipp</cp:lastModifiedBy>
  <cp:revision>364</cp:revision>
  <dcterms:created xsi:type="dcterms:W3CDTF">2020-08-31T10:32:32Z</dcterms:created>
  <dcterms:modified xsi:type="dcterms:W3CDTF">2021-04-21T15:30:54Z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0x01010006118EDFCEEAE148B101988885643524</vt:lpwstr>
  </property>
</Properties>
</file>