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3962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9955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399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1207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2925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2985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93879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7535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6931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302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4609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961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559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348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777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777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1643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9917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10.05.2021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IBM-Handbuch-Verfahren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ältestes Verfahren (1968)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orientiert sich stark am „Eingabe-Verarbeitung-Ausgabe“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auf Grundlage des Feinkonzepts wird der Aufwand für die Programmierung geschätzt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Formel: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 err="1"/>
              <a:t>T</a:t>
            </a:r>
            <a:r>
              <a:rPr lang="de-AT" sz="1100" dirty="0" err="1"/>
              <a:t>pp</a:t>
            </a:r>
            <a:r>
              <a:rPr lang="de-AT" sz="1100" dirty="0"/>
              <a:t> </a:t>
            </a:r>
            <a:r>
              <a:rPr lang="de-AT" sz="2000" dirty="0"/>
              <a:t>= (T</a:t>
            </a:r>
            <a:r>
              <a:rPr lang="de-AT" sz="1100" dirty="0"/>
              <a:t>ea</a:t>
            </a:r>
            <a:r>
              <a:rPr lang="de-AT" sz="2000" dirty="0"/>
              <a:t> + </a:t>
            </a:r>
            <a:r>
              <a:rPr lang="de-AT" sz="2000" dirty="0" err="1"/>
              <a:t>T</a:t>
            </a:r>
            <a:r>
              <a:rPr lang="de-AT" sz="1100" dirty="0" err="1"/>
              <a:t>v</a:t>
            </a:r>
            <a:r>
              <a:rPr lang="de-AT" sz="2000" dirty="0"/>
              <a:t>) * (</a:t>
            </a:r>
            <a:r>
              <a:rPr lang="de-AT" sz="2000" dirty="0" err="1"/>
              <a:t>T</a:t>
            </a:r>
            <a:r>
              <a:rPr lang="de-AT" sz="1100" dirty="0" err="1"/>
              <a:t>k</a:t>
            </a:r>
            <a:r>
              <a:rPr lang="de-AT" sz="2000" dirty="0"/>
              <a:t> + T</a:t>
            </a:r>
            <a:r>
              <a:rPr lang="de-AT" sz="1100" dirty="0"/>
              <a:t>e</a:t>
            </a:r>
            <a:r>
              <a:rPr lang="de-AT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 err="1"/>
              <a:t>T</a:t>
            </a:r>
            <a:r>
              <a:rPr lang="de-AT" sz="1100" dirty="0" err="1"/>
              <a:t>pp</a:t>
            </a:r>
            <a:r>
              <a:rPr lang="de-AT" sz="2000" dirty="0"/>
              <a:t> </a:t>
            </a:r>
            <a:r>
              <a:rPr lang="de-AT" sz="2000" dirty="0">
                <a:sym typeface="Wingdings" panose="05000000000000000000" pitchFamily="2" charset="2"/>
              </a:rPr>
              <a:t> Aufwand für die Programmierung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T</a:t>
            </a:r>
            <a:r>
              <a:rPr lang="de-AT" sz="1100" dirty="0">
                <a:sym typeface="Wingdings" panose="05000000000000000000" pitchFamily="2" charset="2"/>
              </a:rPr>
              <a:t>ea</a:t>
            </a:r>
            <a:r>
              <a:rPr lang="de-AT" sz="2000" dirty="0">
                <a:sym typeface="Wingdings" panose="05000000000000000000" pitchFamily="2" charset="2"/>
              </a:rPr>
              <a:t>  Summe des Programmieraufwands für Ein-/Ausgabeprozesse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 err="1">
                <a:sym typeface="Wingdings" panose="05000000000000000000" pitchFamily="2" charset="2"/>
              </a:rPr>
              <a:t>T</a:t>
            </a:r>
            <a:r>
              <a:rPr lang="de-AT" sz="1100" dirty="0" err="1">
                <a:sym typeface="Wingdings" panose="05000000000000000000" pitchFamily="2" charset="2"/>
              </a:rPr>
              <a:t>v</a:t>
            </a:r>
            <a:r>
              <a:rPr lang="de-AT" sz="2000" dirty="0">
                <a:sym typeface="Wingdings" panose="05000000000000000000" pitchFamily="2" charset="2"/>
              </a:rPr>
              <a:t>  Summe des Programmieraufwands für die Verarbeitungen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 err="1">
                <a:sym typeface="Wingdings" panose="05000000000000000000" pitchFamily="2" charset="2"/>
              </a:rPr>
              <a:t>T</a:t>
            </a:r>
            <a:r>
              <a:rPr lang="de-AT" sz="1100" dirty="0" err="1">
                <a:sym typeface="Wingdings" panose="05000000000000000000" pitchFamily="2" charset="2"/>
              </a:rPr>
              <a:t>k</a:t>
            </a:r>
            <a:r>
              <a:rPr lang="de-AT" sz="2000" dirty="0">
                <a:sym typeface="Wingdings" panose="05000000000000000000" pitchFamily="2" charset="2"/>
              </a:rPr>
              <a:t>  Problemkenntnisfaktor der beteiligten Programmierer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T</a:t>
            </a:r>
            <a:r>
              <a:rPr lang="de-AT" sz="1100" dirty="0">
                <a:sym typeface="Wingdings" panose="05000000000000000000" pitchFamily="2" charset="2"/>
              </a:rPr>
              <a:t>e</a:t>
            </a:r>
            <a:r>
              <a:rPr lang="de-AT" sz="2000" dirty="0">
                <a:sym typeface="Wingdings" panose="05000000000000000000" pitchFamily="2" charset="2"/>
              </a:rPr>
              <a:t>  Programmiererfahrungsfaktor</a:t>
            </a: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46534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Use-Case-Points-Verfahren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neueres Verfahren zur Aufwandschätzung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geht von </a:t>
            </a:r>
            <a:r>
              <a:rPr lang="de-AT" sz="2000" dirty="0" err="1"/>
              <a:t>Anwedungsfällen</a:t>
            </a:r>
            <a:r>
              <a:rPr lang="de-AT" sz="2000" dirty="0"/>
              <a:t> (Use Cases) aus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wird im RUP verwendet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wie beim </a:t>
            </a:r>
            <a:r>
              <a:rPr lang="de-AT" sz="2000" dirty="0" err="1"/>
              <a:t>Function</a:t>
            </a:r>
            <a:r>
              <a:rPr lang="de-AT" sz="2000" dirty="0"/>
              <a:t> Point Verfahren werden auch hier bestimmte Merkmale gezählt und bewertet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Unterschied zum FP-Verfahren: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UCP-Verfahren geht nicht von Funktionen der Software, sondern von Anwendungsfällen aus User-Sicht aus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liegt damit näher an der aktuellen Analyse- und Entwurfstechnik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Vorteil der Methode: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Aufwandschätzung kann schon in einem frühen Stadium des Projekts durchgeführt werden, da die SW-Spezifikation noch nicht so weit fortgeschritten sein muss, wie beim FP-Verfahren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vor allem bei kürzeren SW-Projekten kommt FP-Verfahren oft zu spät</a:t>
            </a:r>
          </a:p>
        </p:txBody>
      </p:sp>
    </p:spTree>
    <p:extLst>
      <p:ext uri="{BB962C8B-B14F-4D97-AF65-F5344CB8AC3E}">
        <p14:creationId xmlns:p14="http://schemas.microsoft.com/office/powerpoint/2010/main" val="65913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Use-Case-Points-Verfahren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folgende Faktoren werden erhoben und bewertet: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Anzahl und Komplexität der Anwendungsfälle (Use Cases)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Anzahl und Komplexität der Akteure (entweder Personen oder andere beteiligte Systeme)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technische Einflussfaktoren in der Systementwicklung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Einflussfaktoren zu Kompetenz und Performance des Entwicklungsteams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Herausforderung bei der Methode ist die Modellierung der Use Cases und finden der essenziellen Use Cases für die Schätzung</a:t>
            </a:r>
          </a:p>
        </p:txBody>
      </p:sp>
    </p:spTree>
    <p:extLst>
      <p:ext uri="{BB962C8B-B14F-4D97-AF65-F5344CB8AC3E}">
        <p14:creationId xmlns:p14="http://schemas.microsoft.com/office/powerpoint/2010/main" val="259470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Use-Case-Points-Verfahren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Actor Einfluss (UAW – </a:t>
            </a:r>
            <a:r>
              <a:rPr lang="de-AT" sz="2000" dirty="0" err="1"/>
              <a:t>Unadjusted</a:t>
            </a:r>
            <a:r>
              <a:rPr lang="de-AT" sz="2000" dirty="0"/>
              <a:t> Actor </a:t>
            </a:r>
            <a:r>
              <a:rPr lang="de-AT" sz="2000" dirty="0" err="1"/>
              <a:t>Weight</a:t>
            </a:r>
            <a:r>
              <a:rPr lang="de-AT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es werden die Akteure des Systems gezählt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Akteure können User oder auch andere Systeme sein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2FBA95B-EC23-4D04-AB7C-D6BC1ECA5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54992"/>
              </p:ext>
            </p:extLst>
          </p:nvPr>
        </p:nvGraphicFramePr>
        <p:xfrm>
          <a:off x="443883" y="3341869"/>
          <a:ext cx="11141472" cy="293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6912">
                  <a:extLst>
                    <a:ext uri="{9D8B030D-6E8A-4147-A177-3AD203B41FA5}">
                      <a16:colId xmlns:a16="http://schemas.microsoft.com/office/drawing/2014/main" val="1036601792"/>
                    </a:ext>
                  </a:extLst>
                </a:gridCol>
                <a:gridCol w="2484269">
                  <a:extLst>
                    <a:ext uri="{9D8B030D-6E8A-4147-A177-3AD203B41FA5}">
                      <a16:colId xmlns:a16="http://schemas.microsoft.com/office/drawing/2014/main" val="1241706269"/>
                    </a:ext>
                  </a:extLst>
                </a:gridCol>
                <a:gridCol w="1384917">
                  <a:extLst>
                    <a:ext uri="{9D8B030D-6E8A-4147-A177-3AD203B41FA5}">
                      <a16:colId xmlns:a16="http://schemas.microsoft.com/office/drawing/2014/main" val="2018791544"/>
                    </a:ext>
                  </a:extLst>
                </a:gridCol>
                <a:gridCol w="2272683">
                  <a:extLst>
                    <a:ext uri="{9D8B030D-6E8A-4147-A177-3AD203B41FA5}">
                      <a16:colId xmlns:a16="http://schemas.microsoft.com/office/drawing/2014/main" val="3650063394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4215122158"/>
                    </a:ext>
                  </a:extLst>
                </a:gridCol>
                <a:gridCol w="1136338">
                  <a:extLst>
                    <a:ext uri="{9D8B030D-6E8A-4147-A177-3AD203B41FA5}">
                      <a16:colId xmlns:a16="http://schemas.microsoft.com/office/drawing/2014/main" val="212616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Kategorie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Anzahl (Annahme)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9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einfach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anderes System mittels definierter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de-AT" dirty="0"/>
                        <a:t>Die Anzahl der Akteure werden durch Abzählen in den Use-Case-Diagrammen ermittelt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67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mittel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anderes System mittels Protokoll (</a:t>
                      </a:r>
                      <a:r>
                        <a:rPr lang="de-AT" dirty="0" err="1"/>
                        <a:t>z.b.</a:t>
                      </a:r>
                      <a:r>
                        <a:rPr lang="de-AT" dirty="0"/>
                        <a:t> XML, HTTP)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74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komplex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über graphische Oberfläche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24847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de-AT" b="1" dirty="0"/>
                        <a:t>UAW gesamt = </a:t>
                      </a:r>
                      <a:r>
                        <a:rPr lang="de-AT" b="1" dirty="0" err="1"/>
                        <a:t>Ae</a:t>
                      </a:r>
                      <a:r>
                        <a:rPr lang="de-AT" b="1" dirty="0"/>
                        <a:t>*1 + Am*2 + </a:t>
                      </a:r>
                      <a:r>
                        <a:rPr lang="de-AT" b="1" dirty="0" err="1"/>
                        <a:t>Ak</a:t>
                      </a:r>
                      <a:r>
                        <a:rPr lang="de-AT" b="1" dirty="0"/>
                        <a:t>*3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1" dirty="0"/>
                        <a:t>UAW 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776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3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Use-Case-Points-Verfahren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de-AT" sz="2000" dirty="0"/>
              <a:t>Use Case Einfluss (UUCW – </a:t>
            </a:r>
            <a:r>
              <a:rPr lang="de-AT" sz="2000" dirty="0" err="1"/>
              <a:t>Unadjusted</a:t>
            </a:r>
            <a:r>
              <a:rPr lang="de-AT" sz="2000" dirty="0"/>
              <a:t> Use Case </a:t>
            </a:r>
            <a:r>
              <a:rPr lang="de-AT" sz="2000" dirty="0" err="1"/>
              <a:t>Weight</a:t>
            </a:r>
            <a:r>
              <a:rPr lang="de-AT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es werden die Anzahl der Use Cases und deren Komplexität ermittelt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die Komplexität eines Use Cases ergibt sich aus der Anzahl der Transaktionen, die im Use Case abgedeckt werden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2FBA95B-EC23-4D04-AB7C-D6BC1ECA5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69160"/>
              </p:ext>
            </p:extLst>
          </p:nvPr>
        </p:nvGraphicFramePr>
        <p:xfrm>
          <a:off x="443883" y="3341869"/>
          <a:ext cx="1114147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6912">
                  <a:extLst>
                    <a:ext uri="{9D8B030D-6E8A-4147-A177-3AD203B41FA5}">
                      <a16:colId xmlns:a16="http://schemas.microsoft.com/office/drawing/2014/main" val="1036601792"/>
                    </a:ext>
                  </a:extLst>
                </a:gridCol>
                <a:gridCol w="2484269">
                  <a:extLst>
                    <a:ext uri="{9D8B030D-6E8A-4147-A177-3AD203B41FA5}">
                      <a16:colId xmlns:a16="http://schemas.microsoft.com/office/drawing/2014/main" val="1241706269"/>
                    </a:ext>
                  </a:extLst>
                </a:gridCol>
                <a:gridCol w="1384917">
                  <a:extLst>
                    <a:ext uri="{9D8B030D-6E8A-4147-A177-3AD203B41FA5}">
                      <a16:colId xmlns:a16="http://schemas.microsoft.com/office/drawing/2014/main" val="2018791544"/>
                    </a:ext>
                  </a:extLst>
                </a:gridCol>
                <a:gridCol w="2272683">
                  <a:extLst>
                    <a:ext uri="{9D8B030D-6E8A-4147-A177-3AD203B41FA5}">
                      <a16:colId xmlns:a16="http://schemas.microsoft.com/office/drawing/2014/main" val="3650063394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4215122158"/>
                    </a:ext>
                  </a:extLst>
                </a:gridCol>
                <a:gridCol w="1136338">
                  <a:extLst>
                    <a:ext uri="{9D8B030D-6E8A-4147-A177-3AD203B41FA5}">
                      <a16:colId xmlns:a16="http://schemas.microsoft.com/office/drawing/2014/main" val="212616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Kategorie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Anzahl (Annahme)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9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einfach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1-3 Transaktionen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de-AT" dirty="0"/>
                        <a:t>Die Transaktionen in den einzelnen Use Cases werden gezählt.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67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mittel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4-7 Transaktionen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74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komplex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über 8 Transaktionen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24847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de-AT" b="1" dirty="0"/>
                        <a:t>UUCW gesamt = </a:t>
                      </a:r>
                      <a:r>
                        <a:rPr lang="de-AT" b="1" dirty="0" err="1"/>
                        <a:t>Ue</a:t>
                      </a:r>
                      <a:r>
                        <a:rPr lang="de-AT" b="1" dirty="0"/>
                        <a:t>*5 + Um*10 + </a:t>
                      </a:r>
                      <a:r>
                        <a:rPr lang="de-AT" b="1" dirty="0" err="1"/>
                        <a:t>Uk</a:t>
                      </a:r>
                      <a:r>
                        <a:rPr lang="de-AT" b="1" dirty="0"/>
                        <a:t>*15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1" dirty="0"/>
                        <a:t>UUCW 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295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776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88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48345"/>
            <a:ext cx="11606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Use-Case-Points-Verfahren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AT" sz="2000" dirty="0"/>
              <a:t>Technikbedingte Einflussfaktoren (TCF – Technical </a:t>
            </a:r>
            <a:r>
              <a:rPr lang="de-AT" sz="2000" dirty="0" err="1"/>
              <a:t>Complexity</a:t>
            </a:r>
            <a:r>
              <a:rPr lang="de-AT" sz="2000" dirty="0"/>
              <a:t> </a:t>
            </a:r>
            <a:r>
              <a:rPr lang="de-AT" sz="2000" dirty="0" err="1"/>
              <a:t>Factor</a:t>
            </a:r>
            <a:r>
              <a:rPr lang="de-AT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jeder einzelne Faktor wird mit einem Wert zwischen 0 (kein Einfluss) und 5 (sehr starker Einfluss) bewertet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2FBA95B-EC23-4D04-AB7C-D6BC1ECA5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22393"/>
              </p:ext>
            </p:extLst>
          </p:nvPr>
        </p:nvGraphicFramePr>
        <p:xfrm>
          <a:off x="363983" y="2364008"/>
          <a:ext cx="11141472" cy="40425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05">
                  <a:extLst>
                    <a:ext uri="{9D8B030D-6E8A-4147-A177-3AD203B41FA5}">
                      <a16:colId xmlns:a16="http://schemas.microsoft.com/office/drawing/2014/main" val="1036601792"/>
                    </a:ext>
                  </a:extLst>
                </a:gridCol>
                <a:gridCol w="3746376">
                  <a:extLst>
                    <a:ext uri="{9D8B030D-6E8A-4147-A177-3AD203B41FA5}">
                      <a16:colId xmlns:a16="http://schemas.microsoft.com/office/drawing/2014/main" val="1241706269"/>
                    </a:ext>
                  </a:extLst>
                </a:gridCol>
                <a:gridCol w="1384917">
                  <a:extLst>
                    <a:ext uri="{9D8B030D-6E8A-4147-A177-3AD203B41FA5}">
                      <a16:colId xmlns:a16="http://schemas.microsoft.com/office/drawing/2014/main" val="2018791544"/>
                    </a:ext>
                  </a:extLst>
                </a:gridCol>
                <a:gridCol w="2272683">
                  <a:extLst>
                    <a:ext uri="{9D8B030D-6E8A-4147-A177-3AD203B41FA5}">
                      <a16:colId xmlns:a16="http://schemas.microsoft.com/office/drawing/2014/main" val="3650063394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4215122158"/>
                    </a:ext>
                  </a:extLst>
                </a:gridCol>
                <a:gridCol w="1136338">
                  <a:extLst>
                    <a:ext uri="{9D8B030D-6E8A-4147-A177-3AD203B41FA5}">
                      <a16:colId xmlns:a16="http://schemas.microsoft.com/office/drawing/2014/main" val="2126168045"/>
                    </a:ext>
                  </a:extLst>
                </a:gridCol>
              </a:tblGrid>
              <a:tr h="324006">
                <a:tc>
                  <a:txBody>
                    <a:bodyPr/>
                    <a:lstStyle/>
                    <a:p>
                      <a:r>
                        <a:rPr lang="de-AT" sz="12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Gewicht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zugeordneter 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96919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verteiltes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System läuft auf zentralem Rechner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674228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spezielle Anforderungen an Durchsatz und/oder Antwortzeiten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ausreichend für geübten Benutzer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745078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hohe Online-Performance für den Benutzer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hohe Online-Performance erforderlich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248476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komplexe interne Berechnungen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kaum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5667104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Code muss wiederverwendbar 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392643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einfache Installation erforderlich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Installation erfolgt durch Spezialisten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3904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hohe Benutzerfreundlichkeit erforderlich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sollte sehr benutzerfreundlich 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696073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Portabilität des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nicht erforderlich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5387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leichte Änderbarkeit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sollte leicht adaptierbar 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841008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Parallelverarbeitung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keine Parallelverarbeitung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932208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spezielle Anforderungen an die Sicherheit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hohe Sicherheit gegen Missbrauch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715253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ermöglicht Direktzugriff durch Dritte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Kunden können auch direkt online buchen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021039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T13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macht spezielle Schulungseinrichtungen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nein, wenige Benutzer, benutzerfreundlich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628264"/>
                  </a:ext>
                </a:extLst>
              </a:tr>
              <a:tr h="243005">
                <a:tc gridSpan="3">
                  <a:txBody>
                    <a:bodyPr/>
                    <a:lstStyle/>
                    <a:p>
                      <a:endParaRPr lang="de-AT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b="1" dirty="0"/>
                        <a:t>Total </a:t>
                      </a:r>
                      <a:r>
                        <a:rPr lang="de-AT" sz="1000" b="1" dirty="0" err="1"/>
                        <a:t>technical</a:t>
                      </a:r>
                      <a:r>
                        <a:rPr lang="de-AT" sz="1000" b="1" dirty="0"/>
                        <a:t> </a:t>
                      </a:r>
                      <a:r>
                        <a:rPr lang="de-AT" sz="1000" b="1" dirty="0" err="1"/>
                        <a:t>factor</a:t>
                      </a:r>
                      <a:r>
                        <a:rPr lang="de-AT" sz="1000" b="1" dirty="0"/>
                        <a:t>(</a:t>
                      </a:r>
                      <a:r>
                        <a:rPr lang="de-AT" sz="1000" b="1" dirty="0" err="1"/>
                        <a:t>Tfactor</a:t>
                      </a:r>
                      <a:r>
                        <a:rPr lang="de-AT" sz="1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b="1" dirty="0"/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776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23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410489"/>
            <a:ext cx="1160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Use-Case-Points-Verfahren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AT" sz="2000" dirty="0"/>
              <a:t>Technikbedingte Einflussfaktoren (TCF – Technical </a:t>
            </a:r>
            <a:r>
              <a:rPr lang="de-AT" sz="2000" dirty="0" err="1"/>
              <a:t>Complexity</a:t>
            </a:r>
            <a:r>
              <a:rPr lang="de-AT" sz="2000" dirty="0"/>
              <a:t> </a:t>
            </a:r>
            <a:r>
              <a:rPr lang="de-AT" sz="2000" dirty="0" err="1"/>
              <a:t>Factor</a:t>
            </a:r>
            <a:r>
              <a:rPr lang="de-AT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TCF = 0,6 + (0,01 * </a:t>
            </a:r>
            <a:r>
              <a:rPr lang="de-AT" sz="2000" dirty="0" err="1"/>
              <a:t>Tfaktor</a:t>
            </a:r>
            <a:r>
              <a:rPr lang="de-AT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im Beispiel: TCF = 0,6 + (0,01 * 30) = 0,9</a:t>
            </a:r>
          </a:p>
        </p:txBody>
      </p:sp>
    </p:spTree>
    <p:extLst>
      <p:ext uri="{BB962C8B-B14F-4D97-AF65-F5344CB8AC3E}">
        <p14:creationId xmlns:p14="http://schemas.microsoft.com/office/powerpoint/2010/main" val="290657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48345"/>
            <a:ext cx="11606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Use-Case-Points-Verfahren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AT" sz="2000" dirty="0"/>
              <a:t>Einflussfaktoren aus der Entwicklungsumgebung (EF – </a:t>
            </a:r>
            <a:r>
              <a:rPr lang="de-AT" sz="2000" dirty="0" err="1"/>
              <a:t>environment</a:t>
            </a:r>
            <a:r>
              <a:rPr lang="de-AT" sz="2000" dirty="0"/>
              <a:t> </a:t>
            </a:r>
            <a:r>
              <a:rPr lang="de-AT" sz="2000" dirty="0" err="1"/>
              <a:t>factor</a:t>
            </a:r>
            <a:r>
              <a:rPr lang="de-AT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hier werden Einflüsse aus der Projektumgebung berücksichtigt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z. B.: Motivation und Kompetenz der Teammitglieder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jeder einzelne Faktor wird mit einem Wert zwischen 0 (kein Einfluss) und 5 (sehr starker Einfluss) bewertet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2FBA95B-EC23-4D04-AB7C-D6BC1ECA5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31366"/>
              </p:ext>
            </p:extLst>
          </p:nvPr>
        </p:nvGraphicFramePr>
        <p:xfrm>
          <a:off x="381738" y="2979561"/>
          <a:ext cx="11141472" cy="29757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05">
                  <a:extLst>
                    <a:ext uri="{9D8B030D-6E8A-4147-A177-3AD203B41FA5}">
                      <a16:colId xmlns:a16="http://schemas.microsoft.com/office/drawing/2014/main" val="1036601792"/>
                    </a:ext>
                  </a:extLst>
                </a:gridCol>
                <a:gridCol w="3746376">
                  <a:extLst>
                    <a:ext uri="{9D8B030D-6E8A-4147-A177-3AD203B41FA5}">
                      <a16:colId xmlns:a16="http://schemas.microsoft.com/office/drawing/2014/main" val="1241706269"/>
                    </a:ext>
                  </a:extLst>
                </a:gridCol>
                <a:gridCol w="1384917">
                  <a:extLst>
                    <a:ext uri="{9D8B030D-6E8A-4147-A177-3AD203B41FA5}">
                      <a16:colId xmlns:a16="http://schemas.microsoft.com/office/drawing/2014/main" val="2018791544"/>
                    </a:ext>
                  </a:extLst>
                </a:gridCol>
                <a:gridCol w="2272683">
                  <a:extLst>
                    <a:ext uri="{9D8B030D-6E8A-4147-A177-3AD203B41FA5}">
                      <a16:colId xmlns:a16="http://schemas.microsoft.com/office/drawing/2014/main" val="3650063394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4215122158"/>
                    </a:ext>
                  </a:extLst>
                </a:gridCol>
                <a:gridCol w="1136338">
                  <a:extLst>
                    <a:ext uri="{9D8B030D-6E8A-4147-A177-3AD203B41FA5}">
                      <a16:colId xmlns:a16="http://schemas.microsoft.com/office/drawing/2014/main" val="2126168045"/>
                    </a:ext>
                  </a:extLst>
                </a:gridCol>
              </a:tblGrid>
              <a:tr h="324006">
                <a:tc>
                  <a:txBody>
                    <a:bodyPr/>
                    <a:lstStyle/>
                    <a:p>
                      <a:r>
                        <a:rPr lang="de-AT" sz="12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Gewicht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zugeordneter 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96919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routinierter Umgang mit dem 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Die meisten Teammitglieder haben schon im RUP gearbeitet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674228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Erfahrung im Anwendungsbereich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erstes Buchungssystem dieser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0,5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745078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Erfahrung in der Objektorientierung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gute Kompetenz in Objektorientierung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248476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Spezialist für Analyse ist verfügbar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kein spezieller Analytiker im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5667104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hochmotiviertes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392643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Anforderungen sind stabil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es werden keine Änderungen der Anforderungen erwartet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3904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Teilzeitbeschäftige im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nur zwei Junior-Programmierer sind teilzeitbeschäftigt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696073"/>
                  </a:ext>
                </a:extLst>
              </a:tr>
              <a:tr h="243005">
                <a:tc>
                  <a:txBody>
                    <a:bodyPr/>
                    <a:lstStyle/>
                    <a:p>
                      <a:r>
                        <a:rPr lang="de-AT" sz="1000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schwierige Programmiersprache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Programmierung in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5387"/>
                  </a:ext>
                </a:extLst>
              </a:tr>
              <a:tr h="243005">
                <a:tc gridSpan="3">
                  <a:txBody>
                    <a:bodyPr/>
                    <a:lstStyle/>
                    <a:p>
                      <a:endParaRPr lang="de-AT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b="1" dirty="0"/>
                        <a:t>Total </a:t>
                      </a:r>
                      <a:r>
                        <a:rPr lang="de-AT" sz="1000" b="1" dirty="0" err="1"/>
                        <a:t>environment</a:t>
                      </a:r>
                      <a:r>
                        <a:rPr lang="de-AT" sz="1000" b="1" dirty="0"/>
                        <a:t> </a:t>
                      </a:r>
                      <a:r>
                        <a:rPr lang="de-AT" sz="1000" b="1" dirty="0" err="1"/>
                        <a:t>factor</a:t>
                      </a:r>
                      <a:r>
                        <a:rPr lang="de-AT" sz="1000" b="1" dirty="0"/>
                        <a:t> (</a:t>
                      </a:r>
                      <a:r>
                        <a:rPr lang="de-AT" sz="1000" b="1" dirty="0" err="1"/>
                        <a:t>Efactor</a:t>
                      </a:r>
                      <a:r>
                        <a:rPr lang="de-AT" sz="1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00" b="1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776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86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48345"/>
            <a:ext cx="116064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Use-Case-Points-Verfahren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AT" sz="2000" dirty="0"/>
              <a:t>Einflussfaktoren aus der Entwicklungsumgebung (EF – </a:t>
            </a:r>
            <a:r>
              <a:rPr lang="de-AT" sz="2000" dirty="0" err="1"/>
              <a:t>environment</a:t>
            </a:r>
            <a:r>
              <a:rPr lang="de-AT" sz="2000" dirty="0"/>
              <a:t> </a:t>
            </a:r>
            <a:r>
              <a:rPr lang="de-AT" sz="2000" dirty="0" err="1"/>
              <a:t>factor</a:t>
            </a:r>
            <a:r>
              <a:rPr lang="de-AT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EF = 1,4 + (-0,03 * </a:t>
            </a:r>
            <a:r>
              <a:rPr lang="de-AT" sz="2000" dirty="0" err="1"/>
              <a:t>Efactor</a:t>
            </a:r>
            <a:r>
              <a:rPr lang="de-AT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im Beispiel: EF = 1,4 + (-0,03 * 18) = 0,86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AT" sz="2000" dirty="0"/>
              <a:t>Berechnung der gewichteten Use Case Points (AUCP – </a:t>
            </a:r>
            <a:r>
              <a:rPr lang="de-AT" sz="2000" dirty="0" err="1"/>
              <a:t>Adjusted</a:t>
            </a:r>
            <a:r>
              <a:rPr lang="de-AT" sz="2000" dirty="0"/>
              <a:t> Use Case Point):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AUCP = (UAW + UUCW) * TCF * EF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im Beispiel: AUCP = (18 + 295) * 0,9 * 0,86 = 242,262</a:t>
            </a:r>
          </a:p>
        </p:txBody>
      </p:sp>
    </p:spTree>
    <p:extLst>
      <p:ext uri="{BB962C8B-B14F-4D97-AF65-F5344CB8AC3E}">
        <p14:creationId xmlns:p14="http://schemas.microsoft.com/office/powerpoint/2010/main" val="89416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48345"/>
            <a:ext cx="11606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Use-Case-Points-Verfahren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AT" sz="2000" dirty="0"/>
              <a:t>Berechnung des Aufwands in Personenstunden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/>
              <a:t>einem AUCP wird eine bestimmte Zahl an Personenstunden (normalerweise 20) zugeordnet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7">
                <a:extLst>
                  <a:ext uri="{FF2B5EF4-FFF2-40B4-BE49-F238E27FC236}">
                    <a16:creationId xmlns:a16="http://schemas.microsoft.com/office/drawing/2014/main" id="{2C99CB32-6223-4DF6-9BF5-478EB6EF7D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408217"/>
                  </p:ext>
                </p:extLst>
              </p:nvPr>
            </p:nvGraphicFramePr>
            <p:xfrm>
              <a:off x="417251" y="2542935"/>
              <a:ext cx="10936548" cy="37744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645516">
                      <a:extLst>
                        <a:ext uri="{9D8B030D-6E8A-4147-A177-3AD203B41FA5}">
                          <a16:colId xmlns:a16="http://schemas.microsoft.com/office/drawing/2014/main" val="3994080438"/>
                        </a:ext>
                      </a:extLst>
                    </a:gridCol>
                    <a:gridCol w="5019089">
                      <a:extLst>
                        <a:ext uri="{9D8B030D-6E8A-4147-A177-3AD203B41FA5}">
                          <a16:colId xmlns:a16="http://schemas.microsoft.com/office/drawing/2014/main" val="1049629056"/>
                        </a:ext>
                      </a:extLst>
                    </a:gridCol>
                    <a:gridCol w="2271943">
                      <a:extLst>
                        <a:ext uri="{9D8B030D-6E8A-4147-A177-3AD203B41FA5}">
                          <a16:colId xmlns:a16="http://schemas.microsoft.com/office/drawing/2014/main" val="1617625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Berechnet Größe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Berechnung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Anmerkung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8941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Gesamtaufwand in Personenstunden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GA = AUCP * 20 = 242,262 * 20  = 4.845,25 </a:t>
                          </a:r>
                          <a:r>
                            <a:rPr lang="de-AT" dirty="0" err="1"/>
                            <a:t>Ph</a:t>
                          </a:r>
                          <a:endParaRPr lang="de-A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A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28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Aufwand in Personenmonaten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PM = 4845 : 167 </a:t>
                          </a:r>
                          <a14:m>
                            <m:oMath xmlns:m="http://schemas.openxmlformats.org/officeDocument/2006/math">
                              <m:r>
                                <a:rPr lang="de-AT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de-AT" dirty="0"/>
                            <a:t>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167 Stunden / Monat</a:t>
                          </a:r>
                        </a:p>
                        <a:p>
                          <a:r>
                            <a:rPr lang="de-AT" dirty="0"/>
                            <a:t>38,5 h / Woche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031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Teamgröße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TG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𝑃𝑀</m:t>
                                  </m:r>
                                </m:e>
                              </m:rad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29</m:t>
                                  </m:r>
                                </m:e>
                              </m:rad>
                              <m:r>
                                <a:rPr lang="de-AT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5,4</m:t>
                              </m:r>
                            </m:oMath>
                          </a14:m>
                          <a:endParaRPr lang="de-A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Teamgröße mit 5 Personen reicht aus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636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Projektdauer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PD = PM : TG = 29 : 5 </a:t>
                          </a:r>
                          <a14:m>
                            <m:oMath xmlns:m="http://schemas.openxmlformats.org/officeDocument/2006/math">
                              <m:r>
                                <a:rPr lang="de-AT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de-AT" dirty="0"/>
                            <a:t> 6 Monate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A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412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Aufwand je Iteration (in RUP 2 wöchig)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 err="1"/>
                            <a:t>ITaufw</a:t>
                          </a:r>
                          <a:r>
                            <a:rPr lang="de-AT" dirty="0"/>
                            <a:t> = 5 Personen * 38,5 h/Woche * 2 = 385 </a:t>
                          </a:r>
                          <a:r>
                            <a:rPr lang="de-AT" dirty="0" err="1"/>
                            <a:t>Ph</a:t>
                          </a:r>
                          <a:endParaRPr lang="de-A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A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703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Anzahl notwendiger Iterationen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 err="1"/>
                            <a:t>ITanz</a:t>
                          </a:r>
                          <a:r>
                            <a:rPr lang="de-AT" dirty="0"/>
                            <a:t> = GA : </a:t>
                          </a:r>
                          <a:r>
                            <a:rPr lang="de-AT" dirty="0" err="1"/>
                            <a:t>ITaufw</a:t>
                          </a:r>
                          <a:r>
                            <a:rPr lang="de-AT" dirty="0"/>
                            <a:t> = 4845 : 385 </a:t>
                          </a:r>
                          <a14:m>
                            <m:oMath xmlns:m="http://schemas.openxmlformats.org/officeDocument/2006/math">
                              <m:r>
                                <a:rPr lang="de-AT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de-AT" dirty="0"/>
                            <a:t> 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A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02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abzuarbeitende UUCW je 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UUCW : </a:t>
                          </a:r>
                          <a:r>
                            <a:rPr lang="de-AT" dirty="0" err="1"/>
                            <a:t>ITanz</a:t>
                          </a:r>
                          <a:r>
                            <a:rPr lang="de-AT" dirty="0"/>
                            <a:t> = 295 : 13 </a:t>
                          </a:r>
                          <a14:m>
                            <m:oMath xmlns:m="http://schemas.openxmlformats.org/officeDocument/2006/math">
                              <m:r>
                                <a:rPr lang="de-AT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de-AT" dirty="0"/>
                            <a:t> 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A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5418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7">
                <a:extLst>
                  <a:ext uri="{FF2B5EF4-FFF2-40B4-BE49-F238E27FC236}">
                    <a16:creationId xmlns:a16="http://schemas.microsoft.com/office/drawing/2014/main" id="{2C99CB32-6223-4DF6-9BF5-478EB6EF7D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408217"/>
                  </p:ext>
                </p:extLst>
              </p:nvPr>
            </p:nvGraphicFramePr>
            <p:xfrm>
              <a:off x="417251" y="2542935"/>
              <a:ext cx="10936548" cy="37744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645516">
                      <a:extLst>
                        <a:ext uri="{9D8B030D-6E8A-4147-A177-3AD203B41FA5}">
                          <a16:colId xmlns:a16="http://schemas.microsoft.com/office/drawing/2014/main" val="3994080438"/>
                        </a:ext>
                      </a:extLst>
                    </a:gridCol>
                    <a:gridCol w="5019089">
                      <a:extLst>
                        <a:ext uri="{9D8B030D-6E8A-4147-A177-3AD203B41FA5}">
                          <a16:colId xmlns:a16="http://schemas.microsoft.com/office/drawing/2014/main" val="1049629056"/>
                        </a:ext>
                      </a:extLst>
                    </a:gridCol>
                    <a:gridCol w="2271943">
                      <a:extLst>
                        <a:ext uri="{9D8B030D-6E8A-4147-A177-3AD203B41FA5}">
                          <a16:colId xmlns:a16="http://schemas.microsoft.com/office/drawing/2014/main" val="1617625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Berechnet Größe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Berechnung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Anmerkung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8941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Gesamtaufwand in Personenstunden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GA = AUCP * 20 = 242,262 * 20  = 4.845,25 </a:t>
                          </a:r>
                          <a:r>
                            <a:rPr lang="de-AT" dirty="0" err="1"/>
                            <a:t>Ph</a:t>
                          </a:r>
                          <a:endParaRPr lang="de-A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A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2856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Aufwand in Personenmonaten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2694" t="-120952" r="-45752" b="-3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167 Stunden / Monat</a:t>
                          </a:r>
                        </a:p>
                        <a:p>
                          <a:r>
                            <a:rPr lang="de-AT" dirty="0"/>
                            <a:t>38,5 h / Woche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03185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Teamgröße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2694" t="-220952" r="-45752" b="-2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Teamgröße mit 5 Personen reicht aus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636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Projektdauer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2694" t="-552459" r="-45752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A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41238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Aufwand je Iteration (in RUP 2 wöchig)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dirty="0" err="1"/>
                            <a:t>ITaufw</a:t>
                          </a:r>
                          <a:r>
                            <a:rPr lang="de-AT" dirty="0"/>
                            <a:t> = 5 Personen * 38,5 h/Woche * 2 = 385 </a:t>
                          </a:r>
                          <a:r>
                            <a:rPr lang="de-AT" dirty="0" err="1"/>
                            <a:t>Ph</a:t>
                          </a:r>
                          <a:endParaRPr lang="de-A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A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703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Anzahl notwendiger Iterationen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2694" t="-824590" r="-457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A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02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AT" dirty="0"/>
                            <a:t>abzuarbeitende UUCW je 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2694" t="-924590" r="-4575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A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541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22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Boeing-Verfahren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stammt aus dem Jahr 1977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je nach Modultyp werden verschiedene </a:t>
            </a:r>
            <a:r>
              <a:rPr lang="de-AT" sz="2000" dirty="0" err="1"/>
              <a:t>Produktivitäten</a:t>
            </a:r>
            <a:r>
              <a:rPr lang="de-AT" sz="2000" dirty="0"/>
              <a:t> angenommen (z. B. 8 PM pro 1000 Befehle für Ausgaberoutinen)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mithilfe eines Schlüssels wird der Gesamtaufwand auf die einzelnen Entwicklungsphasen verteilt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r>
              <a:rPr lang="de-AT" sz="2000" b="1" dirty="0"/>
              <a:t>Maßzahlenverfahren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als Grundlage für die Aufwandschätzung dienen systematisch erfasste Daten und Auswertungen aus früheren Projekten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Daten aus den früheren Projekten werden in Teilprodukte eingeteilt, deren Kosten laufend erfasst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den Teilprodukten werden Maßzahlen zugeordnet (z. B. LOC für Software, DIN A4 Seiten für Anforderungsdokumente,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aus den erfassten Kosten der Vorprojekte können dann Einheitskosten für die einzelnen Maßzahlen errechnet und damit ähnliche Projekte abgeschätzt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94604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COCOMO (</a:t>
            </a:r>
            <a:r>
              <a:rPr lang="de-AT" sz="2000" b="1" dirty="0" err="1"/>
              <a:t>Constructive</a:t>
            </a:r>
            <a:r>
              <a:rPr lang="de-AT" sz="2000" b="1" dirty="0"/>
              <a:t> </a:t>
            </a:r>
            <a:r>
              <a:rPr lang="de-AT" sz="2000" b="1" dirty="0" err="1"/>
              <a:t>Cost</a:t>
            </a:r>
            <a:r>
              <a:rPr lang="de-AT" sz="2000" b="1" dirty="0"/>
              <a:t>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verwendet die Gewichtungsmethode und parametrische Schätzgleichungen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für große bzw. sehr große Projekte geeignet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für kleinere Projekte liefert die Methode zu hohe Werte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28367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err="1"/>
              <a:t>Function</a:t>
            </a:r>
            <a:r>
              <a:rPr lang="de-AT" sz="2000" b="1" dirty="0"/>
              <a:t> Point 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wurde 1979 entwickelt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eher für die Aufwandschätzung kaufmännischer  Anwendungen geeignet, weniger für technische oder betriebssystemnahe Anwendungen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das Anwendungssystem wird dabei aus der Sicht des Benutzers betrachtet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kann nur für gesamte Anwendungen angewendet werden, nicht für einzelne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schätzt den Aufwand von der Bedarfsanalyse bis zur Übergabe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ist in 5 Schritte gegliedert: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sz="2000" dirty="0"/>
              <a:t>Quantifizierung des Umfangs – Ermitteln von „</a:t>
            </a:r>
            <a:r>
              <a:rPr lang="de-AT" sz="2000" dirty="0" err="1"/>
              <a:t>Functions</a:t>
            </a:r>
            <a:r>
              <a:rPr lang="de-AT" sz="2000" dirty="0"/>
              <a:t>“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sz="2000" dirty="0"/>
              <a:t>Bewertung des Schwierigkeitsgrads der </a:t>
            </a:r>
            <a:r>
              <a:rPr lang="de-AT" sz="2000" dirty="0" err="1"/>
              <a:t>Functions</a:t>
            </a:r>
            <a:r>
              <a:rPr lang="de-AT" sz="2000" dirty="0"/>
              <a:t> durch „Points“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sz="2000" dirty="0"/>
              <a:t>Analyse des Einflusses von sieben vorgegebenen  Faktoren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sz="2000" dirty="0"/>
              <a:t>Berechnung der bewerteten </a:t>
            </a:r>
            <a:r>
              <a:rPr lang="de-AT" sz="2000" dirty="0" err="1"/>
              <a:t>Function</a:t>
            </a:r>
            <a:r>
              <a:rPr lang="de-AT" sz="2000" dirty="0"/>
              <a:t>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sz="2000" dirty="0"/>
              <a:t>Ermittlung des Aufwands mittels historischer Daten</a:t>
            </a:r>
          </a:p>
        </p:txBody>
      </p:sp>
    </p:spTree>
    <p:extLst>
      <p:ext uri="{BB962C8B-B14F-4D97-AF65-F5344CB8AC3E}">
        <p14:creationId xmlns:p14="http://schemas.microsoft.com/office/powerpoint/2010/main" val="126485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err="1"/>
              <a:t>Function</a:t>
            </a:r>
            <a:r>
              <a:rPr lang="de-AT" sz="2000" b="1" dirty="0"/>
              <a:t> Point Verfahren</a:t>
            </a:r>
          </a:p>
          <a:p>
            <a:endParaRPr lang="de-AT" sz="2000" b="1" dirty="0"/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Quantifizieren des Funktionsumfangs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zuerst werden die Funktionstypen (</a:t>
            </a:r>
            <a:r>
              <a:rPr lang="de-AT" sz="2000" dirty="0" err="1"/>
              <a:t>Functions</a:t>
            </a:r>
            <a:r>
              <a:rPr lang="de-AT" sz="2000" dirty="0"/>
              <a:t>) eines Projekts analysiert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es werden fünf Funktionstypen unterschieden: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Eingabedaten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Ausgabedaten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Datenbestände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Referenzdaten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Abfragen</a:t>
            </a:r>
          </a:p>
        </p:txBody>
      </p:sp>
    </p:spTree>
    <p:extLst>
      <p:ext uri="{BB962C8B-B14F-4D97-AF65-F5344CB8AC3E}">
        <p14:creationId xmlns:p14="http://schemas.microsoft.com/office/powerpoint/2010/main" val="353091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err="1"/>
              <a:t>Function</a:t>
            </a:r>
            <a:r>
              <a:rPr lang="de-AT" sz="2000" b="1" dirty="0"/>
              <a:t> Point Verfahren</a:t>
            </a:r>
          </a:p>
          <a:p>
            <a:endParaRPr lang="de-AT" sz="2000" b="1" dirty="0"/>
          </a:p>
          <a:p>
            <a:pPr marL="457200" indent="-457200">
              <a:buFont typeface="+mj-lt"/>
              <a:buAutoNum type="arabicPeriod" startAt="2"/>
            </a:pPr>
            <a:r>
              <a:rPr lang="de-AT" sz="2000" dirty="0"/>
              <a:t>Bewertung des Schwierigkeitsgrads durch „Points“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alle Funktionstypen können im Projekt mehrfach vorkommen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für jedes Auftreten wird eine Einteilung getroffen in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leicht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mittel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schwer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die Einteilung erfolgt mittels vorher definierter Tabellen (Bsp. siehe Buch S. 263)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417864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err="1"/>
              <a:t>Function</a:t>
            </a:r>
            <a:r>
              <a:rPr lang="de-AT" sz="2000" b="1" dirty="0"/>
              <a:t> Point Verfahren</a:t>
            </a:r>
          </a:p>
          <a:p>
            <a:endParaRPr lang="de-AT" sz="2000" b="1" dirty="0"/>
          </a:p>
          <a:p>
            <a:pPr marL="457200" indent="-457200">
              <a:buFont typeface="+mj-lt"/>
              <a:buAutoNum type="arabicPeriod" startAt="3"/>
            </a:pPr>
            <a:r>
              <a:rPr lang="de-AT" sz="2000" dirty="0"/>
              <a:t>Analyse der Einflussfaktoren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zusätzlich zu den </a:t>
            </a:r>
            <a:r>
              <a:rPr lang="de-AT" sz="2000" dirty="0" err="1"/>
              <a:t>Function</a:t>
            </a:r>
            <a:r>
              <a:rPr lang="de-AT" sz="2000" dirty="0"/>
              <a:t> Points müssen noch weitere Einflussfaktoren miteinbezogen werden: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AT" sz="2000" dirty="0"/>
              <a:t>Verflechtung mit anderen Anwendungssystemen </a:t>
            </a:r>
            <a:r>
              <a:rPr lang="de-AT" sz="2000" dirty="0">
                <a:sym typeface="Wingdings" panose="05000000000000000000" pitchFamily="2" charset="2"/>
              </a:rPr>
              <a:t> bewertet auf Skala von 0 bis 5</a:t>
            </a:r>
            <a:endParaRPr lang="de-AT" sz="2000" dirty="0"/>
          </a:p>
          <a:p>
            <a:pPr marL="1371600" lvl="2" indent="-457200">
              <a:buFont typeface="+mj-lt"/>
              <a:buAutoNum type="arabicPeriod"/>
            </a:pPr>
            <a:r>
              <a:rPr lang="de-AT" sz="2000" dirty="0"/>
              <a:t>Dezentrale Verwaltung der Daten </a:t>
            </a:r>
            <a:r>
              <a:rPr lang="de-AT" sz="2000" dirty="0">
                <a:sym typeface="Wingdings" panose="05000000000000000000" pitchFamily="2" charset="2"/>
              </a:rPr>
              <a:t> bewertet auf Skala von 0 bis 5</a:t>
            </a:r>
            <a:endParaRPr lang="de-AT" sz="2000" dirty="0"/>
          </a:p>
          <a:p>
            <a:pPr marL="1371600" lvl="2" indent="-457200">
              <a:buFont typeface="+mj-lt"/>
              <a:buAutoNum type="arabicPeriod"/>
            </a:pPr>
            <a:r>
              <a:rPr lang="de-AT" sz="2000" dirty="0"/>
              <a:t>Transaktionsrate </a:t>
            </a:r>
            <a:r>
              <a:rPr lang="de-AT" sz="2000" dirty="0">
                <a:sym typeface="Wingdings" panose="05000000000000000000" pitchFamily="2" charset="2"/>
              </a:rPr>
              <a:t> bewertet auf Skala von 0 bis 5</a:t>
            </a:r>
            <a:endParaRPr lang="de-AT" sz="2000" dirty="0"/>
          </a:p>
          <a:p>
            <a:pPr marL="1371600" lvl="2" indent="-457200">
              <a:buFont typeface="+mj-lt"/>
              <a:buAutoNum type="arabicPeriod"/>
            </a:pPr>
            <a:r>
              <a:rPr lang="de-AT" sz="2000" dirty="0"/>
              <a:t>Verarbeitungslogik </a:t>
            </a:r>
            <a:r>
              <a:rPr lang="de-AT" sz="2000" dirty="0">
                <a:sym typeface="Wingdings" panose="05000000000000000000" pitchFamily="2" charset="2"/>
              </a:rPr>
              <a:t> bewertet auf Skala von 0 bis 30</a:t>
            </a:r>
            <a:endParaRPr lang="de-AT" sz="2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de-AT" sz="2000" dirty="0"/>
              <a:t>summiert sich aus den folgenden Größen: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de-AT" sz="2000" dirty="0"/>
              <a:t>schwierige/komplexe Rechenoperationen: 0 – 10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de-AT" sz="2000" dirty="0"/>
              <a:t>umfangreiche Kontrollverfahren: 0 – 5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de-AT" sz="2000" dirty="0"/>
              <a:t>viele Ausnahmeregelungen: 0 – 10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de-AT" sz="2000" dirty="0"/>
              <a:t>schwierige, komplexe Logik: 0 - 5</a:t>
            </a:r>
          </a:p>
        </p:txBody>
      </p:sp>
    </p:spTree>
    <p:extLst>
      <p:ext uri="{BB962C8B-B14F-4D97-AF65-F5344CB8AC3E}">
        <p14:creationId xmlns:p14="http://schemas.microsoft.com/office/powerpoint/2010/main" val="385254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err="1"/>
              <a:t>Function</a:t>
            </a:r>
            <a:r>
              <a:rPr lang="de-AT" sz="2000" b="1" dirty="0"/>
              <a:t> Point Verfahren</a:t>
            </a:r>
          </a:p>
          <a:p>
            <a:endParaRPr lang="de-AT" sz="2000" b="1" dirty="0"/>
          </a:p>
          <a:p>
            <a:pPr marL="457200" indent="-457200">
              <a:buFont typeface="+mj-lt"/>
              <a:buAutoNum type="arabicPeriod" startAt="3"/>
            </a:pPr>
            <a:r>
              <a:rPr lang="de-AT" sz="2000" dirty="0"/>
              <a:t>Analyse der Einflussfaktoren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zusätzlich zu den </a:t>
            </a:r>
            <a:r>
              <a:rPr lang="de-AT" sz="2000" dirty="0" err="1"/>
              <a:t>Function</a:t>
            </a:r>
            <a:r>
              <a:rPr lang="de-AT" sz="2000" dirty="0"/>
              <a:t> Points müssen noch weitere Einflussfaktoren miteinbezogen werden:</a:t>
            </a:r>
          </a:p>
          <a:p>
            <a:pPr marL="1371600" lvl="2" indent="-457200">
              <a:buFont typeface="+mj-lt"/>
              <a:buAutoNum type="arabicPeriod" startAt="5"/>
            </a:pPr>
            <a:r>
              <a:rPr lang="de-AT" sz="2000" dirty="0"/>
              <a:t>Wiederverwendung in anderen Anwendungen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de-AT" sz="2000" dirty="0"/>
              <a:t>gibt an, wie stark eine Wiederverwendung der Programme in anderen Anwendungen zu berücksichtigen ist: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de-AT" sz="2000" dirty="0"/>
              <a:t>0-10% </a:t>
            </a:r>
            <a:r>
              <a:rPr lang="de-AT" sz="2000" dirty="0">
                <a:sym typeface="Wingdings" panose="05000000000000000000" pitchFamily="2" charset="2"/>
              </a:rPr>
              <a:t> 0 Punkte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de-AT" sz="2000" dirty="0"/>
              <a:t>10-20% </a:t>
            </a:r>
            <a:r>
              <a:rPr lang="de-AT" sz="2000" dirty="0">
                <a:sym typeface="Wingdings" panose="05000000000000000000" pitchFamily="2" charset="2"/>
              </a:rPr>
              <a:t> 1 Punkte</a:t>
            </a:r>
            <a:endParaRPr lang="de-AT" sz="2000" dirty="0"/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de-AT" sz="2000" dirty="0"/>
              <a:t>20-30% </a:t>
            </a:r>
            <a:r>
              <a:rPr lang="de-AT" sz="2000" dirty="0">
                <a:sym typeface="Wingdings" panose="05000000000000000000" pitchFamily="2" charset="2"/>
              </a:rPr>
              <a:t> 2 Punkte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de-AT" sz="2000" dirty="0"/>
              <a:t>30-40% </a:t>
            </a:r>
            <a:r>
              <a:rPr lang="de-AT" sz="2000" dirty="0">
                <a:sym typeface="Wingdings" panose="05000000000000000000" pitchFamily="2" charset="2"/>
              </a:rPr>
              <a:t> 3 Punkte</a:t>
            </a:r>
            <a:endParaRPr lang="de-AT" sz="2000" dirty="0"/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de-AT" sz="2000" dirty="0"/>
              <a:t>40-50% </a:t>
            </a:r>
            <a:r>
              <a:rPr lang="de-AT" sz="2000" dirty="0">
                <a:sym typeface="Wingdings" panose="05000000000000000000" pitchFamily="2" charset="2"/>
              </a:rPr>
              <a:t> 4 Punkte</a:t>
            </a:r>
            <a:endParaRPr lang="de-AT" sz="2000" dirty="0"/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de-AT" sz="2000" dirty="0"/>
              <a:t>über 50% </a:t>
            </a:r>
            <a:r>
              <a:rPr lang="de-AT" sz="2000" dirty="0">
                <a:sym typeface="Wingdings" panose="05000000000000000000" pitchFamily="2" charset="2"/>
              </a:rPr>
              <a:t> 5 Punkte</a:t>
            </a:r>
            <a:endParaRPr lang="de-AT" sz="2000" dirty="0"/>
          </a:p>
          <a:p>
            <a:pPr marL="1371600" lvl="2" indent="-457200">
              <a:buFont typeface="+mj-lt"/>
              <a:buAutoNum type="arabicPeriod" startAt="5"/>
            </a:pPr>
            <a:r>
              <a:rPr lang="de-AT" sz="2000" dirty="0"/>
              <a:t>Datenbestandskonvertierungen </a:t>
            </a:r>
            <a:r>
              <a:rPr lang="de-AT" sz="2000" dirty="0">
                <a:sym typeface="Wingdings" panose="05000000000000000000" pitchFamily="2" charset="2"/>
              </a:rPr>
              <a:t> bewertet auf Skala von 0 bis 5</a:t>
            </a:r>
            <a:endParaRPr lang="de-AT" sz="2000" dirty="0"/>
          </a:p>
          <a:p>
            <a:pPr marL="1371600" lvl="2" indent="-457200">
              <a:buFont typeface="+mj-lt"/>
              <a:buAutoNum type="arabicPeriod" startAt="5"/>
            </a:pPr>
            <a:r>
              <a:rPr lang="de-AT" sz="2000" dirty="0"/>
              <a:t>Parametrisierbarkeit durch den Benutzer </a:t>
            </a:r>
            <a:r>
              <a:rPr lang="de-AT" sz="2000" dirty="0">
                <a:sym typeface="Wingdings" panose="05000000000000000000" pitchFamily="2" charset="2"/>
              </a:rPr>
              <a:t> bewertet auf Skala von 0 bis 5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74404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Verfahren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err="1"/>
              <a:t>Function</a:t>
            </a:r>
            <a:r>
              <a:rPr lang="de-AT" sz="2000" b="1" dirty="0"/>
              <a:t> Point Verfahren</a:t>
            </a:r>
          </a:p>
          <a:p>
            <a:endParaRPr lang="de-AT" sz="2000" b="1" dirty="0"/>
          </a:p>
          <a:p>
            <a:pPr marL="457200" indent="-457200">
              <a:buFont typeface="+mj-lt"/>
              <a:buAutoNum type="arabicPeriod" startAt="4"/>
            </a:pPr>
            <a:r>
              <a:rPr lang="de-AT" sz="2000" dirty="0"/>
              <a:t>Berechnung der bewerteten </a:t>
            </a:r>
            <a:r>
              <a:rPr lang="de-AT" sz="2000" dirty="0" err="1"/>
              <a:t>Function</a:t>
            </a:r>
            <a:r>
              <a:rPr lang="de-AT" sz="2000" dirty="0"/>
              <a:t> Points</a:t>
            </a:r>
            <a:br>
              <a:rPr lang="de-AT" sz="2000" dirty="0"/>
            </a:br>
            <a:br>
              <a:rPr lang="de-AT" sz="2000" dirty="0"/>
            </a:br>
            <a:r>
              <a:rPr lang="de-AT" sz="2000" b="1" dirty="0"/>
              <a:t>BFP = (Summe FP) * (0,7 + EF * 0,01)</a:t>
            </a:r>
            <a:br>
              <a:rPr lang="de-AT" sz="2000" dirty="0"/>
            </a:br>
            <a:endParaRPr lang="de-AT" sz="2000" dirty="0"/>
          </a:p>
          <a:p>
            <a:pPr marL="457200" indent="-457200">
              <a:buFont typeface="+mj-lt"/>
              <a:buAutoNum type="arabicPeriod" startAt="4"/>
            </a:pPr>
            <a:r>
              <a:rPr lang="de-AT" sz="2000" dirty="0"/>
              <a:t>Ermittlung des Aufwands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Aufgrund von Erfahrungen aus früheren Projekten wir eine Funktionstabelle (BFP, Aufwand in PM erstellt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aus dieser Tabelle kann der Aufwand abgelesen werden</a:t>
            </a:r>
          </a:p>
        </p:txBody>
      </p:sp>
    </p:spTree>
    <p:extLst>
      <p:ext uri="{BB962C8B-B14F-4D97-AF65-F5344CB8AC3E}">
        <p14:creationId xmlns:p14="http://schemas.microsoft.com/office/powerpoint/2010/main" val="292368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6" ma:contentTypeDescription="Ein neues Dokument erstellen." ma:contentTypeScope="" ma:versionID="6c6ab72fe79df2a7c89c3d086313bca0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35ce63ba95e6fe94a23496101248429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64374D-43FD-4C46-8DCC-66D57E333F79}"/>
</file>

<file path=customXml/itemProps2.xml><?xml version="1.0" encoding="utf-8"?>
<ds:datastoreItem xmlns:ds="http://schemas.openxmlformats.org/officeDocument/2006/customXml" ds:itemID="{0BB75D2D-67BD-40EB-84E3-E7C600412D9B}"/>
</file>

<file path=customXml/itemProps3.xml><?xml version="1.0" encoding="utf-8"?>
<ds:datastoreItem xmlns:ds="http://schemas.openxmlformats.org/officeDocument/2006/customXml" ds:itemID="{5DB82F3A-CAF9-4293-961C-E592A99300A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Microsoft Office PowerPoint</Application>
  <PresentationFormat>Breitbild</PresentationFormat>
  <Paragraphs>426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  <vt:lpstr>Verfahren der Aufwandschätzung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450</cp:revision>
  <dcterms:created xsi:type="dcterms:W3CDTF">2020-08-31T10:32:32Z</dcterms:created>
  <dcterms:modified xsi:type="dcterms:W3CDTF">2021-05-10T18:43:33Z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