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entation.xml" ContentType="application/vnd.openxmlformats-officedocument.presentationml.presentation.main+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24.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50.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75" r:id="rId2"/>
    <p:sldId id="276" r:id="rId3"/>
    <p:sldId id="277" r:id="rId4"/>
    <p:sldId id="278" r:id="rId5"/>
    <p:sldId id="279" r:id="rId6"/>
    <p:sldId id="280" r:id="rId7"/>
    <p:sldId id="281" r:id="rId8"/>
    <p:sldId id="282" r:id="rId9"/>
    <p:sldId id="286" r:id="rId10"/>
    <p:sldId id="283" r:id="rId11"/>
    <p:sldId id="284" r:id="rId12"/>
    <p:sldId id="287" r:id="rId13"/>
    <p:sldId id="285" r:id="rId14"/>
    <p:sldId id="303"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7" r:id="rId51"/>
    <p:sldId id="328" r:id="rId52"/>
    <p:sldId id="326" r:id="rId5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57" d="100"/>
          <a:sy n="57" d="100"/>
        </p:scale>
        <p:origin x="78" y="120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BBBDB-5A7F-4F0E-AB8D-72566A1669F7}" type="datetimeFigureOut">
              <a:rPr lang="de-AT" smtClean="0"/>
              <a:t>23.03.2021</a:t>
            </a:fld>
            <a:endParaRPr lang="de-AT"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DD63B-7122-4DC7-AFD9-63BD513409A9}" type="slidenum">
              <a:rPr lang="de-AT" smtClean="0"/>
              <a:t>‹Nr.›</a:t>
            </a:fld>
            <a:endParaRPr lang="de-AT" dirty="0"/>
          </a:p>
        </p:txBody>
      </p:sp>
    </p:spTree>
    <p:extLst>
      <p:ext uri="{BB962C8B-B14F-4D97-AF65-F5344CB8AC3E}">
        <p14:creationId xmlns:p14="http://schemas.microsoft.com/office/powerpoint/2010/main" val="425903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a:t>
            </a:fld>
            <a:endParaRPr lang="de-AT" dirty="0"/>
          </a:p>
        </p:txBody>
      </p:sp>
    </p:spTree>
    <p:extLst>
      <p:ext uri="{BB962C8B-B14F-4D97-AF65-F5344CB8AC3E}">
        <p14:creationId xmlns:p14="http://schemas.microsoft.com/office/powerpoint/2010/main" val="3639999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10</a:t>
            </a:fld>
            <a:endParaRPr lang="de-AT" dirty="0"/>
          </a:p>
        </p:txBody>
      </p:sp>
    </p:spTree>
    <p:extLst>
      <p:ext uri="{BB962C8B-B14F-4D97-AF65-F5344CB8AC3E}">
        <p14:creationId xmlns:p14="http://schemas.microsoft.com/office/powerpoint/2010/main" val="239000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11</a:t>
            </a:fld>
            <a:endParaRPr lang="de-AT" dirty="0"/>
          </a:p>
        </p:txBody>
      </p:sp>
    </p:spTree>
    <p:extLst>
      <p:ext uri="{BB962C8B-B14F-4D97-AF65-F5344CB8AC3E}">
        <p14:creationId xmlns:p14="http://schemas.microsoft.com/office/powerpoint/2010/main" val="658113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12</a:t>
            </a:fld>
            <a:endParaRPr lang="de-AT" dirty="0"/>
          </a:p>
        </p:txBody>
      </p:sp>
    </p:spTree>
    <p:extLst>
      <p:ext uri="{BB962C8B-B14F-4D97-AF65-F5344CB8AC3E}">
        <p14:creationId xmlns:p14="http://schemas.microsoft.com/office/powerpoint/2010/main" val="1251043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13</a:t>
            </a:fld>
            <a:endParaRPr lang="de-AT" dirty="0"/>
          </a:p>
        </p:txBody>
      </p:sp>
    </p:spTree>
    <p:extLst>
      <p:ext uri="{BB962C8B-B14F-4D97-AF65-F5344CB8AC3E}">
        <p14:creationId xmlns:p14="http://schemas.microsoft.com/office/powerpoint/2010/main" val="2889545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14</a:t>
            </a:fld>
            <a:endParaRPr lang="de-AT" dirty="0"/>
          </a:p>
        </p:txBody>
      </p:sp>
    </p:spTree>
    <p:extLst>
      <p:ext uri="{BB962C8B-B14F-4D97-AF65-F5344CB8AC3E}">
        <p14:creationId xmlns:p14="http://schemas.microsoft.com/office/powerpoint/2010/main" val="420186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15</a:t>
            </a:fld>
            <a:endParaRPr lang="de-AT" dirty="0"/>
          </a:p>
        </p:txBody>
      </p:sp>
    </p:spTree>
    <p:extLst>
      <p:ext uri="{BB962C8B-B14F-4D97-AF65-F5344CB8AC3E}">
        <p14:creationId xmlns:p14="http://schemas.microsoft.com/office/powerpoint/2010/main" val="757809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16</a:t>
            </a:fld>
            <a:endParaRPr lang="de-AT" dirty="0"/>
          </a:p>
        </p:txBody>
      </p:sp>
    </p:spTree>
    <p:extLst>
      <p:ext uri="{BB962C8B-B14F-4D97-AF65-F5344CB8AC3E}">
        <p14:creationId xmlns:p14="http://schemas.microsoft.com/office/powerpoint/2010/main" val="4080595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17</a:t>
            </a:fld>
            <a:endParaRPr lang="de-AT" dirty="0"/>
          </a:p>
        </p:txBody>
      </p:sp>
    </p:spTree>
    <p:extLst>
      <p:ext uri="{BB962C8B-B14F-4D97-AF65-F5344CB8AC3E}">
        <p14:creationId xmlns:p14="http://schemas.microsoft.com/office/powerpoint/2010/main" val="76444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18</a:t>
            </a:fld>
            <a:endParaRPr lang="de-AT" dirty="0"/>
          </a:p>
        </p:txBody>
      </p:sp>
    </p:spTree>
    <p:extLst>
      <p:ext uri="{BB962C8B-B14F-4D97-AF65-F5344CB8AC3E}">
        <p14:creationId xmlns:p14="http://schemas.microsoft.com/office/powerpoint/2010/main" val="109634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19</a:t>
            </a:fld>
            <a:endParaRPr lang="de-AT" dirty="0"/>
          </a:p>
        </p:txBody>
      </p:sp>
    </p:spTree>
    <p:extLst>
      <p:ext uri="{BB962C8B-B14F-4D97-AF65-F5344CB8AC3E}">
        <p14:creationId xmlns:p14="http://schemas.microsoft.com/office/powerpoint/2010/main" val="100061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a:t>
            </a:fld>
            <a:endParaRPr lang="de-AT" dirty="0"/>
          </a:p>
        </p:txBody>
      </p:sp>
    </p:spTree>
    <p:extLst>
      <p:ext uri="{BB962C8B-B14F-4D97-AF65-F5344CB8AC3E}">
        <p14:creationId xmlns:p14="http://schemas.microsoft.com/office/powerpoint/2010/main" val="232635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20</a:t>
            </a:fld>
            <a:endParaRPr lang="de-AT" dirty="0"/>
          </a:p>
        </p:txBody>
      </p:sp>
    </p:spTree>
    <p:extLst>
      <p:ext uri="{BB962C8B-B14F-4D97-AF65-F5344CB8AC3E}">
        <p14:creationId xmlns:p14="http://schemas.microsoft.com/office/powerpoint/2010/main" val="1927914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21</a:t>
            </a:fld>
            <a:endParaRPr lang="de-AT" dirty="0"/>
          </a:p>
        </p:txBody>
      </p:sp>
    </p:spTree>
    <p:extLst>
      <p:ext uri="{BB962C8B-B14F-4D97-AF65-F5344CB8AC3E}">
        <p14:creationId xmlns:p14="http://schemas.microsoft.com/office/powerpoint/2010/main" val="2185018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22</a:t>
            </a:fld>
            <a:endParaRPr lang="de-AT" dirty="0"/>
          </a:p>
        </p:txBody>
      </p:sp>
    </p:spTree>
    <p:extLst>
      <p:ext uri="{BB962C8B-B14F-4D97-AF65-F5344CB8AC3E}">
        <p14:creationId xmlns:p14="http://schemas.microsoft.com/office/powerpoint/2010/main" val="2702489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23</a:t>
            </a:fld>
            <a:endParaRPr lang="de-AT" dirty="0"/>
          </a:p>
        </p:txBody>
      </p:sp>
    </p:spTree>
    <p:extLst>
      <p:ext uri="{BB962C8B-B14F-4D97-AF65-F5344CB8AC3E}">
        <p14:creationId xmlns:p14="http://schemas.microsoft.com/office/powerpoint/2010/main" val="4291666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24</a:t>
            </a:fld>
            <a:endParaRPr lang="de-AT" dirty="0"/>
          </a:p>
        </p:txBody>
      </p:sp>
    </p:spTree>
    <p:extLst>
      <p:ext uri="{BB962C8B-B14F-4D97-AF65-F5344CB8AC3E}">
        <p14:creationId xmlns:p14="http://schemas.microsoft.com/office/powerpoint/2010/main" val="847130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25</a:t>
            </a:fld>
            <a:endParaRPr lang="de-AT" dirty="0"/>
          </a:p>
        </p:txBody>
      </p:sp>
    </p:spTree>
    <p:extLst>
      <p:ext uri="{BB962C8B-B14F-4D97-AF65-F5344CB8AC3E}">
        <p14:creationId xmlns:p14="http://schemas.microsoft.com/office/powerpoint/2010/main" val="1384422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26</a:t>
            </a:fld>
            <a:endParaRPr lang="de-AT" dirty="0"/>
          </a:p>
        </p:txBody>
      </p:sp>
    </p:spTree>
    <p:extLst>
      <p:ext uri="{BB962C8B-B14F-4D97-AF65-F5344CB8AC3E}">
        <p14:creationId xmlns:p14="http://schemas.microsoft.com/office/powerpoint/2010/main" val="278871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27</a:t>
            </a:fld>
            <a:endParaRPr lang="de-AT" dirty="0"/>
          </a:p>
        </p:txBody>
      </p:sp>
    </p:spTree>
    <p:extLst>
      <p:ext uri="{BB962C8B-B14F-4D97-AF65-F5344CB8AC3E}">
        <p14:creationId xmlns:p14="http://schemas.microsoft.com/office/powerpoint/2010/main" val="203459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28</a:t>
            </a:fld>
            <a:endParaRPr lang="de-AT" dirty="0"/>
          </a:p>
        </p:txBody>
      </p:sp>
    </p:spTree>
    <p:extLst>
      <p:ext uri="{BB962C8B-B14F-4D97-AF65-F5344CB8AC3E}">
        <p14:creationId xmlns:p14="http://schemas.microsoft.com/office/powerpoint/2010/main" val="1945887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29</a:t>
            </a:fld>
            <a:endParaRPr lang="de-AT" dirty="0"/>
          </a:p>
        </p:txBody>
      </p:sp>
    </p:spTree>
    <p:extLst>
      <p:ext uri="{BB962C8B-B14F-4D97-AF65-F5344CB8AC3E}">
        <p14:creationId xmlns:p14="http://schemas.microsoft.com/office/powerpoint/2010/main" val="381985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a:t>
            </a:fld>
            <a:endParaRPr lang="de-AT" dirty="0"/>
          </a:p>
        </p:txBody>
      </p:sp>
    </p:spTree>
    <p:extLst>
      <p:ext uri="{BB962C8B-B14F-4D97-AF65-F5344CB8AC3E}">
        <p14:creationId xmlns:p14="http://schemas.microsoft.com/office/powerpoint/2010/main" val="1459482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30</a:t>
            </a:fld>
            <a:endParaRPr lang="de-AT" dirty="0"/>
          </a:p>
        </p:txBody>
      </p:sp>
    </p:spTree>
    <p:extLst>
      <p:ext uri="{BB962C8B-B14F-4D97-AF65-F5344CB8AC3E}">
        <p14:creationId xmlns:p14="http://schemas.microsoft.com/office/powerpoint/2010/main" val="1004149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31</a:t>
            </a:fld>
            <a:endParaRPr lang="de-AT" dirty="0"/>
          </a:p>
        </p:txBody>
      </p:sp>
    </p:spTree>
    <p:extLst>
      <p:ext uri="{BB962C8B-B14F-4D97-AF65-F5344CB8AC3E}">
        <p14:creationId xmlns:p14="http://schemas.microsoft.com/office/powerpoint/2010/main" val="949854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32</a:t>
            </a:fld>
            <a:endParaRPr lang="de-AT" dirty="0"/>
          </a:p>
        </p:txBody>
      </p:sp>
    </p:spTree>
    <p:extLst>
      <p:ext uri="{BB962C8B-B14F-4D97-AF65-F5344CB8AC3E}">
        <p14:creationId xmlns:p14="http://schemas.microsoft.com/office/powerpoint/2010/main" val="1213954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33</a:t>
            </a:fld>
            <a:endParaRPr lang="de-AT" dirty="0"/>
          </a:p>
        </p:txBody>
      </p:sp>
    </p:spTree>
    <p:extLst>
      <p:ext uri="{BB962C8B-B14F-4D97-AF65-F5344CB8AC3E}">
        <p14:creationId xmlns:p14="http://schemas.microsoft.com/office/powerpoint/2010/main" val="2041642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34</a:t>
            </a:fld>
            <a:endParaRPr lang="de-AT" dirty="0"/>
          </a:p>
        </p:txBody>
      </p:sp>
    </p:spTree>
    <p:extLst>
      <p:ext uri="{BB962C8B-B14F-4D97-AF65-F5344CB8AC3E}">
        <p14:creationId xmlns:p14="http://schemas.microsoft.com/office/powerpoint/2010/main" val="31638600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35</a:t>
            </a:fld>
            <a:endParaRPr lang="de-AT" dirty="0"/>
          </a:p>
        </p:txBody>
      </p:sp>
    </p:spTree>
    <p:extLst>
      <p:ext uri="{BB962C8B-B14F-4D97-AF65-F5344CB8AC3E}">
        <p14:creationId xmlns:p14="http://schemas.microsoft.com/office/powerpoint/2010/main" val="3918980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36</a:t>
            </a:fld>
            <a:endParaRPr lang="de-AT" dirty="0"/>
          </a:p>
        </p:txBody>
      </p:sp>
    </p:spTree>
    <p:extLst>
      <p:ext uri="{BB962C8B-B14F-4D97-AF65-F5344CB8AC3E}">
        <p14:creationId xmlns:p14="http://schemas.microsoft.com/office/powerpoint/2010/main" val="2249703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37</a:t>
            </a:fld>
            <a:endParaRPr lang="de-AT" dirty="0"/>
          </a:p>
        </p:txBody>
      </p:sp>
    </p:spTree>
    <p:extLst>
      <p:ext uri="{BB962C8B-B14F-4D97-AF65-F5344CB8AC3E}">
        <p14:creationId xmlns:p14="http://schemas.microsoft.com/office/powerpoint/2010/main" val="4167084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38</a:t>
            </a:fld>
            <a:endParaRPr lang="de-AT" dirty="0"/>
          </a:p>
        </p:txBody>
      </p:sp>
    </p:spTree>
    <p:extLst>
      <p:ext uri="{BB962C8B-B14F-4D97-AF65-F5344CB8AC3E}">
        <p14:creationId xmlns:p14="http://schemas.microsoft.com/office/powerpoint/2010/main" val="14769247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39</a:t>
            </a:fld>
            <a:endParaRPr lang="de-AT" dirty="0"/>
          </a:p>
        </p:txBody>
      </p:sp>
    </p:spTree>
    <p:extLst>
      <p:ext uri="{BB962C8B-B14F-4D97-AF65-F5344CB8AC3E}">
        <p14:creationId xmlns:p14="http://schemas.microsoft.com/office/powerpoint/2010/main" val="2579642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a:t>
            </a:fld>
            <a:endParaRPr lang="de-AT" dirty="0"/>
          </a:p>
        </p:txBody>
      </p:sp>
    </p:spTree>
    <p:extLst>
      <p:ext uri="{BB962C8B-B14F-4D97-AF65-F5344CB8AC3E}">
        <p14:creationId xmlns:p14="http://schemas.microsoft.com/office/powerpoint/2010/main" val="8954278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40</a:t>
            </a:fld>
            <a:endParaRPr lang="de-AT" dirty="0"/>
          </a:p>
        </p:txBody>
      </p:sp>
    </p:spTree>
    <p:extLst>
      <p:ext uri="{BB962C8B-B14F-4D97-AF65-F5344CB8AC3E}">
        <p14:creationId xmlns:p14="http://schemas.microsoft.com/office/powerpoint/2010/main" val="3984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41</a:t>
            </a:fld>
            <a:endParaRPr lang="de-AT" dirty="0"/>
          </a:p>
        </p:txBody>
      </p:sp>
    </p:spTree>
    <p:extLst>
      <p:ext uri="{BB962C8B-B14F-4D97-AF65-F5344CB8AC3E}">
        <p14:creationId xmlns:p14="http://schemas.microsoft.com/office/powerpoint/2010/main" val="576077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42</a:t>
            </a:fld>
            <a:endParaRPr lang="de-AT" dirty="0"/>
          </a:p>
        </p:txBody>
      </p:sp>
    </p:spTree>
    <p:extLst>
      <p:ext uri="{BB962C8B-B14F-4D97-AF65-F5344CB8AC3E}">
        <p14:creationId xmlns:p14="http://schemas.microsoft.com/office/powerpoint/2010/main" val="8184603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43</a:t>
            </a:fld>
            <a:endParaRPr lang="de-AT" dirty="0"/>
          </a:p>
        </p:txBody>
      </p:sp>
    </p:spTree>
    <p:extLst>
      <p:ext uri="{BB962C8B-B14F-4D97-AF65-F5344CB8AC3E}">
        <p14:creationId xmlns:p14="http://schemas.microsoft.com/office/powerpoint/2010/main" val="32720246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44</a:t>
            </a:fld>
            <a:endParaRPr lang="de-AT" dirty="0"/>
          </a:p>
        </p:txBody>
      </p:sp>
    </p:spTree>
    <p:extLst>
      <p:ext uri="{BB962C8B-B14F-4D97-AF65-F5344CB8AC3E}">
        <p14:creationId xmlns:p14="http://schemas.microsoft.com/office/powerpoint/2010/main" val="1019487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45</a:t>
            </a:fld>
            <a:endParaRPr lang="de-AT" dirty="0"/>
          </a:p>
        </p:txBody>
      </p:sp>
    </p:spTree>
    <p:extLst>
      <p:ext uri="{BB962C8B-B14F-4D97-AF65-F5344CB8AC3E}">
        <p14:creationId xmlns:p14="http://schemas.microsoft.com/office/powerpoint/2010/main" val="1585834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46</a:t>
            </a:fld>
            <a:endParaRPr lang="de-AT" dirty="0"/>
          </a:p>
        </p:txBody>
      </p:sp>
    </p:spTree>
    <p:extLst>
      <p:ext uri="{BB962C8B-B14F-4D97-AF65-F5344CB8AC3E}">
        <p14:creationId xmlns:p14="http://schemas.microsoft.com/office/powerpoint/2010/main" val="1443060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47</a:t>
            </a:fld>
            <a:endParaRPr lang="de-AT" dirty="0"/>
          </a:p>
        </p:txBody>
      </p:sp>
    </p:spTree>
    <p:extLst>
      <p:ext uri="{BB962C8B-B14F-4D97-AF65-F5344CB8AC3E}">
        <p14:creationId xmlns:p14="http://schemas.microsoft.com/office/powerpoint/2010/main" val="17242494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48</a:t>
            </a:fld>
            <a:endParaRPr lang="de-AT" dirty="0"/>
          </a:p>
        </p:txBody>
      </p:sp>
    </p:spTree>
    <p:extLst>
      <p:ext uri="{BB962C8B-B14F-4D97-AF65-F5344CB8AC3E}">
        <p14:creationId xmlns:p14="http://schemas.microsoft.com/office/powerpoint/2010/main" val="15531230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49</a:t>
            </a:fld>
            <a:endParaRPr lang="de-AT" dirty="0"/>
          </a:p>
        </p:txBody>
      </p:sp>
    </p:spTree>
    <p:extLst>
      <p:ext uri="{BB962C8B-B14F-4D97-AF65-F5344CB8AC3E}">
        <p14:creationId xmlns:p14="http://schemas.microsoft.com/office/powerpoint/2010/main" val="105106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5</a:t>
            </a:fld>
            <a:endParaRPr lang="de-AT" dirty="0"/>
          </a:p>
        </p:txBody>
      </p:sp>
    </p:spTree>
    <p:extLst>
      <p:ext uri="{BB962C8B-B14F-4D97-AF65-F5344CB8AC3E}">
        <p14:creationId xmlns:p14="http://schemas.microsoft.com/office/powerpoint/2010/main" val="2565410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50</a:t>
            </a:fld>
            <a:endParaRPr lang="de-AT" dirty="0"/>
          </a:p>
        </p:txBody>
      </p:sp>
    </p:spTree>
    <p:extLst>
      <p:ext uri="{BB962C8B-B14F-4D97-AF65-F5344CB8AC3E}">
        <p14:creationId xmlns:p14="http://schemas.microsoft.com/office/powerpoint/2010/main" val="27587912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51</a:t>
            </a:fld>
            <a:endParaRPr lang="de-AT" dirty="0"/>
          </a:p>
        </p:txBody>
      </p:sp>
    </p:spTree>
    <p:extLst>
      <p:ext uri="{BB962C8B-B14F-4D97-AF65-F5344CB8AC3E}">
        <p14:creationId xmlns:p14="http://schemas.microsoft.com/office/powerpoint/2010/main" val="11416317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52</a:t>
            </a:fld>
            <a:endParaRPr lang="de-AT" dirty="0"/>
          </a:p>
        </p:txBody>
      </p:sp>
    </p:spTree>
    <p:extLst>
      <p:ext uri="{BB962C8B-B14F-4D97-AF65-F5344CB8AC3E}">
        <p14:creationId xmlns:p14="http://schemas.microsoft.com/office/powerpoint/2010/main" val="71584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6</a:t>
            </a:fld>
            <a:endParaRPr lang="de-AT" dirty="0"/>
          </a:p>
        </p:txBody>
      </p:sp>
    </p:spTree>
    <p:extLst>
      <p:ext uri="{BB962C8B-B14F-4D97-AF65-F5344CB8AC3E}">
        <p14:creationId xmlns:p14="http://schemas.microsoft.com/office/powerpoint/2010/main" val="2898762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7</a:t>
            </a:fld>
            <a:endParaRPr lang="de-AT" dirty="0"/>
          </a:p>
        </p:txBody>
      </p:sp>
    </p:spTree>
    <p:extLst>
      <p:ext uri="{BB962C8B-B14F-4D97-AF65-F5344CB8AC3E}">
        <p14:creationId xmlns:p14="http://schemas.microsoft.com/office/powerpoint/2010/main" val="947100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8</a:t>
            </a:fld>
            <a:endParaRPr lang="de-AT" dirty="0"/>
          </a:p>
        </p:txBody>
      </p:sp>
    </p:spTree>
    <p:extLst>
      <p:ext uri="{BB962C8B-B14F-4D97-AF65-F5344CB8AC3E}">
        <p14:creationId xmlns:p14="http://schemas.microsoft.com/office/powerpoint/2010/main" val="3119347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9</a:t>
            </a:fld>
            <a:endParaRPr lang="de-AT" dirty="0"/>
          </a:p>
        </p:txBody>
      </p:sp>
    </p:spTree>
    <p:extLst>
      <p:ext uri="{BB962C8B-B14F-4D97-AF65-F5344CB8AC3E}">
        <p14:creationId xmlns:p14="http://schemas.microsoft.com/office/powerpoint/2010/main" val="185773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83B4B-B471-49E5-9465-D3C46C5BBF5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A44440BC-A7DC-48E1-9735-C864D2097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154F11-DC33-47FB-BDC3-BF0681112ADE}"/>
              </a:ext>
            </a:extLst>
          </p:cNvPr>
          <p:cNvSpPr>
            <a:spLocks noGrp="1"/>
          </p:cNvSpPr>
          <p:nvPr>
            <p:ph type="dt" sz="half" idx="10"/>
          </p:nvPr>
        </p:nvSpPr>
        <p:spPr/>
        <p:txBody>
          <a:bodyPr/>
          <a:lstStyle/>
          <a:p>
            <a:fld id="{02F5D37A-7889-437D-BB14-159FF5FB46B6}" type="datetimeFigureOut">
              <a:rPr lang="de-AT" smtClean="0"/>
              <a:t>23.03.2021</a:t>
            </a:fld>
            <a:endParaRPr lang="de-AT" dirty="0"/>
          </a:p>
        </p:txBody>
      </p:sp>
      <p:sp>
        <p:nvSpPr>
          <p:cNvPr id="5" name="Fußzeilenplatzhalter 4">
            <a:extLst>
              <a:ext uri="{FF2B5EF4-FFF2-40B4-BE49-F238E27FC236}">
                <a16:creationId xmlns:a16="http://schemas.microsoft.com/office/drawing/2014/main" id="{56DE0CBE-560B-4463-ABC8-99182DAB975A}"/>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83288922-4113-4A11-83E4-86864D1D03B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42556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0C7753-45A7-4FBE-B3F0-B7A815138E58}"/>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0BEDBC2F-5EFB-48E5-94D5-D2F3D140C20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3216B6F-2E33-4408-BA62-687FE750D451}"/>
              </a:ext>
            </a:extLst>
          </p:cNvPr>
          <p:cNvSpPr>
            <a:spLocks noGrp="1"/>
          </p:cNvSpPr>
          <p:nvPr>
            <p:ph type="dt" sz="half" idx="10"/>
          </p:nvPr>
        </p:nvSpPr>
        <p:spPr/>
        <p:txBody>
          <a:bodyPr/>
          <a:lstStyle/>
          <a:p>
            <a:fld id="{02F5D37A-7889-437D-BB14-159FF5FB46B6}" type="datetimeFigureOut">
              <a:rPr lang="de-AT" smtClean="0"/>
              <a:t>23.03.2021</a:t>
            </a:fld>
            <a:endParaRPr lang="de-AT" dirty="0"/>
          </a:p>
        </p:txBody>
      </p:sp>
      <p:sp>
        <p:nvSpPr>
          <p:cNvPr id="5" name="Fußzeilenplatzhalter 4">
            <a:extLst>
              <a:ext uri="{FF2B5EF4-FFF2-40B4-BE49-F238E27FC236}">
                <a16:creationId xmlns:a16="http://schemas.microsoft.com/office/drawing/2014/main" id="{7614A664-82E1-4F72-A346-D3EC372333B7}"/>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F1D37FE4-6907-4DDD-B248-2F3CD1FBBD2D}"/>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30216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2E4D8CC-1CAD-4684-A7E6-A89859D9DC2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B617C6B5-9969-474E-A0F3-A31C1D1FA5A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D188191-0232-4643-AF36-62EFED8721EB}"/>
              </a:ext>
            </a:extLst>
          </p:cNvPr>
          <p:cNvSpPr>
            <a:spLocks noGrp="1"/>
          </p:cNvSpPr>
          <p:nvPr>
            <p:ph type="dt" sz="half" idx="10"/>
          </p:nvPr>
        </p:nvSpPr>
        <p:spPr/>
        <p:txBody>
          <a:bodyPr/>
          <a:lstStyle/>
          <a:p>
            <a:fld id="{02F5D37A-7889-437D-BB14-159FF5FB46B6}" type="datetimeFigureOut">
              <a:rPr lang="de-AT" smtClean="0"/>
              <a:t>23.03.2021</a:t>
            </a:fld>
            <a:endParaRPr lang="de-AT" dirty="0"/>
          </a:p>
        </p:txBody>
      </p:sp>
      <p:sp>
        <p:nvSpPr>
          <p:cNvPr id="5" name="Fußzeilenplatzhalter 4">
            <a:extLst>
              <a:ext uri="{FF2B5EF4-FFF2-40B4-BE49-F238E27FC236}">
                <a16:creationId xmlns:a16="http://schemas.microsoft.com/office/drawing/2014/main" id="{5FA0C348-D026-4AB2-BAF5-2EACF3B2F366}"/>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AEF9CFC3-C5DF-4DCB-ABD2-8CFA8749D28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13262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CD160-FD88-4C47-8FBE-1DA054D1985B}"/>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5AA0CA3-B6EF-4906-A5CF-1A6FC2B9BBF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9FD1AB5-68A3-4D0A-B705-10D5E06E63F0}"/>
              </a:ext>
            </a:extLst>
          </p:cNvPr>
          <p:cNvSpPr>
            <a:spLocks noGrp="1"/>
          </p:cNvSpPr>
          <p:nvPr>
            <p:ph type="dt" sz="half" idx="10"/>
          </p:nvPr>
        </p:nvSpPr>
        <p:spPr/>
        <p:txBody>
          <a:bodyPr/>
          <a:lstStyle/>
          <a:p>
            <a:fld id="{02F5D37A-7889-437D-BB14-159FF5FB46B6}" type="datetimeFigureOut">
              <a:rPr lang="de-AT" smtClean="0"/>
              <a:t>23.03.2021</a:t>
            </a:fld>
            <a:endParaRPr lang="de-AT" dirty="0"/>
          </a:p>
        </p:txBody>
      </p:sp>
      <p:sp>
        <p:nvSpPr>
          <p:cNvPr id="5" name="Fußzeilenplatzhalter 4">
            <a:extLst>
              <a:ext uri="{FF2B5EF4-FFF2-40B4-BE49-F238E27FC236}">
                <a16:creationId xmlns:a16="http://schemas.microsoft.com/office/drawing/2014/main" id="{D1283540-CB00-4AB4-B2BC-9DB4BF606A90}"/>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E0FC30BF-81A0-42E6-B89C-5F555B617079}"/>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397076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D87ECC-5D48-46D3-BDC6-2D608C97587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CC616FEB-95ED-4C1D-9D7A-B1922B71D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63D5924-BCD4-4852-A7E4-44FBD80ACD05}"/>
              </a:ext>
            </a:extLst>
          </p:cNvPr>
          <p:cNvSpPr>
            <a:spLocks noGrp="1"/>
          </p:cNvSpPr>
          <p:nvPr>
            <p:ph type="dt" sz="half" idx="10"/>
          </p:nvPr>
        </p:nvSpPr>
        <p:spPr/>
        <p:txBody>
          <a:bodyPr/>
          <a:lstStyle/>
          <a:p>
            <a:fld id="{02F5D37A-7889-437D-BB14-159FF5FB46B6}" type="datetimeFigureOut">
              <a:rPr lang="de-AT" smtClean="0"/>
              <a:t>23.03.2021</a:t>
            </a:fld>
            <a:endParaRPr lang="de-AT" dirty="0"/>
          </a:p>
        </p:txBody>
      </p:sp>
      <p:sp>
        <p:nvSpPr>
          <p:cNvPr id="5" name="Fußzeilenplatzhalter 4">
            <a:extLst>
              <a:ext uri="{FF2B5EF4-FFF2-40B4-BE49-F238E27FC236}">
                <a16:creationId xmlns:a16="http://schemas.microsoft.com/office/drawing/2014/main" id="{1703727B-65A4-42C9-941F-7D15157B2BB2}"/>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4EDDC4AE-D3EF-4AB5-B7B4-A9461AB5562B}"/>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44844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00D319-E3E6-4B71-9508-1F2DFC71FA8E}"/>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1E87685-3023-456A-A8E4-E7BC2DC85F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33F3FDD6-A121-4086-9E5B-CAA18A6A977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36A4743B-692F-42FF-8DA0-4451131CDC95}"/>
              </a:ext>
            </a:extLst>
          </p:cNvPr>
          <p:cNvSpPr>
            <a:spLocks noGrp="1"/>
          </p:cNvSpPr>
          <p:nvPr>
            <p:ph type="dt" sz="half" idx="10"/>
          </p:nvPr>
        </p:nvSpPr>
        <p:spPr/>
        <p:txBody>
          <a:bodyPr/>
          <a:lstStyle/>
          <a:p>
            <a:fld id="{02F5D37A-7889-437D-BB14-159FF5FB46B6}" type="datetimeFigureOut">
              <a:rPr lang="de-AT" smtClean="0"/>
              <a:t>23.03.2021</a:t>
            </a:fld>
            <a:endParaRPr lang="de-AT" dirty="0"/>
          </a:p>
        </p:txBody>
      </p:sp>
      <p:sp>
        <p:nvSpPr>
          <p:cNvPr id="6" name="Fußzeilenplatzhalter 5">
            <a:extLst>
              <a:ext uri="{FF2B5EF4-FFF2-40B4-BE49-F238E27FC236}">
                <a16:creationId xmlns:a16="http://schemas.microsoft.com/office/drawing/2014/main" id="{2A5749FC-8190-450E-AE85-3676E5291339}"/>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94D4011E-761C-403E-8F84-FA27CEACA6DA}"/>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94584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7C4F24-961D-4BFD-B2A8-7F50F16DAEA9}"/>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1B2F89B3-D844-44E3-B584-7D19B6DCC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31C1201-8C7E-4585-899A-03105DF3DD6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955134B7-FC0D-47D8-95D0-25FC729ED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C4443FD-20FF-4E87-B8AD-05CF8A6C968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A5AB9845-F1CA-4FDD-9247-A1D4A1C90D4C}"/>
              </a:ext>
            </a:extLst>
          </p:cNvPr>
          <p:cNvSpPr>
            <a:spLocks noGrp="1"/>
          </p:cNvSpPr>
          <p:nvPr>
            <p:ph type="dt" sz="half" idx="10"/>
          </p:nvPr>
        </p:nvSpPr>
        <p:spPr/>
        <p:txBody>
          <a:bodyPr/>
          <a:lstStyle/>
          <a:p>
            <a:fld id="{02F5D37A-7889-437D-BB14-159FF5FB46B6}" type="datetimeFigureOut">
              <a:rPr lang="de-AT" smtClean="0"/>
              <a:t>23.03.2021</a:t>
            </a:fld>
            <a:endParaRPr lang="de-AT" dirty="0"/>
          </a:p>
        </p:txBody>
      </p:sp>
      <p:sp>
        <p:nvSpPr>
          <p:cNvPr id="8" name="Fußzeilenplatzhalter 7">
            <a:extLst>
              <a:ext uri="{FF2B5EF4-FFF2-40B4-BE49-F238E27FC236}">
                <a16:creationId xmlns:a16="http://schemas.microsoft.com/office/drawing/2014/main" id="{1203D2B4-74CB-415F-A7DE-4C7B0CFE3A9E}"/>
              </a:ext>
            </a:extLst>
          </p:cNvPr>
          <p:cNvSpPr>
            <a:spLocks noGrp="1"/>
          </p:cNvSpPr>
          <p:nvPr>
            <p:ph type="ftr" sz="quarter" idx="11"/>
          </p:nvPr>
        </p:nvSpPr>
        <p:spPr/>
        <p:txBody>
          <a:bodyPr/>
          <a:lstStyle/>
          <a:p>
            <a:endParaRPr lang="de-AT" dirty="0"/>
          </a:p>
        </p:txBody>
      </p:sp>
      <p:sp>
        <p:nvSpPr>
          <p:cNvPr id="9" name="Foliennummernplatzhalter 8">
            <a:extLst>
              <a:ext uri="{FF2B5EF4-FFF2-40B4-BE49-F238E27FC236}">
                <a16:creationId xmlns:a16="http://schemas.microsoft.com/office/drawing/2014/main" id="{B9683C49-DE79-45B6-BFEE-33AC57615F2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3084162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94DA00-5EE7-4E55-9DA9-068E8D551717}"/>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BD20A82E-1C1C-44E9-87AC-164A14B8E20A}"/>
              </a:ext>
            </a:extLst>
          </p:cNvPr>
          <p:cNvSpPr>
            <a:spLocks noGrp="1"/>
          </p:cNvSpPr>
          <p:nvPr>
            <p:ph type="dt" sz="half" idx="10"/>
          </p:nvPr>
        </p:nvSpPr>
        <p:spPr/>
        <p:txBody>
          <a:bodyPr/>
          <a:lstStyle/>
          <a:p>
            <a:fld id="{02F5D37A-7889-437D-BB14-159FF5FB46B6}" type="datetimeFigureOut">
              <a:rPr lang="de-AT" smtClean="0"/>
              <a:t>23.03.2021</a:t>
            </a:fld>
            <a:endParaRPr lang="de-AT" dirty="0"/>
          </a:p>
        </p:txBody>
      </p:sp>
      <p:sp>
        <p:nvSpPr>
          <p:cNvPr id="4" name="Fußzeilenplatzhalter 3">
            <a:extLst>
              <a:ext uri="{FF2B5EF4-FFF2-40B4-BE49-F238E27FC236}">
                <a16:creationId xmlns:a16="http://schemas.microsoft.com/office/drawing/2014/main" id="{D2C67E90-C4C7-4E44-A7DD-53F064CFD32B}"/>
              </a:ext>
            </a:extLst>
          </p:cNvPr>
          <p:cNvSpPr>
            <a:spLocks noGrp="1"/>
          </p:cNvSpPr>
          <p:nvPr>
            <p:ph type="ftr" sz="quarter" idx="11"/>
          </p:nvPr>
        </p:nvSpPr>
        <p:spPr/>
        <p:txBody>
          <a:bodyPr/>
          <a:lstStyle/>
          <a:p>
            <a:endParaRPr lang="de-AT" dirty="0"/>
          </a:p>
        </p:txBody>
      </p:sp>
      <p:sp>
        <p:nvSpPr>
          <p:cNvPr id="5" name="Foliennummernplatzhalter 4">
            <a:extLst>
              <a:ext uri="{FF2B5EF4-FFF2-40B4-BE49-F238E27FC236}">
                <a16:creationId xmlns:a16="http://schemas.microsoft.com/office/drawing/2014/main" id="{F907EC8B-6406-429E-B340-89F4A823866F}"/>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19213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B59C29-2832-4A9D-B296-23407D8C8E1C}"/>
              </a:ext>
            </a:extLst>
          </p:cNvPr>
          <p:cNvSpPr>
            <a:spLocks noGrp="1"/>
          </p:cNvSpPr>
          <p:nvPr>
            <p:ph type="dt" sz="half" idx="10"/>
          </p:nvPr>
        </p:nvSpPr>
        <p:spPr/>
        <p:txBody>
          <a:bodyPr/>
          <a:lstStyle/>
          <a:p>
            <a:fld id="{02F5D37A-7889-437D-BB14-159FF5FB46B6}" type="datetimeFigureOut">
              <a:rPr lang="de-AT" smtClean="0"/>
              <a:t>23.03.2021</a:t>
            </a:fld>
            <a:endParaRPr lang="de-AT" dirty="0"/>
          </a:p>
        </p:txBody>
      </p:sp>
      <p:sp>
        <p:nvSpPr>
          <p:cNvPr id="3" name="Fußzeilenplatzhalter 2">
            <a:extLst>
              <a:ext uri="{FF2B5EF4-FFF2-40B4-BE49-F238E27FC236}">
                <a16:creationId xmlns:a16="http://schemas.microsoft.com/office/drawing/2014/main" id="{A8CF4F8D-0AEE-440A-A754-8FBC661AEFD5}"/>
              </a:ext>
            </a:extLst>
          </p:cNvPr>
          <p:cNvSpPr>
            <a:spLocks noGrp="1"/>
          </p:cNvSpPr>
          <p:nvPr>
            <p:ph type="ftr" sz="quarter" idx="11"/>
          </p:nvPr>
        </p:nvSpPr>
        <p:spPr/>
        <p:txBody>
          <a:bodyPr/>
          <a:lstStyle/>
          <a:p>
            <a:endParaRPr lang="de-AT" dirty="0"/>
          </a:p>
        </p:txBody>
      </p:sp>
      <p:sp>
        <p:nvSpPr>
          <p:cNvPr id="4" name="Foliennummernplatzhalter 3">
            <a:extLst>
              <a:ext uri="{FF2B5EF4-FFF2-40B4-BE49-F238E27FC236}">
                <a16:creationId xmlns:a16="http://schemas.microsoft.com/office/drawing/2014/main" id="{76D7BAD8-D730-4F71-B6C2-D7E837F00C87}"/>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71709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C0DBE-3BA8-4150-B494-7545DF13783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BA3C44B7-FDAA-4B2B-8561-EFCB9D6FD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3D1AFD10-9F96-43D2-99B7-255258A8C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B855D62-5EF5-4D4B-AD56-733AA2F94A8D}"/>
              </a:ext>
            </a:extLst>
          </p:cNvPr>
          <p:cNvSpPr>
            <a:spLocks noGrp="1"/>
          </p:cNvSpPr>
          <p:nvPr>
            <p:ph type="dt" sz="half" idx="10"/>
          </p:nvPr>
        </p:nvSpPr>
        <p:spPr/>
        <p:txBody>
          <a:bodyPr/>
          <a:lstStyle/>
          <a:p>
            <a:fld id="{02F5D37A-7889-437D-BB14-159FF5FB46B6}" type="datetimeFigureOut">
              <a:rPr lang="de-AT" smtClean="0"/>
              <a:t>23.03.2021</a:t>
            </a:fld>
            <a:endParaRPr lang="de-AT" dirty="0"/>
          </a:p>
        </p:txBody>
      </p:sp>
      <p:sp>
        <p:nvSpPr>
          <p:cNvPr id="6" name="Fußzeilenplatzhalter 5">
            <a:extLst>
              <a:ext uri="{FF2B5EF4-FFF2-40B4-BE49-F238E27FC236}">
                <a16:creationId xmlns:a16="http://schemas.microsoft.com/office/drawing/2014/main" id="{5E89CAEC-2ED8-455D-B7DE-D47618BE4BA4}"/>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9D771994-5456-492F-9F24-B84C87043E18}"/>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95189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9CD43-CA12-4996-AB00-4748820026E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C7939FCA-1EFB-4328-981C-954198823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dirty="0"/>
          </a:p>
        </p:txBody>
      </p:sp>
      <p:sp>
        <p:nvSpPr>
          <p:cNvPr id="4" name="Textplatzhalter 3">
            <a:extLst>
              <a:ext uri="{FF2B5EF4-FFF2-40B4-BE49-F238E27FC236}">
                <a16:creationId xmlns:a16="http://schemas.microsoft.com/office/drawing/2014/main" id="{AC858AE4-F45F-4302-A66C-32C645361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790BE74-1955-43FA-AF2D-3C20ABAC4B5F}"/>
              </a:ext>
            </a:extLst>
          </p:cNvPr>
          <p:cNvSpPr>
            <a:spLocks noGrp="1"/>
          </p:cNvSpPr>
          <p:nvPr>
            <p:ph type="dt" sz="half" idx="10"/>
          </p:nvPr>
        </p:nvSpPr>
        <p:spPr/>
        <p:txBody>
          <a:bodyPr/>
          <a:lstStyle/>
          <a:p>
            <a:fld id="{02F5D37A-7889-437D-BB14-159FF5FB46B6}" type="datetimeFigureOut">
              <a:rPr lang="de-AT" smtClean="0"/>
              <a:t>23.03.2021</a:t>
            </a:fld>
            <a:endParaRPr lang="de-AT" dirty="0"/>
          </a:p>
        </p:txBody>
      </p:sp>
      <p:sp>
        <p:nvSpPr>
          <p:cNvPr id="6" name="Fußzeilenplatzhalter 5">
            <a:extLst>
              <a:ext uri="{FF2B5EF4-FFF2-40B4-BE49-F238E27FC236}">
                <a16:creationId xmlns:a16="http://schemas.microsoft.com/office/drawing/2014/main" id="{B2949F2F-BC13-48ED-8D3A-A366C0915482}"/>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35D31BBF-EA6E-4D65-B6F2-A6B1E91DDDA9}"/>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65805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8904523-E0D6-45D1-AF5B-1389DB818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98FEA55D-5A20-4D75-8C04-F476C241E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0E3D37C-7FD8-4199-8A97-2761AB897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5D37A-7889-437D-BB14-159FF5FB46B6}" type="datetimeFigureOut">
              <a:rPr lang="de-AT" smtClean="0"/>
              <a:t>23.03.2021</a:t>
            </a:fld>
            <a:endParaRPr lang="de-AT" dirty="0"/>
          </a:p>
        </p:txBody>
      </p:sp>
      <p:sp>
        <p:nvSpPr>
          <p:cNvPr id="5" name="Fußzeilenplatzhalter 4">
            <a:extLst>
              <a:ext uri="{FF2B5EF4-FFF2-40B4-BE49-F238E27FC236}">
                <a16:creationId xmlns:a16="http://schemas.microsoft.com/office/drawing/2014/main" id="{A653A0AB-63A9-49B4-90F1-78A384D6C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dirty="0"/>
          </a:p>
        </p:txBody>
      </p:sp>
      <p:sp>
        <p:nvSpPr>
          <p:cNvPr id="6" name="Foliennummernplatzhalter 5">
            <a:extLst>
              <a:ext uri="{FF2B5EF4-FFF2-40B4-BE49-F238E27FC236}">
                <a16:creationId xmlns:a16="http://schemas.microsoft.com/office/drawing/2014/main" id="{E9325486-2C74-481C-A794-4068BD9C0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86B95-F1EB-4A93-B43C-768A8EFE449E}" type="slidenum">
              <a:rPr lang="de-AT" smtClean="0"/>
              <a:t>‹Nr.›</a:t>
            </a:fld>
            <a:endParaRPr lang="de-AT" dirty="0"/>
          </a:p>
        </p:txBody>
      </p:sp>
    </p:spTree>
    <p:extLst>
      <p:ext uri="{BB962C8B-B14F-4D97-AF65-F5344CB8AC3E}">
        <p14:creationId xmlns:p14="http://schemas.microsoft.com/office/powerpoint/2010/main" val="409905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Agile Vorgehensmodelle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4708981"/>
          </a:xfrm>
          <a:prstGeom prst="rect">
            <a:avLst/>
          </a:prstGeom>
          <a:noFill/>
        </p:spPr>
        <p:txBody>
          <a:bodyPr wrap="square" rtlCol="0">
            <a:spAutoFit/>
          </a:bodyPr>
          <a:lstStyle/>
          <a:p>
            <a:pPr marL="285750" indent="-285750">
              <a:buFont typeface="Arial" panose="020B0604020202020204" pitchFamily="34" charset="0"/>
              <a:buChar char="•"/>
            </a:pPr>
            <a:r>
              <a:rPr lang="de-AT" sz="2000" dirty="0"/>
              <a:t>allen agilen Vorgehensmodellen </a:t>
            </a:r>
            <a:r>
              <a:rPr lang="de-AT" sz="2000" dirty="0">
                <a:effectLst/>
                <a:latin typeface="Calibri" panose="020F0502020204030204" pitchFamily="34" charset="0"/>
                <a:ea typeface="Calibri" panose="020F0502020204030204" pitchFamily="34" charset="0"/>
                <a:cs typeface="Times New Roman" panose="02020603050405020304" pitchFamily="18" charset="0"/>
              </a:rPr>
              <a:t>liegt zugrunde, dass ein </a:t>
            </a:r>
            <a:r>
              <a:rPr lang="de-AT" sz="2000" b="1" dirty="0">
                <a:effectLst/>
                <a:latin typeface="Calibri" panose="020F0502020204030204" pitchFamily="34" charset="0"/>
                <a:ea typeface="Calibri" panose="020F0502020204030204" pitchFamily="34" charset="0"/>
                <a:cs typeface="Times New Roman" panose="02020603050405020304" pitchFamily="18" charset="0"/>
              </a:rPr>
              <a:t>möglichst frühes und häufiges Feedback </a:t>
            </a:r>
            <a:r>
              <a:rPr lang="de-AT" sz="2000" dirty="0">
                <a:effectLst/>
                <a:latin typeface="Calibri" panose="020F0502020204030204" pitchFamily="34" charset="0"/>
                <a:ea typeface="Calibri" panose="020F0502020204030204" pitchFamily="34" charset="0"/>
                <a:cs typeface="Times New Roman" panose="02020603050405020304" pitchFamily="18" charset="0"/>
              </a:rPr>
              <a:t>von den relevanten Stakeholdern bzw. vom Kunden für fertiggestellte Teillieferungen eingeholt wird</a:t>
            </a:r>
          </a:p>
          <a:p>
            <a:pPr marL="285750" indent="-285750">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Es wird dabei davon ausgegangen, dass wertvolles und realistisches Feedback nur zu wirklich funktionierender Software (oder sehr realitätsnahen Prototypten) gegeben werden kann, weshalb danach getrachtet wird, </a:t>
            </a:r>
            <a:r>
              <a:rPr lang="de-AT" sz="2000" b="1" dirty="0">
                <a:effectLst/>
                <a:latin typeface="Calibri" panose="020F0502020204030204" pitchFamily="34" charset="0"/>
                <a:ea typeface="Calibri" panose="020F0502020204030204" pitchFamily="34" charset="0"/>
                <a:cs typeface="Times New Roman" panose="02020603050405020304" pitchFamily="18" charset="0"/>
              </a:rPr>
              <a:t>möglichst früh funktionierende Software</a:t>
            </a:r>
            <a:r>
              <a:rPr lang="de-AT" sz="2000" dirty="0">
                <a:effectLst/>
                <a:latin typeface="Calibri" panose="020F0502020204030204" pitchFamily="34" charset="0"/>
                <a:ea typeface="Calibri" panose="020F0502020204030204" pitchFamily="34" charset="0"/>
                <a:cs typeface="Times New Roman" panose="02020603050405020304" pitchFamily="18" charset="0"/>
              </a:rPr>
              <a:t> präsentieren zu können.</a:t>
            </a:r>
          </a:p>
          <a:p>
            <a:pPr marL="285750" indent="-285750">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f</a:t>
            </a:r>
            <a:r>
              <a:rPr lang="de-AT" sz="2000" dirty="0">
                <a:latin typeface="Calibri" panose="020F0502020204030204" pitchFamily="34" charset="0"/>
                <a:ea typeface="Calibri" panose="020F0502020204030204" pitchFamily="34" charset="0"/>
                <a:cs typeface="Times New Roman" panose="02020603050405020304" pitchFamily="18" charset="0"/>
              </a:rPr>
              <a:t>olgende Grundprinzipien sollen dabei eingehalten werden</a:t>
            </a:r>
          </a:p>
          <a:p>
            <a:pPr marL="742950" lvl="1" indent="-285750">
              <a:buFont typeface="Arial" panose="020B0604020202020204" pitchFamily="34" charset="0"/>
              <a:buChar char="•"/>
            </a:pPr>
            <a:r>
              <a:rPr lang="de-AT" sz="2000" b="1" dirty="0">
                <a:effectLst/>
                <a:latin typeface="Calibri" panose="020F0502020204030204" pitchFamily="34" charset="0"/>
                <a:ea typeface="Calibri" panose="020F0502020204030204" pitchFamily="34" charset="0"/>
                <a:cs typeface="Times New Roman" panose="02020603050405020304" pitchFamily="18" charset="0"/>
              </a:rPr>
              <a:t>iteratives Vorgehen </a:t>
            </a:r>
            <a:r>
              <a:rPr lang="de-AT"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es wird in kurzen Zyklen gearbeitet. </a:t>
            </a:r>
            <a:r>
              <a:rPr lang="de-AT"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In jedem Zyklus werden die klassischen Phasen (Planung, Analyse, Design, Implementierung, Test, …) durchlaufen.</a:t>
            </a:r>
          </a:p>
          <a:p>
            <a:pPr marL="742950" lvl="1" indent="-285750">
              <a:buFont typeface="Arial" panose="020B0604020202020204" pitchFamily="34" charset="0"/>
              <a:buChar char="•"/>
            </a:pPr>
            <a:r>
              <a:rPr lang="de-AT" sz="20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inkrementelles Vorgehen </a:t>
            </a:r>
            <a:r>
              <a:rPr lang="de-AT"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de-AT"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am Ende jedes Zyklus wird ein lauffähiges Produktinkrement geliefert. Das Produkt wird dabei mit jeder Iteration um neue Features erweitert.</a:t>
            </a:r>
          </a:p>
          <a:p>
            <a:pPr marL="742950" lvl="1" indent="-285750">
              <a:buFont typeface="Arial" panose="020B0604020202020204" pitchFamily="34" charset="0"/>
              <a:buChar char="•"/>
            </a:pPr>
            <a:r>
              <a:rPr lang="de-AT" sz="20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mehr Kundenwert in kürzerer Zeit</a:t>
            </a:r>
            <a:r>
              <a:rPr lang="de-AT" sz="2000" b="1"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de-AT"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bei der Priorisierung der Anforderungen wird darauf geachtet, Features mit höherem Kundenwert früher auszuliefern, als Features mit geringem Kundenwert</a:t>
            </a:r>
          </a:p>
          <a:p>
            <a:pPr marL="285750" indent="-285750">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werden die Grundprinzipien eingehalten, kann </a:t>
            </a:r>
            <a:r>
              <a:rPr lang="de-AT"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man erreichen, dass der Kunde Teile des Produkts unter Umständen schon nutzen kann, bevor das gesamte Produkt fertiggestellt wurde</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271481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Rollen – </a:t>
            </a:r>
            <a:r>
              <a:rPr lang="de-AT" dirty="0" err="1"/>
              <a:t>Product</a:t>
            </a:r>
            <a:r>
              <a:rPr lang="de-AT" dirty="0"/>
              <a:t> </a:t>
            </a:r>
            <a:r>
              <a:rPr lang="de-AT" dirty="0" err="1"/>
              <a:t>Owner</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379037"/>
            <a:ext cx="11318406" cy="5147307"/>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Der </a:t>
            </a:r>
            <a:r>
              <a:rPr lang="de-AT" sz="2000" b="1"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b="1" dirty="0">
                <a:effectLst/>
                <a:latin typeface="Calibri" panose="020F0502020204030204" pitchFamily="34" charset="0"/>
                <a:ea typeface="Calibri" panose="020F0502020204030204" pitchFamily="34" charset="0"/>
                <a:cs typeface="Times New Roman" panose="02020603050405020304" pitchFamily="18" charset="0"/>
              </a:rPr>
              <a:t> </a:t>
            </a:r>
            <a:r>
              <a:rPr lang="de-AT" sz="2000" b="1"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verantwortet den geschäftlichen Erfolg des zu entwickelnden Produkts</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Er oder sie hat sicherzustellen, dass das richtige Produkt entwickelt wird und definiert dazu die Produkteigenschaften und verfeinert sie zu konkreten Anforderungen.</a:t>
            </a:r>
          </a:p>
          <a:p>
            <a:pPr marL="285750"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Hauptaufgaben:</a:t>
            </a:r>
          </a:p>
          <a:p>
            <a:pPr marL="800100" lvl="1" indent="-342900">
              <a:lnSpc>
                <a:spcPct val="115000"/>
              </a:lnSpc>
              <a:buFont typeface="Arial" panose="020B0604020202020204" pitchFamily="34" charset="0"/>
              <a:buChar char="•"/>
            </a:pPr>
            <a:r>
              <a:rPr lang="de-AT" sz="2000" b="1" i="1" dirty="0">
                <a:effectLst/>
                <a:latin typeface="Calibri" panose="020F0502020204030204" pitchFamily="34" charset="0"/>
                <a:ea typeface="Calibri" panose="020F0502020204030204" pitchFamily="34" charset="0"/>
                <a:cs typeface="Times New Roman" panose="02020603050405020304" pitchFamily="18" charset="0"/>
              </a:rPr>
              <a:t>Verantwortung für die Rentabilität des Produkts:</a:t>
            </a:r>
            <a:r>
              <a:rPr lang="de-AT" sz="2000" dirty="0">
                <a:effectLst/>
                <a:latin typeface="Calibri" panose="020F0502020204030204" pitchFamily="34" charset="0"/>
                <a:ea typeface="Calibri" panose="020F0502020204030204" pitchFamily="34" charset="0"/>
                <a:cs typeface="Times New Roman" panose="02020603050405020304" pitchFamily="18" charset="0"/>
              </a:rPr>
              <a:t> der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arbeitet mit den Kunden, Anwendern und Stakeholdern zusammen, konsolidiert deren Wünsche und bestimmt letztlich den Umfang und die Reihenfolge der gelieferten Funktionalitäten. Dabei soll stets gewährleistet sein, dass der berste Geschäftswert geliefert wird. Aufgrund dieser Verantwortung ist der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auch der Einzige, der die Reihenfolge der gewünschten Lieferungen bestimmt.</a:t>
            </a:r>
          </a:p>
          <a:p>
            <a:pPr marL="800100" lvl="1" indent="-342900">
              <a:lnSpc>
                <a:spcPct val="115000"/>
              </a:lnSpc>
              <a:spcAft>
                <a:spcPts val="300"/>
              </a:spcAft>
              <a:buFont typeface="Arial" panose="020B0604020202020204" pitchFamily="34" charset="0"/>
              <a:buChar char="•"/>
            </a:pPr>
            <a:r>
              <a:rPr lang="de-AT" sz="2000" b="1" i="1" dirty="0">
                <a:effectLst/>
                <a:latin typeface="Calibri" panose="020F0502020204030204" pitchFamily="34" charset="0"/>
                <a:ea typeface="Calibri" panose="020F0502020204030204" pitchFamily="34" charset="0"/>
                <a:cs typeface="Times New Roman" panose="02020603050405020304" pitchFamily="18" charset="0"/>
              </a:rPr>
              <a:t>Eine Vision etablieren</a:t>
            </a:r>
            <a:r>
              <a:rPr lang="de-AT" sz="2000" i="1" dirty="0">
                <a:effectLst/>
                <a:latin typeface="Calibri" panose="020F0502020204030204" pitchFamily="34" charset="0"/>
                <a:ea typeface="Calibri" panose="020F0502020204030204" pitchFamily="34" charset="0"/>
                <a:cs typeface="Times New Roman" panose="02020603050405020304" pitchFamily="18" charset="0"/>
              </a:rPr>
              <a:t>:</a:t>
            </a:r>
            <a:r>
              <a:rPr lang="de-AT" sz="2000" dirty="0">
                <a:effectLst/>
                <a:latin typeface="Calibri" panose="020F0502020204030204" pitchFamily="34" charset="0"/>
                <a:ea typeface="Calibri" panose="020F0502020204030204" pitchFamily="34" charset="0"/>
                <a:cs typeface="Times New Roman" panose="02020603050405020304" pitchFamily="18" charset="0"/>
              </a:rPr>
              <a:t> der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hat ebenfalls die Aufgabe eine Produktvision zu etablieren, die kommuniziert werden kann. Dabei soll ein großes Ziel entwickelt werden, welches aufzeigt was das Produkt werden soll und wozu es entwickelt wird. Die Vision dient dem Scrum-Team sozusagen als Leitlinie durch das ganze Projekt.</a:t>
            </a:r>
          </a:p>
          <a:p>
            <a:pPr marL="742950" lvl="1" indent="-285750">
              <a:lnSpc>
                <a:spcPct val="115000"/>
              </a:lnSpc>
              <a:spcAft>
                <a:spcPts val="300"/>
              </a:spcAft>
              <a:buFont typeface="Arial" panose="020B0604020202020204" pitchFamily="34" charset="0"/>
              <a:buChar char="•"/>
            </a:pPr>
            <a:endParaRPr lang="de-AT"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48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Rollen – </a:t>
            </a:r>
            <a:r>
              <a:rPr lang="de-AT" dirty="0" err="1"/>
              <a:t>Product</a:t>
            </a:r>
            <a:r>
              <a:rPr lang="de-AT" dirty="0"/>
              <a:t> </a:t>
            </a:r>
            <a:r>
              <a:rPr lang="de-AT" dirty="0" err="1"/>
              <a:t>Owner</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379037"/>
            <a:ext cx="11318406" cy="4362476"/>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Hauptaufgaben:</a:t>
            </a:r>
          </a:p>
          <a:p>
            <a:pPr marL="742950" lvl="1" indent="-285750">
              <a:lnSpc>
                <a:spcPct val="115000"/>
              </a:lnSpc>
              <a:buFont typeface="Arial" panose="020B0604020202020204" pitchFamily="34" charset="0"/>
              <a:buChar char="•"/>
            </a:pPr>
            <a:r>
              <a:rPr lang="de-AT" sz="2000" b="1" i="1" dirty="0">
                <a:effectLst/>
                <a:latin typeface="Calibri" panose="020F0502020204030204" pitchFamily="34" charset="0"/>
                <a:ea typeface="Calibri" panose="020F0502020204030204" pitchFamily="34" charset="0"/>
                <a:cs typeface="Times New Roman" panose="02020603050405020304" pitchFamily="18" charset="0"/>
              </a:rPr>
              <a:t>Resultate akzeptieren oder ablehnen:</a:t>
            </a:r>
            <a:r>
              <a:rPr lang="de-AT" sz="2000" b="1"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a:effectLst/>
                <a:latin typeface="Calibri" panose="020F0502020204030204" pitchFamily="34" charset="0"/>
                <a:ea typeface="Calibri" panose="020F0502020204030204" pitchFamily="34" charset="0"/>
                <a:cs typeface="Times New Roman" panose="02020603050405020304" pitchFamily="18" charset="0"/>
              </a:rPr>
              <a:t>in der Rolle der oder des Produktverantwortlichen ist es auch Aufgabe eines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Owners</a:t>
            </a:r>
            <a:r>
              <a:rPr lang="de-AT" sz="2000" dirty="0">
                <a:effectLst/>
                <a:latin typeface="Calibri" panose="020F0502020204030204" pitchFamily="34" charset="0"/>
                <a:ea typeface="Calibri" panose="020F0502020204030204" pitchFamily="34" charset="0"/>
                <a:cs typeface="Times New Roman" panose="02020603050405020304" pitchFamily="18" charset="0"/>
              </a:rPr>
              <a:t> die vom Umsetzungsteam gelieferten Ergebnisse zu inspizieren und entweder zu akzeptieren oder zurückzuweisen.</a:t>
            </a:r>
          </a:p>
          <a:p>
            <a:pPr marL="742950" lvl="1" indent="-285750">
              <a:lnSpc>
                <a:spcPct val="115000"/>
              </a:lnSpc>
              <a:spcAft>
                <a:spcPts val="300"/>
              </a:spcAft>
              <a:buFont typeface="Arial" panose="020B0604020202020204" pitchFamily="34" charset="0"/>
              <a:buChar char="•"/>
            </a:pPr>
            <a:r>
              <a:rPr lang="de-AT" sz="2000" b="1" i="1" dirty="0">
                <a:effectLst/>
                <a:latin typeface="Calibri" panose="020F0502020204030204" pitchFamily="34" charset="0"/>
                <a:ea typeface="Calibri" panose="020F0502020204030204" pitchFamily="34" charset="0"/>
                <a:cs typeface="Times New Roman" panose="02020603050405020304" pitchFamily="18" charset="0"/>
              </a:rPr>
              <a:t>Agiles Anforderungsmanagement:</a:t>
            </a:r>
            <a:r>
              <a:rPr lang="de-AT" sz="2000" b="1"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a:effectLst/>
                <a:latin typeface="Calibri" panose="020F0502020204030204" pitchFamily="34" charset="0"/>
                <a:ea typeface="Calibri" panose="020F0502020204030204" pitchFamily="34" charset="0"/>
                <a:cs typeface="Times New Roman" panose="02020603050405020304" pitchFamily="18" charset="0"/>
              </a:rPr>
              <a:t>eine weitere Verantwortung ist die Pflege des Produkt-Backlogs (siehe weiter unten), also der Anforderungen an das zu entwickelnde Produkt. In agilen Projekten werden Anforderungen nicht zu Beginn gesammelt und bleiben dann weitgehend unverändert, sondern können einem stetigen Wandel unterworfen sein. Anforderungen können sich ändern, neue Anforderungen können dazu kommen, andere dafür wegfallen. Ebenso kann sich die Reihung der Anforderungen je nach Geschäftswert ändern. Daher ist es nötig den Anforderungskatalog in Form des Produkt-Backlogs ständig aktuell zu halten und wenn nötig zu überarbeiten. </a:t>
            </a:r>
          </a:p>
          <a:p>
            <a:pPr marL="742950" lvl="1" indent="-285750">
              <a:lnSpc>
                <a:spcPct val="115000"/>
              </a:lnSpc>
              <a:spcAft>
                <a:spcPts val="300"/>
              </a:spcAft>
              <a:buFont typeface="Arial" panose="020B0604020202020204" pitchFamily="34" charset="0"/>
              <a:buChar char="•"/>
            </a:pPr>
            <a:endParaRPr lang="de-AT"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1288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Rollen – </a:t>
            </a:r>
            <a:r>
              <a:rPr lang="de-AT" dirty="0" err="1"/>
              <a:t>Product</a:t>
            </a:r>
            <a:r>
              <a:rPr lang="de-AT" dirty="0"/>
              <a:t> </a:t>
            </a:r>
            <a:r>
              <a:rPr lang="de-AT" dirty="0" err="1"/>
              <a:t>Owner</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379037"/>
            <a:ext cx="11318406" cy="4362476"/>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Hauptaufgaben:</a:t>
            </a:r>
          </a:p>
          <a:p>
            <a:pPr marL="742950" lvl="1" indent="-285750">
              <a:lnSpc>
                <a:spcPct val="115000"/>
              </a:lnSpc>
              <a:buFont typeface="Arial" panose="020B0604020202020204" pitchFamily="34" charset="0"/>
              <a:buChar char="•"/>
            </a:pPr>
            <a:r>
              <a:rPr lang="de-AT" sz="2000" b="1" i="1" dirty="0">
                <a:effectLst/>
                <a:latin typeface="Calibri" panose="020F0502020204030204" pitchFamily="34" charset="0"/>
                <a:ea typeface="Calibri" panose="020F0502020204030204" pitchFamily="34" charset="0"/>
                <a:cs typeface="Times New Roman" panose="02020603050405020304" pitchFamily="18" charset="0"/>
              </a:rPr>
              <a:t>Management von Lieferungen: </a:t>
            </a:r>
            <a:r>
              <a:rPr lang="de-AT" sz="2000" dirty="0">
                <a:effectLst/>
                <a:latin typeface="Calibri" panose="020F0502020204030204" pitchFamily="34" charset="0"/>
                <a:ea typeface="Calibri" panose="020F0502020204030204" pitchFamily="34" charset="0"/>
                <a:cs typeface="Times New Roman" panose="02020603050405020304" pitchFamily="18" charset="0"/>
              </a:rPr>
              <a:t>ebenso gehört es zu den Aufgaben des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Owners</a:t>
            </a:r>
            <a:r>
              <a:rPr lang="de-AT" sz="2000" dirty="0">
                <a:effectLst/>
                <a:latin typeface="Calibri" panose="020F0502020204030204" pitchFamily="34" charset="0"/>
                <a:ea typeface="Calibri" panose="020F0502020204030204" pitchFamily="34" charset="0"/>
                <a:cs typeface="Times New Roman" panose="02020603050405020304" pitchFamily="18" charset="0"/>
              </a:rPr>
              <a:t>, die Lieferungen an den Kunden zu planen. In jeder Entwicklungsiteration entstehen neue Produktinkremente, also Erweiterungen der bestehenden Funktion des Produkts. Nicht immer wird es sinnvoll sein, nach jeder Iteration eine neue Version an den Kunden auszuliefern. Die Zusammenfassung der Produktinkremente zu tatsächlichen Lieferungen obliegt dem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Mit diesen Lieferungen muss der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natürlich auch die Erwartungen der Stakeholder managen, damit diese nicht unrealistisch sind.</a:t>
            </a:r>
          </a:p>
          <a:p>
            <a:pPr marL="742950" lvl="1" indent="-285750">
              <a:lnSpc>
                <a:spcPct val="115000"/>
              </a:lnSpc>
              <a:spcAft>
                <a:spcPts val="300"/>
              </a:spcAft>
              <a:buFont typeface="Arial" panose="020B0604020202020204" pitchFamily="34" charset="0"/>
              <a:buChar char="•"/>
            </a:pPr>
            <a:r>
              <a:rPr lang="de-AT" sz="2000" b="1" i="1" dirty="0">
                <a:effectLst/>
                <a:latin typeface="Calibri" panose="020F0502020204030204" pitchFamily="34" charset="0"/>
                <a:ea typeface="Calibri" panose="020F0502020204030204" pitchFamily="34" charset="0"/>
                <a:cs typeface="Times New Roman" panose="02020603050405020304" pitchFamily="18" charset="0"/>
              </a:rPr>
              <a:t>Kein Projektleiter:</a:t>
            </a:r>
            <a:r>
              <a:rPr lang="de-AT" sz="2000" b="1"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a:effectLst/>
                <a:latin typeface="Calibri" panose="020F0502020204030204" pitchFamily="34" charset="0"/>
                <a:ea typeface="Calibri" panose="020F0502020204030204" pitchFamily="34" charset="0"/>
                <a:cs typeface="Times New Roman" panose="02020603050405020304" pitchFamily="18" charset="0"/>
              </a:rPr>
              <a:t>der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ist kein Projektleiter! Diese Rolle gibt es im Scrum-Framework nicht. Obwohl einige Aufgaben der klassischen Projektleiterrolle beim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liegen, werden andere Aufgabe dieser Rolle auf den Scrum Master und das Entwicklerteam verteilt.</a:t>
            </a:r>
          </a:p>
          <a:p>
            <a:pPr marL="742950" lvl="1" indent="-285750">
              <a:lnSpc>
                <a:spcPct val="115000"/>
              </a:lnSpc>
              <a:spcAft>
                <a:spcPts val="300"/>
              </a:spcAft>
              <a:buFont typeface="Arial" panose="020B0604020202020204" pitchFamily="34" charset="0"/>
              <a:buChar char="•"/>
            </a:pPr>
            <a:endParaRPr lang="de-AT"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1388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Rollen – Scrum Master</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379037"/>
            <a:ext cx="11318406" cy="5501250"/>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übernimmt die Aufgabe, dafür zu sorgen, dass das Team möglichst ohne Störung und so effizient wie möglich seine Arbeit erledigen kann. </a:t>
            </a:r>
            <a:endParaRPr lang="de-AT"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Hauptaufgaben:</a:t>
            </a:r>
          </a:p>
          <a:p>
            <a:pPr marL="742950" lvl="1" indent="-285750">
              <a:lnSpc>
                <a:spcPct val="115000"/>
              </a:lnSpc>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Team Coach:</a:t>
            </a:r>
            <a:r>
              <a:rPr lang="de-AT" sz="2000" dirty="0">
                <a:effectLst/>
                <a:latin typeface="Calibri" panose="020F0502020204030204" pitchFamily="34" charset="0"/>
                <a:ea typeface="Calibri" panose="020F0502020204030204" pitchFamily="34" charset="0"/>
                <a:cs typeface="Times New Roman" panose="02020603050405020304" pitchFamily="18" charset="0"/>
              </a:rPr>
              <a:t> hauptsächlich hilft der Scrum Master dem Scrum-Team, Probleme zu lösen, die im Team entstehen. Er oder sie übernimmt dabei die Rolle des Moderators, Mentors, Trainers und Mediators. Der Scrum Master sorgt dabei dafür, dass das Team effizient und effektiv arbeitet, hilft bei Konflikten innerhalb des Teams und schafft eine förderliche Atmosphäre im Team. Er oder sie unterstützt das Team bei der Selbstreflektion und bei seiner Entwicklung.</a:t>
            </a:r>
          </a:p>
          <a:p>
            <a:pPr marL="742950" lvl="1" indent="-285750">
              <a:lnSpc>
                <a:spcPct val="115000"/>
              </a:lnSpc>
              <a:spcAft>
                <a:spcPts val="300"/>
              </a:spcAft>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Team beschützen:</a:t>
            </a:r>
            <a:r>
              <a:rPr lang="de-AT" sz="2000" dirty="0">
                <a:effectLst/>
                <a:latin typeface="Calibri" panose="020F0502020204030204" pitchFamily="34" charset="0"/>
                <a:ea typeface="Calibri" panose="020F0502020204030204" pitchFamily="34" charset="0"/>
                <a:cs typeface="Times New Roman" panose="02020603050405020304" pitchFamily="18" charset="0"/>
              </a:rPr>
              <a:t> der Scrum Master schützt das Team vor negativen Einflüssen von außen, wie zum Beispiel ständiges Abziehen von Personen für andere Tätigkeiten, Änderungen von Anforderungen, die schon in Entwicklung sind, Störungen durch Personen von außen, etc. Er oder sie schützt das Team aber auch vor Fehlverhalten des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Owners</a:t>
            </a:r>
            <a:r>
              <a:rPr lang="de-AT" sz="2000" dirty="0">
                <a:effectLst/>
                <a:latin typeface="Calibri" panose="020F0502020204030204" pitchFamily="34" charset="0"/>
                <a:ea typeface="Calibri" panose="020F0502020204030204" pitchFamily="34" charset="0"/>
                <a:cs typeface="Times New Roman" panose="02020603050405020304" pitchFamily="18" charset="0"/>
              </a:rPr>
              <a:t> und gestaltet die Zusammenarbeit zwischen dem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und dem Umsetzungsteam möglichst reibungslos.</a:t>
            </a:r>
          </a:p>
          <a:p>
            <a:pPr marL="342900" lvl="0" indent="-342900">
              <a:lnSpc>
                <a:spcPct val="115000"/>
              </a:lnSpc>
              <a:spcAft>
                <a:spcPts val="300"/>
              </a:spcAft>
              <a:buFont typeface="Symbol" panose="05050102010706020507" pitchFamily="18" charset="2"/>
              <a:buChar char=""/>
            </a:pP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300"/>
              </a:spcAft>
              <a:buFont typeface="Arial" panose="020B0604020202020204" pitchFamily="34" charset="0"/>
              <a:buChar char="•"/>
            </a:pPr>
            <a:endParaRPr lang="de-AT"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572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Rollen – Scrum Master</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379037"/>
            <a:ext cx="11318406" cy="4716419"/>
          </a:xfrm>
          <a:prstGeom prst="rect">
            <a:avLst/>
          </a:prstGeom>
          <a:noFill/>
        </p:spPr>
        <p:txBody>
          <a:bodyPr wrap="square" rtlCol="0">
            <a:spAutoFit/>
          </a:bodyPr>
          <a:lstStyle/>
          <a:p>
            <a:pPr marL="342900" lvl="0" indent="-342900">
              <a:lnSpc>
                <a:spcPct val="115000"/>
              </a:lnSpc>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Barrieren entfernen:</a:t>
            </a:r>
            <a:r>
              <a:rPr lang="de-AT" sz="2000" dirty="0">
                <a:effectLst/>
                <a:latin typeface="Calibri" panose="020F0502020204030204" pitchFamily="34" charset="0"/>
                <a:ea typeface="Calibri" panose="020F0502020204030204" pitchFamily="34" charset="0"/>
                <a:cs typeface="Times New Roman" panose="02020603050405020304" pitchFamily="18" charset="0"/>
              </a:rPr>
              <a:t> der Scrum Master muss Barrieren entfernen, die das Team daran hindern, effektiv und effizient die geplanten Aufgaben zu erledigen. Diese Barrieren können innerhalb des Teams, zum Beispiel durch mangelnde Fähigkeiten und Kenntnisse oder falsche Einstellung oder außerhalb des Teams, zum Beispiel in Form von organisatorischen Hindernissen entstehen. Er oder sie hilft dem Team, selbstorganisierend zu arbeiten.</a:t>
            </a:r>
          </a:p>
          <a:p>
            <a:pPr marL="342900" lvl="0" indent="-342900">
              <a:lnSpc>
                <a:spcPct val="115000"/>
              </a:lnSpc>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Führung ohne disziplinäre Macht:</a:t>
            </a:r>
            <a:r>
              <a:rPr lang="de-AT" sz="2000" dirty="0">
                <a:effectLst/>
                <a:latin typeface="Calibri" panose="020F0502020204030204" pitchFamily="34" charset="0"/>
                <a:ea typeface="Calibri" panose="020F0502020204030204" pitchFamily="34" charset="0"/>
                <a:cs typeface="Times New Roman" panose="02020603050405020304" pitchFamily="18" charset="0"/>
              </a:rPr>
              <a:t> der Scrum Master „führt“ das Team, in dem er sich um das Wohlergehen und die Motivation des Teams kümmert. Er oder sie hat dabei aber keine disziplinäre „Macht“ über die Teammitglieder, da das Team selbstorganisiert seine Arbeit erledigt.</a:t>
            </a:r>
          </a:p>
          <a:p>
            <a:pPr marL="342900" lvl="0" indent="-342900">
              <a:lnSpc>
                <a:spcPct val="115000"/>
              </a:lnSpc>
              <a:spcAft>
                <a:spcPts val="300"/>
              </a:spcAft>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Veränderungen in der Organisation:</a:t>
            </a:r>
            <a:r>
              <a:rPr lang="de-AT" sz="2000" dirty="0">
                <a:effectLst/>
                <a:latin typeface="Calibri" panose="020F0502020204030204" pitchFamily="34" charset="0"/>
                <a:ea typeface="Calibri" panose="020F0502020204030204" pitchFamily="34" charset="0"/>
                <a:cs typeface="Times New Roman" panose="02020603050405020304" pitchFamily="18" charset="0"/>
              </a:rPr>
              <a:t> vor allem in Organisationen, in denen noch nicht nach dem Scrum-Prinzip gearbeitet wurde, werden Veränderungen durch die neue Arbeitsweise auftreten (müssen). Bei diesem Veränderungsprozess sollte der Scrum Master unterstützend mitwirken.</a:t>
            </a:r>
          </a:p>
          <a:p>
            <a:pPr marL="342900" lvl="0" indent="-342900">
              <a:lnSpc>
                <a:spcPct val="115000"/>
              </a:lnSpc>
              <a:spcAft>
                <a:spcPts val="300"/>
              </a:spcAft>
              <a:buFont typeface="Symbol" panose="05050102010706020507" pitchFamily="18" charset="2"/>
              <a:buChar char=""/>
            </a:pP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300"/>
              </a:spcAft>
              <a:buFont typeface="Arial" panose="020B0604020202020204" pitchFamily="34" charset="0"/>
              <a:buChar char="•"/>
            </a:pPr>
            <a:endParaRPr lang="de-AT"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1059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Rollen – Umsetzungsteam</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379037"/>
            <a:ext cx="11318406" cy="3608680"/>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setzt die vom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erhobenen und priorisierten Anforderungen um und ist somit für das „Wie?“ in der Entwicklung zuständig</a:t>
            </a:r>
            <a:endParaRPr lang="de-AT"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Hauptaufgaben und Eigenschaften:</a:t>
            </a:r>
          </a:p>
          <a:p>
            <a:pPr marL="742950" lvl="1" indent="-285750">
              <a:lnSpc>
                <a:spcPct val="115000"/>
              </a:lnSpc>
              <a:spcAft>
                <a:spcPts val="300"/>
              </a:spcAft>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Anforderungen in Software umsetzen:</a:t>
            </a:r>
            <a:r>
              <a:rPr lang="de-AT" sz="2000" dirty="0">
                <a:effectLst/>
                <a:latin typeface="Calibri" panose="020F0502020204030204" pitchFamily="34" charset="0"/>
                <a:ea typeface="Calibri" panose="020F0502020204030204" pitchFamily="34" charset="0"/>
                <a:cs typeface="Times New Roman" panose="02020603050405020304" pitchFamily="18" charset="0"/>
              </a:rPr>
              <a:t> die Hauptverantwortung des Umsetzungsteams ist die Umsetzung der gestellten Anforderungen in qualitativ hochwertige lauffähige Software. Diese Umsetzung erfolgt innerhalb von fest definierten, eher kurzen Iterationen, sogenannten Sprints. Innerhalb eines Sprints entsteht ein lauffähiges Produktinkrement.</a:t>
            </a:r>
          </a:p>
          <a:p>
            <a:pPr marL="742950" lvl="1" indent="-285750">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Technische Fähigkeiten pflegen:</a:t>
            </a:r>
            <a:r>
              <a:rPr lang="de-AT" sz="2000" dirty="0">
                <a:effectLst/>
                <a:latin typeface="Calibri" panose="020F0502020204030204" pitchFamily="34" charset="0"/>
                <a:ea typeface="Calibri" panose="020F0502020204030204" pitchFamily="34" charset="0"/>
                <a:cs typeface="Times New Roman" panose="02020603050405020304" pitchFamily="18" charset="0"/>
              </a:rPr>
              <a:t> um die Umsetzung der Software durchführen zu können, müssen im Team alle notwendigen technischen Fähigkeiten vorhanden sein und diese auch laufend gepflegt und auf dem aktuellen Stand gehalten werden.</a:t>
            </a:r>
          </a:p>
        </p:txBody>
      </p:sp>
    </p:spTree>
    <p:extLst>
      <p:ext uri="{BB962C8B-B14F-4D97-AF65-F5344CB8AC3E}">
        <p14:creationId xmlns:p14="http://schemas.microsoft.com/office/powerpoint/2010/main" val="283421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Rollen – Umsetzungsteam</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379037"/>
            <a:ext cx="11318406" cy="5457648"/>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Hauptaufgaben und Eigenschaften:</a:t>
            </a:r>
          </a:p>
          <a:p>
            <a:pPr marL="800100" lvl="1" indent="-342900">
              <a:lnSpc>
                <a:spcPct val="115000"/>
              </a:lnSpc>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Funktionsübergreifend (interdisziplinär):</a:t>
            </a:r>
            <a:r>
              <a:rPr lang="de-AT" sz="2000" dirty="0">
                <a:effectLst/>
                <a:latin typeface="Calibri" panose="020F0502020204030204" pitchFamily="34" charset="0"/>
                <a:ea typeface="Calibri" panose="020F0502020204030204" pitchFamily="34" charset="0"/>
                <a:cs typeface="Times New Roman" panose="02020603050405020304" pitchFamily="18" charset="0"/>
              </a:rPr>
              <a:t> ein Scrum-Umsetzungsteam ist immer interdisziplinär zusammengesetzt, das heißt im Team befinden sich nicht nur Programmierer, sondern auch Tester, Designer, Architekten und andere notwendige Experten. Optimalerweise sind diese Rollen jedoch nicht an einzelne Personen gebunden, sondern teilen sich so weit als möglich auf alle Team-Mitglieder auf. Dies bedeutet, dass im Idealfall jedes Teammitglied zumindest ein Grundwissen im Bereich der anderen Teammitglieder besitzt.</a:t>
            </a:r>
          </a:p>
          <a:p>
            <a:pPr marL="800100" lvl="1" indent="-342900">
              <a:lnSpc>
                <a:spcPct val="115000"/>
              </a:lnSpc>
              <a:spcAft>
                <a:spcPts val="300"/>
              </a:spcAft>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Selbstorganisation:</a:t>
            </a:r>
            <a:r>
              <a:rPr lang="de-AT" sz="2000" dirty="0">
                <a:effectLst/>
                <a:latin typeface="Calibri" panose="020F0502020204030204" pitchFamily="34" charset="0"/>
                <a:ea typeface="Calibri" panose="020F0502020204030204" pitchFamily="34" charset="0"/>
                <a:cs typeface="Times New Roman" panose="02020603050405020304" pitchFamily="18" charset="0"/>
              </a:rPr>
              <a:t> innerhalb eines Sprints organisiert das Team sich und seine Arbeit selbst. Außerhalb des Teams existiert kein Manager oder Teamleiter, der den einzelnen Personen im Team sagt, was sie zu tun haben oder wie sie diese Aufgaben erledigen sollen. Das Team entscheidet selbst, wie das Ziel des Sprints am besten erreicht werden kann. Um das Team bei dieser Selbstorganisation zu unterstützen und einen Lerneffekt zu erzielen, werden am Ende jedes Sprints sogenannte Retrospektiven abgehalten, in denen mögliche Verbesserungen identifiziert und für den nächsten Sprint geplant werden können.</a:t>
            </a:r>
          </a:p>
          <a:p>
            <a:pPr marL="285750" indent="-285750">
              <a:lnSpc>
                <a:spcPct val="115000"/>
              </a:lnSpc>
              <a:spcAft>
                <a:spcPts val="300"/>
              </a:spcAft>
              <a:buFont typeface="Arial" panose="020B0604020202020204" pitchFamily="34" charset="0"/>
              <a:buChar char="•"/>
            </a:pPr>
            <a:endParaRPr lang="de-AT"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3767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Rollen – Umsetzungsteam</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379037"/>
            <a:ext cx="11318406" cy="2980047"/>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Hauptaufgaben und Eigenschaften:</a:t>
            </a:r>
          </a:p>
          <a:p>
            <a:pPr marL="800100" lvl="1" indent="-342900">
              <a:lnSpc>
                <a:spcPct val="115000"/>
              </a:lnSpc>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Vollzeit und 7 +/-</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i="1" dirty="0">
                <a:effectLst/>
                <a:latin typeface="Calibri" panose="020F0502020204030204" pitchFamily="34" charset="0"/>
                <a:ea typeface="Calibri" panose="020F0502020204030204" pitchFamily="34" charset="0"/>
                <a:cs typeface="Times New Roman" panose="02020603050405020304" pitchFamily="18" charset="0"/>
              </a:rPr>
              <a:t>2 Personen:</a:t>
            </a:r>
            <a:r>
              <a:rPr lang="de-AT" sz="2000" dirty="0">
                <a:effectLst/>
                <a:latin typeface="Calibri" panose="020F0502020204030204" pitchFamily="34" charset="0"/>
                <a:ea typeface="Calibri" panose="020F0502020204030204" pitchFamily="34" charset="0"/>
                <a:cs typeface="Times New Roman" panose="02020603050405020304" pitchFamily="18" charset="0"/>
              </a:rPr>
              <a:t> Mit wenigen Ausnahmen sollten alle Mitglieder des Umsetzungsteams Vollzeit im Team mitarbeiten. Dadurch kann die Kontinuität aufrechterhalten und Effizienzverlust durch Multitasking verhindert werden. Um eine effiziente Kommunikation im Team zu gewährleisten ist eine eher kleinere Größe des Teams vorteilhaft.</a:t>
            </a:r>
          </a:p>
          <a:p>
            <a:pPr marL="800100" lvl="1" indent="-342900">
              <a:lnSpc>
                <a:spcPct val="115000"/>
              </a:lnSpc>
              <a:spcAft>
                <a:spcPts val="300"/>
              </a:spcAft>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Qualität der Lieferung:</a:t>
            </a:r>
            <a:r>
              <a:rPr lang="de-AT" sz="2000" dirty="0">
                <a:effectLst/>
                <a:latin typeface="Calibri" panose="020F0502020204030204" pitchFamily="34" charset="0"/>
                <a:ea typeface="Calibri" panose="020F0502020204030204" pitchFamily="34" charset="0"/>
                <a:cs typeface="Times New Roman" panose="02020603050405020304" pitchFamily="18" charset="0"/>
              </a:rPr>
              <a:t> das Umsetzungsteam ist verantwortlich für die Qualität der gelieferten Software.</a:t>
            </a:r>
          </a:p>
          <a:p>
            <a:pPr marL="285750" indent="-285750">
              <a:lnSpc>
                <a:spcPct val="115000"/>
              </a:lnSpc>
              <a:spcAft>
                <a:spcPts val="300"/>
              </a:spcAft>
              <a:buFont typeface="Arial" panose="020B0604020202020204" pitchFamily="34" charset="0"/>
              <a:buChar char="•"/>
            </a:pPr>
            <a:endParaRPr lang="de-AT"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327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Meetings – Sprint </a:t>
            </a:r>
            <a:r>
              <a:rPr lang="de-AT" dirty="0" err="1"/>
              <a:t>planning</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2310633"/>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findet jeweils zu Beginn eines Sprints statt</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In diesem Meeting entscheidet das Team, wie viele User Stories im Sprint umgesetzt werden.</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Ebenfalls wird in diesem Meeting das WIE zur Umsetzung festgelegt, also wie die Anforderungen technisch konkret umgesetzt werden sollen.</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Am Ende dieses Meeting gibt jedes Teammitglied sein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Commitment</a:t>
            </a:r>
            <a:r>
              <a:rPr lang="de-AT" sz="2000" dirty="0">
                <a:effectLst/>
                <a:latin typeface="Calibri" panose="020F0502020204030204" pitchFamily="34" charset="0"/>
                <a:ea typeface="Calibri" panose="020F0502020204030204" pitchFamily="34" charset="0"/>
                <a:cs typeface="Times New Roman" panose="02020603050405020304" pitchFamily="18" charset="0"/>
              </a:rPr>
              <a:t> zum geplanten Sprintumfang und </a:t>
            </a:r>
            <a:br>
              <a:rPr lang="de-AT" sz="2000" dirty="0">
                <a:effectLst/>
                <a:latin typeface="Calibri" panose="020F0502020204030204" pitchFamily="34" charset="0"/>
                <a:ea typeface="Calibri" panose="020F0502020204030204" pitchFamily="34" charset="0"/>
                <a:cs typeface="Times New Roman" panose="02020603050405020304" pitchFamily="18" charset="0"/>
              </a:rPr>
            </a:br>
            <a:r>
              <a:rPr lang="de-AT" sz="2000" dirty="0">
                <a:effectLst/>
                <a:latin typeface="Calibri" panose="020F0502020204030204" pitchFamily="34" charset="0"/>
                <a:ea typeface="Calibri" panose="020F0502020204030204" pitchFamily="34" charset="0"/>
                <a:cs typeface="Times New Roman" panose="02020603050405020304" pitchFamily="18" charset="0"/>
              </a:rPr>
              <a:t>-ziel ab.</a:t>
            </a:r>
            <a:endParaRPr lang="de-AT"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8550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Meetings – Sprint review</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3018519"/>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am Ende des jeweiligen Sprints wird im Sprint review Meeting das Ergebnis des Sprints, also das neue Produktinkrement präsentiert.</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In diesem Meeting sind zumindest das Umsetzungsteam, der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der Scrum Master und alle relevanten Stakeholder anwesend.</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Im Sinne der Transparenz, die in den agilen Methoden einen hohen Stellenwert hat, ist der Teilnehmerkreis allerdings nicht vom Framework beschränkt, sondern kann beliebig ausgeweitet werden.</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Dieses Meeting ist auch der Ort, wo dem Team erstes Feedback zum jeweiligen Produktinkrement gegeben werden kann.</a:t>
            </a:r>
            <a:endParaRPr lang="de-AT"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236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Agile Vorgehensmodelle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430021"/>
            <a:ext cx="11606463" cy="4708981"/>
          </a:xfrm>
          <a:prstGeom prst="rect">
            <a:avLst/>
          </a:prstGeom>
          <a:noFill/>
        </p:spPr>
        <p:txBody>
          <a:bodyPr wrap="square" rtlCol="0">
            <a:spAutoFit/>
          </a:bodyPr>
          <a:lstStyle/>
          <a:p>
            <a:r>
              <a:rPr lang="de-AT" sz="2000" b="1" dirty="0"/>
              <a:t>Unterschiede zu klassischen Modellen</a:t>
            </a:r>
          </a:p>
          <a:p>
            <a:pPr marL="285750" indent="-285750">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in klassischen Modellen wird versucht, </a:t>
            </a:r>
            <a:r>
              <a:rPr lang="de-AT" sz="2000" dirty="0">
                <a:effectLst/>
                <a:latin typeface="Calibri" panose="020F0502020204030204" pitchFamily="34" charset="0"/>
                <a:ea typeface="Calibri" panose="020F0502020204030204" pitchFamily="34" charset="0"/>
                <a:cs typeface="Times New Roman" panose="02020603050405020304" pitchFamily="18" charset="0"/>
              </a:rPr>
              <a:t>den Projektlebenszyklus möglichst vorherzusehen und genau durchzuplanen</a:t>
            </a:r>
          </a:p>
          <a:p>
            <a:pPr marL="285750" indent="-285750">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In agilen Methoden wird von vornherein davon ausgegangen, dass man diesen Projektlebenszyklus am Anfang gar nicht genau genug vorhersehen kann und allzu genaue und starre Pläne daher nicht zum Erfolg führen</a:t>
            </a:r>
            <a:endParaRPr lang="de-AT"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es wird das geplant, was zu diesem Zeitpunkt bekannt ist und flexibel darauf reagiert, wenn neue Informationen bekannt werden, die man zu einem früheren Zeitpunkt nicht kennen konnte.</a:t>
            </a:r>
          </a:p>
          <a:p>
            <a:pPr marL="285750" indent="-285750">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Anforderungen werden nicht zu Beginn komplett erhoben, sondern immer nur so detailliert, wie im Moment notwendig</a:t>
            </a:r>
          </a:p>
          <a:p>
            <a:pPr marL="285750" indent="-285750">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die Anforderungen werden über die Projektlaufzeit immer detaillierter oder können sich sogar ändern</a:t>
            </a:r>
          </a:p>
          <a:p>
            <a:pPr marL="285750" indent="-285750">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agile Teams sind selbstorganisiert </a:t>
            </a:r>
            <a:r>
              <a:rPr lang="de-AT"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das Team plant die Arbeit selbst und bekommen nicht einfach nur Vorgaben, die erfüllt werden müssen</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285272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Meetings – Sprint </a:t>
            </a:r>
            <a:r>
              <a:rPr lang="de-AT" dirty="0" err="1"/>
              <a:t>retrospective</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3803349"/>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die Retrospektive wird ebenfalls am Ende des Sprints durchgeführt und stellt einen wichtigen Teil des Scrum-Prozesses dar. </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Anwesend sind das Umsetzungsteam, der Scrum Master (als Moderator) und der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In diesem Meeting stellt sich das Team die Frage, was im abgelaufenen Sprint gut und was eventuell nicht so gut gelaufen ist.</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Dabei hat jedes Teammitglied die gleiche Stellung und das gleiche Sprachrecht.</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Werden Probleme oder Defizite aufgedeckt, werden diese adressiert und Lösungen gesucht, die dann für die Zukunft umgesetzt werden sollen.</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Transparenz, Offenheit und Feedbackkultur spielen hier eine wesentliche Rolle, damit das Team lernen und sich weiterentwickeln kann.</a:t>
            </a:r>
            <a:endParaRPr lang="de-AT"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9179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Meetings – Daily Scrum</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3257045"/>
          </a:xfrm>
          <a:prstGeom prst="rect">
            <a:avLst/>
          </a:prstGeom>
          <a:noFill/>
        </p:spPr>
        <p:txBody>
          <a:bodyPr wrap="square" rtlCol="0">
            <a:spAutoFit/>
          </a:bodyPr>
          <a:lstStyle/>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dieses Meeting wird täglich, typischerweise am Beginn des Arbeitstages und in Form eines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Standup</a:t>
            </a:r>
            <a:r>
              <a:rPr lang="de-AT" sz="2000" dirty="0">
                <a:effectLst/>
                <a:latin typeface="Calibri" panose="020F0502020204030204" pitchFamily="34" charset="0"/>
                <a:ea typeface="Calibri" panose="020F0502020204030204" pitchFamily="34" charset="0"/>
                <a:cs typeface="Times New Roman" panose="02020603050405020304" pitchFamily="18" charset="0"/>
              </a:rPr>
              <a:t>-Meetings durchgeführt. </a:t>
            </a:r>
          </a:p>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Dieses Meeting sollte nicht länger als 15 bis 30 Minuten dauern.</a:t>
            </a:r>
          </a:p>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Sollten Diskussionen entstehen, die nicht in diesem Zeitrahmen zu lösen sind, werden diese im Anschluss außerhalb dieses Meetings geklärt. </a:t>
            </a:r>
          </a:p>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Im Daily Scrum beantwortet jedes Teammitglied die folgenden Fragen:</a:t>
            </a:r>
          </a:p>
          <a:p>
            <a:pPr marL="800100" lvl="1"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Woran habe ich gestern gearbeitet?</a:t>
            </a:r>
          </a:p>
          <a:p>
            <a:pPr marL="800100" lvl="1"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Was ist mein Plan für heute?</a:t>
            </a:r>
          </a:p>
          <a:p>
            <a:pPr marL="800100" lvl="1" indent="-34290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Gibt es etwas, dass mich daran hindert, meinen Plan einzuhalten?</a:t>
            </a:r>
          </a:p>
        </p:txBody>
      </p:sp>
    </p:spTree>
    <p:extLst>
      <p:ext uri="{BB962C8B-B14F-4D97-AF65-F5344CB8AC3E}">
        <p14:creationId xmlns:p14="http://schemas.microsoft.com/office/powerpoint/2010/main" val="2628160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Artefakte – Produkt Backlog</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3964932"/>
          </a:xfrm>
          <a:prstGeom prst="rect">
            <a:avLst/>
          </a:prstGeom>
          <a:noFill/>
        </p:spPr>
        <p:txBody>
          <a:bodyPr wrap="square" rtlCol="0">
            <a:spAutoFit/>
          </a:bodyPr>
          <a:lstStyle/>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Im </a:t>
            </a:r>
            <a:r>
              <a:rPr lang="de-AT" sz="2000" b="1" dirty="0">
                <a:effectLst/>
                <a:latin typeface="Calibri" panose="020F0502020204030204" pitchFamily="34" charset="0"/>
                <a:ea typeface="Calibri" panose="020F0502020204030204" pitchFamily="34" charset="0"/>
                <a:cs typeface="Times New Roman" panose="02020603050405020304" pitchFamily="18" charset="0"/>
              </a:rPr>
              <a:t>Produkt Backlog</a:t>
            </a:r>
            <a:r>
              <a:rPr lang="de-AT" sz="2000" dirty="0">
                <a:effectLst/>
                <a:latin typeface="Calibri" panose="020F0502020204030204" pitchFamily="34" charset="0"/>
                <a:ea typeface="Calibri" panose="020F0502020204030204" pitchFamily="34" charset="0"/>
                <a:cs typeface="Times New Roman" panose="02020603050405020304" pitchFamily="18" charset="0"/>
              </a:rPr>
              <a:t> werden in Scrum-Framework die Anforderungen an das zu liefernde Produkt aufgelistet.</a:t>
            </a:r>
          </a:p>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Meist sind diese Anforderungen in Form von User Stories erfasst.</a:t>
            </a:r>
          </a:p>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Ein Feature des Produkts wird dabei aus Sicht des Users beschrieben. </a:t>
            </a:r>
          </a:p>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Wichtig dabei ist, das beschrieben ist, WER WAS WARUM haben möchte</a:t>
            </a:r>
          </a:p>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eine User Story beschreibt, was das Feature beinhalten soll, wer das Feature braucht und warum dieses Feature gebraucht wird.</a:t>
            </a:r>
          </a:p>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Zusätzlich wird beschrieben, welche Akzeptanzkriterien erfüllt sein müssen, damit die Anforderung erfüllt ist.</a:t>
            </a:r>
          </a:p>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Eine User Story beschreibt also immer WAS umgesetzt werden soll und nicht WIE das technisch zu erfolgen hat.</a:t>
            </a:r>
          </a:p>
        </p:txBody>
      </p:sp>
    </p:spTree>
    <p:extLst>
      <p:ext uri="{BB962C8B-B14F-4D97-AF65-F5344CB8AC3E}">
        <p14:creationId xmlns:p14="http://schemas.microsoft.com/office/powerpoint/2010/main" val="1552603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Artefakte – Produkt Backlog</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3964932"/>
          </a:xfrm>
          <a:prstGeom prst="rect">
            <a:avLst/>
          </a:prstGeom>
          <a:noFill/>
        </p:spPr>
        <p:txBody>
          <a:bodyPr wrap="square" rtlCol="0">
            <a:spAutoFit/>
          </a:bodyPr>
          <a:lstStyle/>
          <a:p>
            <a:pPr marL="342900" lvl="0"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Beispiel einer User-Story:</a:t>
            </a:r>
          </a:p>
          <a:p>
            <a:pPr lvl="1">
              <a:lnSpc>
                <a:spcPct val="115000"/>
              </a:lnSpc>
            </a:pPr>
            <a:r>
              <a:rPr lang="de-AT" sz="2000" i="1" dirty="0">
                <a:latin typeface="Calibri" panose="020F0502020204030204" pitchFamily="34" charset="0"/>
                <a:ea typeface="Calibri" panose="020F0502020204030204" pitchFamily="34" charset="0"/>
                <a:cs typeface="Times New Roman" panose="02020603050405020304" pitchFamily="18" charset="0"/>
              </a:rPr>
              <a:t>Als User des Webshops möchte ich mich mit E-Mail-Adresse und Passwort einloggen können, damit ich mein Kundenkonto einsehen kann.</a:t>
            </a:r>
          </a:p>
          <a:p>
            <a:pPr lvl="1">
              <a:lnSpc>
                <a:spcPct val="115000"/>
              </a:lnSpc>
            </a:pPr>
            <a:endParaRPr lang="de-AT" sz="2000" i="1"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de-AT" sz="2000" i="1" dirty="0">
                <a:latin typeface="Calibri" panose="020F0502020204030204" pitchFamily="34" charset="0"/>
                <a:ea typeface="Calibri" panose="020F0502020204030204" pitchFamily="34" charset="0"/>
                <a:cs typeface="Times New Roman" panose="02020603050405020304" pitchFamily="18" charset="0"/>
              </a:rPr>
              <a:t>Akzeptanz-Kriterien:</a:t>
            </a:r>
          </a:p>
          <a:p>
            <a:pPr marL="800100" lvl="1" indent="-342900">
              <a:lnSpc>
                <a:spcPct val="115000"/>
              </a:lnSpc>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es wird ein Eingabe-Feld „Email-Adresse“ angezeigt</a:t>
            </a:r>
          </a:p>
          <a:p>
            <a:pPr marL="800100" lvl="1" indent="-342900">
              <a:lnSpc>
                <a:spcPct val="115000"/>
              </a:lnSpc>
              <a:buFont typeface="Arial" panose="020B0604020202020204" pitchFamily="34" charset="0"/>
              <a:buChar char="•"/>
            </a:pPr>
            <a:r>
              <a:rPr lang="de-AT" sz="2000" i="1" dirty="0">
                <a:latin typeface="Calibri" panose="020F0502020204030204" pitchFamily="34" charset="0"/>
                <a:ea typeface="Calibri" panose="020F0502020204030204" pitchFamily="34" charset="0"/>
                <a:cs typeface="Times New Roman" panose="02020603050405020304" pitchFamily="18" charset="0"/>
              </a:rPr>
              <a:t>es wird ein Eingabe-Feld „Passwort“ angezeigt</a:t>
            </a:r>
          </a:p>
          <a:p>
            <a:pPr marL="800100" lvl="1" indent="-342900">
              <a:lnSpc>
                <a:spcPct val="115000"/>
              </a:lnSpc>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es wird ein Button „Login“ </a:t>
            </a:r>
            <a:r>
              <a:rPr lang="de-AT" sz="2000" i="1" dirty="0">
                <a:latin typeface="Calibri" panose="020F0502020204030204" pitchFamily="34" charset="0"/>
                <a:ea typeface="Calibri" panose="020F0502020204030204" pitchFamily="34" charset="0"/>
                <a:cs typeface="Times New Roman" panose="02020603050405020304" pitchFamily="18" charset="0"/>
              </a:rPr>
              <a:t>angezeigt</a:t>
            </a:r>
          </a:p>
          <a:p>
            <a:pPr marL="800100" lvl="1" indent="-342900">
              <a:lnSpc>
                <a:spcPct val="115000"/>
              </a:lnSpc>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Bei Klick auf den Button werden die </a:t>
            </a:r>
            <a:r>
              <a:rPr lang="de-AT" sz="2000" i="1" dirty="0" err="1">
                <a:effectLst/>
                <a:latin typeface="Calibri" panose="020F0502020204030204" pitchFamily="34" charset="0"/>
                <a:ea typeface="Calibri" panose="020F0502020204030204" pitchFamily="34" charset="0"/>
                <a:cs typeface="Times New Roman" panose="02020603050405020304" pitchFamily="18" charset="0"/>
              </a:rPr>
              <a:t>Credentials</a:t>
            </a:r>
            <a:r>
              <a:rPr lang="de-AT" sz="2000" i="1" dirty="0">
                <a:effectLst/>
                <a:latin typeface="Calibri" panose="020F0502020204030204" pitchFamily="34" charset="0"/>
                <a:ea typeface="Calibri" panose="020F0502020204030204" pitchFamily="34" charset="0"/>
                <a:cs typeface="Times New Roman" panose="02020603050405020304" pitchFamily="18" charset="0"/>
              </a:rPr>
              <a:t> geprüft</a:t>
            </a:r>
          </a:p>
          <a:p>
            <a:pPr marL="1257300" lvl="2" indent="-342900">
              <a:lnSpc>
                <a:spcPct val="115000"/>
              </a:lnSpc>
              <a:buFont typeface="Arial" panose="020B0604020202020204" pitchFamily="34" charset="0"/>
              <a:buChar char="•"/>
            </a:pPr>
            <a:r>
              <a:rPr lang="de-AT" sz="2000" i="1" dirty="0">
                <a:latin typeface="Calibri" panose="020F0502020204030204" pitchFamily="34" charset="0"/>
                <a:ea typeface="Calibri" panose="020F0502020204030204" pitchFamily="34" charset="0"/>
                <a:cs typeface="Times New Roman" panose="02020603050405020304" pitchFamily="18" charset="0"/>
              </a:rPr>
              <a:t>wenn E-Mail-Adresse und Passwort korrekt </a:t>
            </a:r>
            <a:r>
              <a:rPr lang="de-AT" sz="2000" i="1"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User wird auf das Kundenkonto weitergeleitet</a:t>
            </a:r>
          </a:p>
          <a:p>
            <a:pPr marL="1257300" lvl="2" indent="-342900">
              <a:lnSpc>
                <a:spcPct val="115000"/>
              </a:lnSpc>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wenn Eingaben nicht korre</a:t>
            </a:r>
            <a:r>
              <a:rPr lang="de-AT" sz="2000" i="1"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kt  es wird eine Fehlermeldung angezeigt</a:t>
            </a:r>
            <a:endParaRPr lang="de-AT" sz="20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6330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Artefakte – Produkt Backlog</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4003404"/>
          </a:xfrm>
          <a:prstGeom prst="rect">
            <a:avLst/>
          </a:prstGeom>
          <a:noFill/>
        </p:spPr>
        <p:txBody>
          <a:bodyPr wrap="square" rtlCol="0">
            <a:spAutoFit/>
          </a:bodyPr>
          <a:lstStyle/>
          <a:p>
            <a:pPr>
              <a:lnSpc>
                <a:spcPct val="115000"/>
              </a:lnSpc>
              <a:spcAft>
                <a:spcPts val="300"/>
              </a:spcAft>
            </a:pPr>
            <a:r>
              <a:rPr lang="de-AT" sz="2000" dirty="0">
                <a:effectLst/>
                <a:latin typeface="Calibri" panose="020F0502020204030204" pitchFamily="34" charset="0"/>
                <a:ea typeface="Calibri" panose="020F0502020204030204" pitchFamily="34" charset="0"/>
                <a:cs typeface="Times New Roman" panose="02020603050405020304" pitchFamily="18" charset="0"/>
              </a:rPr>
              <a:t>Das Produkt Backlog folgt folgenden Grundsätzen:</a:t>
            </a:r>
          </a:p>
          <a:p>
            <a:pPr marL="342900" lvl="0" indent="-342900">
              <a:lnSpc>
                <a:spcPct val="115000"/>
              </a:lnSpc>
              <a:buFont typeface="Arial" panose="020B0604020202020204" pitchFamily="34" charset="0"/>
              <a:buChar char="•"/>
            </a:pPr>
            <a:r>
              <a:rPr lang="de-AT" sz="2000" b="1" i="1" dirty="0">
                <a:effectLst/>
                <a:latin typeface="Calibri" panose="020F0502020204030204" pitchFamily="34" charset="0"/>
                <a:ea typeface="Calibri" panose="020F0502020204030204" pitchFamily="34" charset="0"/>
                <a:cs typeface="Times New Roman" panose="02020603050405020304" pitchFamily="18" charset="0"/>
              </a:rPr>
              <a:t>Das Produkt Backlog ist sortiert:</a:t>
            </a:r>
            <a:r>
              <a:rPr lang="de-AT" sz="2000" b="1" dirty="0">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die Liste der Anforderungen ist immer in der, vom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gewünschten, Reihenfolge sortiert. </a:t>
            </a:r>
          </a:p>
          <a:p>
            <a:pPr marL="800100" lvl="1"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Diese Reihenfolge kann sich im Lauf der Entwicklung ändern, falls zum Beispiel neue Anforderungen dazukommen oder sich durch Feedback vom Kunden die Wichtigkeit von gewissen Anforderungen ändert.</a:t>
            </a:r>
          </a:p>
          <a:p>
            <a:pPr marL="342900" lvl="0" indent="-342900">
              <a:lnSpc>
                <a:spcPct val="115000"/>
              </a:lnSpc>
              <a:buFont typeface="Arial" panose="020B0604020202020204" pitchFamily="34" charset="0"/>
              <a:buChar char="•"/>
            </a:pPr>
            <a:r>
              <a:rPr lang="de-AT" sz="2000" b="1" i="1" dirty="0">
                <a:effectLst/>
                <a:latin typeface="Calibri" panose="020F0502020204030204" pitchFamily="34" charset="0"/>
                <a:ea typeface="Calibri" panose="020F0502020204030204" pitchFamily="34" charset="0"/>
                <a:cs typeface="Times New Roman" panose="02020603050405020304" pitchFamily="18" charset="0"/>
              </a:rPr>
              <a:t>Das Produkt Backlog wächst und verändert sich:</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durch das, im Scrum Prozess verankerte, regelmäßige Feedback des Kunden können neue Anforderungen dazu kommen oder sich bestehende Anforderungen ändern.</a:t>
            </a:r>
          </a:p>
          <a:p>
            <a:pPr marL="800100" lvl="1"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Dadurch ist das Produkt Backlog eine „lebende“ sich ständig verändernde Liste.</a:t>
            </a:r>
          </a:p>
        </p:txBody>
      </p:sp>
    </p:spTree>
    <p:extLst>
      <p:ext uri="{BB962C8B-B14F-4D97-AF65-F5344CB8AC3E}">
        <p14:creationId xmlns:p14="http://schemas.microsoft.com/office/powerpoint/2010/main" val="1480592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Artefakte – Produkt Backlog</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4357347"/>
          </a:xfrm>
          <a:prstGeom prst="rect">
            <a:avLst/>
          </a:prstGeom>
          <a:noFill/>
        </p:spPr>
        <p:txBody>
          <a:bodyPr wrap="square" rtlCol="0">
            <a:spAutoFit/>
          </a:bodyPr>
          <a:lstStyle/>
          <a:p>
            <a:pPr>
              <a:lnSpc>
                <a:spcPct val="115000"/>
              </a:lnSpc>
              <a:spcAft>
                <a:spcPts val="300"/>
              </a:spcAft>
            </a:pPr>
            <a:r>
              <a:rPr lang="de-AT" sz="2000" dirty="0">
                <a:effectLst/>
                <a:latin typeface="Calibri" panose="020F0502020204030204" pitchFamily="34" charset="0"/>
                <a:ea typeface="Calibri" panose="020F0502020204030204" pitchFamily="34" charset="0"/>
                <a:cs typeface="Times New Roman" panose="02020603050405020304" pitchFamily="18" charset="0"/>
              </a:rPr>
              <a:t>Das Produkt Backlog folgt folgenden Grundsätzen:</a:t>
            </a:r>
          </a:p>
          <a:p>
            <a:pPr marL="342900" lvl="0" indent="-342900">
              <a:lnSpc>
                <a:spcPct val="115000"/>
              </a:lnSpc>
              <a:buFont typeface="Arial" panose="020B0604020202020204" pitchFamily="34" charset="0"/>
              <a:buChar char="•"/>
            </a:pPr>
            <a:r>
              <a:rPr lang="de-AT" sz="2000" b="1" i="1" dirty="0">
                <a:effectLst/>
                <a:latin typeface="Calibri" panose="020F0502020204030204" pitchFamily="34" charset="0"/>
                <a:ea typeface="Calibri" panose="020F0502020204030204" pitchFamily="34" charset="0"/>
                <a:cs typeface="Times New Roman" panose="02020603050405020304" pitchFamily="18" charset="0"/>
              </a:rPr>
              <a:t>Das Produkt Backlog enthält nur ausreichend Details:</a:t>
            </a:r>
            <a:endParaRPr lang="de-AT" sz="2000" b="1" i="1"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Die Anforderungen im Produkt Backlog haben immer nur so viele Details, wie im Augenblick gerade benötigt werden.</a:t>
            </a:r>
          </a:p>
          <a:p>
            <a:pPr marL="800100" lvl="1"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User Stories werden vom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gemeinsam mit dem Umsetzungsteam im Laufe des Entwicklungsprozesses immer weiter verfeinert, je mehr Erkenntnisse über das Produkt bestehen.</a:t>
            </a:r>
          </a:p>
          <a:p>
            <a:pPr marL="800100" lvl="1"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Darin besteht ein großer Unterschied zu klassischen Methoden, bei denen am Anfang des Projekts ein Anforderungsdokument in Form eines Lasten- und Pflichtenhefts erstellt wird, in dem alle Anforderungen bereits ausdefiniert sein müssen.</a:t>
            </a:r>
          </a:p>
          <a:p>
            <a:pPr marL="800100" lvl="1"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In Scrum werden immer nur die Anforderungen bis ins Detail ausdefiniert, die in den nächsten Sprints umgesetzt werden sollen. </a:t>
            </a:r>
          </a:p>
          <a:p>
            <a:pPr marL="800100" lvl="1" indent="-342900">
              <a:lnSpc>
                <a:spcPct val="115000"/>
              </a:lnSpc>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Somit hat man immer die Möglichkeit aus schon abgearbeiteten Anforderungen zu lernen.</a:t>
            </a:r>
          </a:p>
        </p:txBody>
      </p:sp>
    </p:spTree>
    <p:extLst>
      <p:ext uri="{BB962C8B-B14F-4D97-AF65-F5344CB8AC3E}">
        <p14:creationId xmlns:p14="http://schemas.microsoft.com/office/powerpoint/2010/main" val="1144248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Artefakte – Produkt Backlog</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1956689"/>
          </a:xfrm>
          <a:prstGeom prst="rect">
            <a:avLst/>
          </a:prstGeom>
          <a:noFill/>
        </p:spPr>
        <p:txBody>
          <a:bodyPr wrap="square" rtlCol="0">
            <a:spAutoFit/>
          </a:bodyPr>
          <a:lstStyle/>
          <a:p>
            <a:pPr>
              <a:lnSpc>
                <a:spcPct val="115000"/>
              </a:lnSpc>
              <a:spcAft>
                <a:spcPts val="300"/>
              </a:spcAft>
            </a:pPr>
            <a:r>
              <a:rPr lang="de-AT" sz="2000" dirty="0">
                <a:effectLst/>
                <a:latin typeface="Calibri" panose="020F0502020204030204" pitchFamily="34" charset="0"/>
                <a:ea typeface="Calibri" panose="020F0502020204030204" pitchFamily="34" charset="0"/>
                <a:cs typeface="Times New Roman" panose="02020603050405020304" pitchFamily="18" charset="0"/>
              </a:rPr>
              <a:t>Das Produkt Backlog folgt folgenden Grundsätzen:</a:t>
            </a:r>
          </a:p>
          <a:p>
            <a:pPr marL="342900" lvl="0" indent="-342900">
              <a:lnSpc>
                <a:spcPct val="115000"/>
              </a:lnSpc>
              <a:spcAft>
                <a:spcPts val="300"/>
              </a:spcAft>
              <a:buFont typeface="Arial" panose="020B0604020202020204" pitchFamily="34" charset="0"/>
              <a:buChar char="•"/>
            </a:pPr>
            <a:r>
              <a:rPr lang="de-AT" sz="2000" b="1" i="1" dirty="0">
                <a:effectLst/>
                <a:latin typeface="Calibri" panose="020F0502020204030204" pitchFamily="34" charset="0"/>
                <a:ea typeface="Calibri" panose="020F0502020204030204" pitchFamily="34" charset="0"/>
                <a:cs typeface="Times New Roman" panose="02020603050405020304" pitchFamily="18" charset="0"/>
              </a:rPr>
              <a:t>Das Produkt Backlog ist geschätzt:</a:t>
            </a:r>
            <a:r>
              <a:rPr lang="de-AT" sz="2000" b="1" dirty="0">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Alle User Stories, welche in den nächsten Sprints umgesetzt werden sollen (meist zwei bis drei in die Zukunft) sind auf Aufwand geschätzt. </a:t>
            </a:r>
          </a:p>
          <a:p>
            <a:pPr marL="800100" lvl="1" indent="-34290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Diese Schätzung wird vom Umsetzungsteam vorgenommen.</a:t>
            </a:r>
          </a:p>
        </p:txBody>
      </p:sp>
    </p:spTree>
    <p:extLst>
      <p:ext uri="{BB962C8B-B14F-4D97-AF65-F5344CB8AC3E}">
        <p14:creationId xmlns:p14="http://schemas.microsoft.com/office/powerpoint/2010/main" val="3906195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Artefakte – Sprint Backlog</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3410934"/>
          </a:xfrm>
          <a:prstGeom prst="rect">
            <a:avLst/>
          </a:prstGeom>
          <a:noFill/>
        </p:spPr>
        <p:txBody>
          <a:bodyPr wrap="square" rtlCol="0">
            <a:spAutoFit/>
          </a:bodyPr>
          <a:lstStyle/>
          <a:p>
            <a:pPr marL="342900" indent="-34290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bezeichnet die Anforderungen, die vom Umsetzungsteam im aktuellen Sprint umgesetzt werden sollen</a:t>
            </a:r>
          </a:p>
          <a:p>
            <a:pPr marL="342900" indent="-34290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 Dabei werden aus dem Produkt Backlog, beginnend bei der am höchsten Priorisierten, der Reihe nach so viele User Stories in den Sprint Backlog übernommen, wie das Team in einem Sprint schaffen kann</a:t>
            </a:r>
          </a:p>
          <a:p>
            <a:pPr marL="342900" indent="-34290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 Wie viele User Stories das sind, hängt vom geschätzten Aufwand der Stories und der durchschnittlichen Geschwindigkeit des Teams (Velocity) über die letzten Sprints ab.</a:t>
            </a:r>
          </a:p>
          <a:p>
            <a:pPr marL="342900" indent="-34290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Arbeitet das Team schon länger zusammen, ist diese Abschätzung, wie viele Anforderungen im Sprint umgesetzt werden können, meist sehr einfach. </a:t>
            </a:r>
          </a:p>
          <a:p>
            <a:pPr marL="342900" indent="-342900">
              <a:lnSpc>
                <a:spcPct val="115000"/>
              </a:lnSpc>
              <a:spcAft>
                <a:spcPts val="300"/>
              </a:spcAft>
              <a:buFont typeface="Arial" panose="020B0604020202020204" pitchFamily="34" charset="0"/>
              <a:buChar char="•"/>
            </a:pPr>
            <a:r>
              <a:rPr lang="de-AT" sz="2000" b="1" dirty="0">
                <a:effectLst/>
                <a:latin typeface="Calibri" panose="020F0502020204030204" pitchFamily="34" charset="0"/>
                <a:ea typeface="Calibri" panose="020F0502020204030204" pitchFamily="34" charset="0"/>
                <a:cs typeface="Times New Roman" panose="02020603050405020304" pitchFamily="18" charset="0"/>
              </a:rPr>
              <a:t>Wichtig:</a:t>
            </a:r>
            <a:r>
              <a:rPr lang="de-AT" sz="2000" dirty="0">
                <a:effectLst/>
                <a:latin typeface="Calibri" panose="020F0502020204030204" pitchFamily="34" charset="0"/>
                <a:ea typeface="Calibri" panose="020F0502020204030204" pitchFamily="34" charset="0"/>
                <a:cs typeface="Times New Roman" panose="02020603050405020304" pitchFamily="18" charset="0"/>
              </a:rPr>
              <a:t> die Entscheidung, wie viele Anforderungen im Sprint umgesetzt werden sollen, wird nicht vom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Product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a:t>
            </a:r>
            <a:r>
              <a:rPr lang="de-AT" sz="2000" dirty="0">
                <a:effectLst/>
                <a:latin typeface="Calibri" panose="020F0502020204030204" pitchFamily="34" charset="0"/>
                <a:ea typeface="Calibri" panose="020F0502020204030204" pitchFamily="34" charset="0"/>
                <a:cs typeface="Times New Roman" panose="02020603050405020304" pitchFamily="18" charset="0"/>
              </a:rPr>
              <a:t> vorgegeben, sondern vom Umsetzungsteam selbst getroffen</a:t>
            </a:r>
          </a:p>
        </p:txBody>
      </p:sp>
    </p:spTree>
    <p:extLst>
      <p:ext uri="{BB962C8B-B14F-4D97-AF65-F5344CB8AC3E}">
        <p14:creationId xmlns:p14="http://schemas.microsoft.com/office/powerpoint/2010/main" val="1513908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Artefakte – Produktinkrement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2664576"/>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Am Ende jedes Sprints steht ein potenziell auslieferbares </a:t>
            </a:r>
            <a:r>
              <a:rPr lang="de-AT" sz="2000" b="1" dirty="0">
                <a:effectLst/>
                <a:latin typeface="Calibri" panose="020F0502020204030204" pitchFamily="34" charset="0"/>
                <a:ea typeface="Calibri" panose="020F0502020204030204" pitchFamily="34" charset="0"/>
                <a:cs typeface="Times New Roman" panose="02020603050405020304" pitchFamily="18" charset="0"/>
              </a:rPr>
              <a:t>Produktinkrement</a:t>
            </a:r>
            <a:r>
              <a:rPr lang="de-AT" sz="20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Folgende Eigenschaften haben sich als Minimum für ein auslieferbares Produktinkrement etabliert :</a:t>
            </a:r>
          </a:p>
          <a:p>
            <a:pPr marL="742950" lvl="1" indent="-285750">
              <a:lnSpc>
                <a:spcPct val="115000"/>
              </a:lnSpc>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Funktional vollständig umsetzt</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Getestet und frei von bekannten Fehlern</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300"/>
              </a:spcAft>
              <a:buFont typeface="Arial" panose="020B0604020202020204" pitchFamily="34" charset="0"/>
              <a:buChar char="•"/>
            </a:pPr>
            <a:r>
              <a:rPr lang="de-AT" sz="2000" i="1" dirty="0">
                <a:effectLst/>
                <a:latin typeface="Calibri" panose="020F0502020204030204" pitchFamily="34" charset="0"/>
                <a:ea typeface="Calibri" panose="020F0502020204030204" pitchFamily="34" charset="0"/>
                <a:cs typeface="Times New Roman" panose="02020603050405020304" pitchFamily="18" charset="0"/>
              </a:rPr>
              <a:t>Integriert und auf einer realistischen Systemumgebung vorgeführt</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Dadurch wird in Scrum der gesamte Entwicklungsprozess End-</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to</a:t>
            </a:r>
            <a:r>
              <a:rPr lang="de-AT" sz="2000" dirty="0">
                <a:effectLst/>
                <a:latin typeface="Calibri" panose="020F0502020204030204" pitchFamily="34" charset="0"/>
                <a:ea typeface="Calibri" panose="020F0502020204030204" pitchFamily="34" charset="0"/>
                <a:cs typeface="Times New Roman" panose="02020603050405020304" pitchFamily="18" charset="0"/>
              </a:rPr>
              <a:t>-end in jedem Sprint in kurzer Zeit durchlaufen.</a:t>
            </a:r>
          </a:p>
        </p:txBody>
      </p:sp>
    </p:spTree>
    <p:extLst>
      <p:ext uri="{BB962C8B-B14F-4D97-AF65-F5344CB8AC3E}">
        <p14:creationId xmlns:p14="http://schemas.microsoft.com/office/powerpoint/2010/main" val="894582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Fortschrittskontrolle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1918217"/>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Der Projektfortschritt kann in Scrum z. B. folgendermaßen überprüft werden:</a:t>
            </a:r>
          </a:p>
          <a:p>
            <a:pPr marL="742950" lvl="1"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User-Stories im Backlog </a:t>
            </a:r>
            <a:r>
              <a:rPr lang="de-AT"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der Kunde oder Auftraggeber kann jederzeit sehen, welche User-Stories schon erledigt und welche noch offen sind</a:t>
            </a:r>
          </a:p>
          <a:p>
            <a:pPr marL="742950" lvl="1"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innerhalb eines Sprints mittels Scrum-Board  hier wird der Sprint-Backlog mittels User-Stories und Tasks dargestellt</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TaskBoard - Agile Digest">
            <a:extLst>
              <a:ext uri="{FF2B5EF4-FFF2-40B4-BE49-F238E27FC236}">
                <a16:creationId xmlns:a16="http://schemas.microsoft.com/office/drawing/2014/main" id="{08842974-81AC-451C-B6C1-EBCCD453F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440" y="3096724"/>
            <a:ext cx="5215446" cy="363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5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Agile Vorgehensmodelle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430021"/>
            <a:ext cx="11606463" cy="1015663"/>
          </a:xfrm>
          <a:prstGeom prst="rect">
            <a:avLst/>
          </a:prstGeom>
          <a:noFill/>
        </p:spPr>
        <p:txBody>
          <a:bodyPr wrap="square" rtlCol="0">
            <a:spAutoFit/>
          </a:bodyPr>
          <a:lstStyle/>
          <a:p>
            <a:r>
              <a:rPr lang="de-AT" sz="2000" b="1" dirty="0"/>
              <a:t>Unterschiede zu klassischen Modellen - Projektdreieck</a:t>
            </a:r>
          </a:p>
          <a:p>
            <a:pPr marL="285750" indent="-285750">
              <a:buFont typeface="Arial" panose="020B0604020202020204" pitchFamily="34" charset="0"/>
              <a:buChar char="•"/>
            </a:pP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p>
        </p:txBody>
      </p:sp>
      <p:pic>
        <p:nvPicPr>
          <p:cNvPr id="6" name="Grafik 5">
            <a:extLst>
              <a:ext uri="{FF2B5EF4-FFF2-40B4-BE49-F238E27FC236}">
                <a16:creationId xmlns:a16="http://schemas.microsoft.com/office/drawing/2014/main" id="{C1DD48B8-0ACB-4F4C-8AFC-000A0EBFA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44" y="2445684"/>
            <a:ext cx="8326012" cy="2962688"/>
          </a:xfrm>
          <a:prstGeom prst="rect">
            <a:avLst/>
          </a:prstGeom>
        </p:spPr>
      </p:pic>
    </p:spTree>
    <p:extLst>
      <p:ext uri="{BB962C8B-B14F-4D97-AF65-F5344CB8AC3E}">
        <p14:creationId xmlns:p14="http://schemas.microsoft.com/office/powerpoint/2010/main" val="2772143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Fortschrittskontrolle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316011" y="1512203"/>
            <a:ext cx="11318406" cy="817916"/>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Der Projektfortschritt kann in Scrum z. B. folgendermaßen überprüft werden:</a:t>
            </a:r>
          </a:p>
          <a:p>
            <a:pPr marL="742950" lvl="1" indent="-285750">
              <a:lnSpc>
                <a:spcPct val="115000"/>
              </a:lnSpc>
              <a:spcAft>
                <a:spcPts val="300"/>
              </a:spcAft>
              <a:buFont typeface="Arial" panose="020B0604020202020204" pitchFamily="34" charset="0"/>
              <a:buChar char="•"/>
            </a:pPr>
            <a:r>
              <a:rPr lang="de-AT" sz="2000" dirty="0" err="1">
                <a:latin typeface="Calibri" panose="020F0502020204030204" pitchFamily="34" charset="0"/>
                <a:ea typeface="Calibri" panose="020F0502020204030204" pitchFamily="34" charset="0"/>
                <a:cs typeface="Times New Roman" panose="02020603050405020304" pitchFamily="18" charset="0"/>
              </a:rPr>
              <a:t>Burndown</a:t>
            </a:r>
            <a:r>
              <a:rPr lang="de-AT" sz="2000" dirty="0">
                <a:latin typeface="Calibri" panose="020F0502020204030204" pitchFamily="34" charset="0"/>
                <a:ea typeface="Calibri" panose="020F0502020204030204" pitchFamily="34" charset="0"/>
                <a:cs typeface="Times New Roman" panose="02020603050405020304" pitchFamily="18" charset="0"/>
              </a:rPr>
              <a:t> Chart </a:t>
            </a:r>
            <a:r>
              <a:rPr lang="de-AT"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zeigt die Abarbeitung der für den Sprint vorgesehenen Tasks</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Das Burn-Down-Diagramm – Effizientes Tool für agile Teams">
            <a:extLst>
              <a:ext uri="{FF2B5EF4-FFF2-40B4-BE49-F238E27FC236}">
                <a16:creationId xmlns:a16="http://schemas.microsoft.com/office/drawing/2014/main" id="{1A44957C-C2F3-40A3-9610-61FD30A5B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13" y="2351214"/>
            <a:ext cx="6246998" cy="441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58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Feature Driven Development - FDD</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10400" y="1632600"/>
            <a:ext cx="10943400" cy="4487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hangingPunct="0">
              <a:spcBef>
                <a:spcPts val="0"/>
              </a:spcBef>
              <a:spcAft>
                <a:spcPts val="1162"/>
              </a:spcAft>
              <a:buSzPct val="100000"/>
            </a:pPr>
            <a:r>
              <a:rPr lang="de-AT" sz="2000" dirty="0">
                <a:latin typeface="Calibri" panose="020F0502020204030204" pitchFamily="34" charset="0"/>
                <a:cs typeface="Calibri" panose="020F0502020204030204" pitchFamily="34" charset="0"/>
              </a:rPr>
              <a:t>Wurde 1997 von Jeff de Luca (und in weiterer Folge auch in Zusammenarbeit mit Peter </a:t>
            </a:r>
            <a:r>
              <a:rPr lang="de-AT" sz="2000" dirty="0" err="1">
                <a:latin typeface="Calibri" panose="020F0502020204030204" pitchFamily="34" charset="0"/>
                <a:cs typeface="Calibri" panose="020F0502020204030204" pitchFamily="34" charset="0"/>
              </a:rPr>
              <a:t>Coad</a:t>
            </a:r>
            <a:r>
              <a:rPr lang="de-AT" sz="2000" dirty="0">
                <a:latin typeface="Calibri" panose="020F0502020204030204" pitchFamily="34" charset="0"/>
                <a:cs typeface="Calibri" panose="020F0502020204030204" pitchFamily="34" charset="0"/>
              </a:rPr>
              <a:t>) als ein evolutionärer Ansatz zur Umsetzung der agilen Prinzipien entwickelt</a:t>
            </a:r>
          </a:p>
          <a:p>
            <a:pPr marL="342900" lvl="1" indent="-342900" hangingPunct="0">
              <a:spcBef>
                <a:spcPts val="0"/>
              </a:spcBef>
              <a:spcAft>
                <a:spcPts val="1162"/>
              </a:spcAft>
              <a:buSzPct val="100000"/>
            </a:pPr>
            <a:r>
              <a:rPr lang="de-AT" sz="2000" dirty="0">
                <a:latin typeface="Calibri" panose="020F0502020204030204" pitchFamily="34" charset="0"/>
                <a:cs typeface="Calibri" panose="020F0502020204030204" pitchFamily="34" charset="0"/>
              </a:rPr>
              <a:t>Als </a:t>
            </a:r>
            <a:r>
              <a:rPr lang="de-AT" sz="2000" b="1" dirty="0">
                <a:latin typeface="Calibri" panose="020F0502020204030204" pitchFamily="34" charset="0"/>
                <a:cs typeface="Calibri" panose="020F0502020204030204" pitchFamily="34" charset="0"/>
              </a:rPr>
              <a:t>Feature</a:t>
            </a:r>
            <a:r>
              <a:rPr lang="de-AT" sz="2000" dirty="0">
                <a:latin typeface="Calibri" panose="020F0502020204030204" pitchFamily="34" charset="0"/>
                <a:cs typeface="Calibri" panose="020F0502020204030204" pitchFamily="34" charset="0"/>
              </a:rPr>
              <a:t> wird ein Merkmal, eine Funktionalität eines Programms bezeichnet, welche es dem Benutzer ermöglicht, seine fachlichen Aufgaben zu erfüllen (und somit einen Mehrwert schafft)</a:t>
            </a:r>
          </a:p>
          <a:p>
            <a:pPr marL="342900" lvl="2" indent="-342900" hangingPunct="0">
              <a:spcBef>
                <a:spcPts val="0"/>
              </a:spcBef>
              <a:spcAft>
                <a:spcPts val="1162"/>
              </a:spcAft>
              <a:buSzPct val="100000"/>
            </a:pPr>
            <a:r>
              <a:rPr lang="de-AT" dirty="0"/>
              <a:t>In FDD werden Features nach dem </a:t>
            </a:r>
            <a:r>
              <a:rPr lang="de-AT" b="1" dirty="0"/>
              <a:t>Schema</a:t>
            </a:r>
            <a:r>
              <a:rPr lang="de-AT" dirty="0"/>
              <a:t> </a:t>
            </a:r>
            <a:r>
              <a:rPr lang="de-AT" b="1" i="1" dirty="0"/>
              <a:t>&lt;Aktion&gt; &lt;Ergebnis&gt; &lt;Objekt&gt;</a:t>
            </a:r>
            <a:r>
              <a:rPr lang="de-AT" dirty="0"/>
              <a:t> beschrieben – Beispiele:</a:t>
            </a:r>
          </a:p>
          <a:p>
            <a:pPr marL="800100" lvl="4" indent="-342900" hangingPunct="0">
              <a:spcBef>
                <a:spcPts val="0"/>
              </a:spcBef>
              <a:spcAft>
                <a:spcPts val="1162"/>
              </a:spcAft>
              <a:buSzPct val="100000"/>
            </a:pPr>
            <a:r>
              <a:rPr lang="de-AT" sz="2000" i="1" dirty="0"/>
              <a:t>Erstellen</a:t>
            </a:r>
            <a:r>
              <a:rPr lang="de-AT" sz="2000" dirty="0"/>
              <a:t> einer </a:t>
            </a:r>
            <a:r>
              <a:rPr lang="de-AT" sz="2000" i="1" dirty="0"/>
              <a:t>Rechnung</a:t>
            </a:r>
            <a:r>
              <a:rPr lang="de-AT" sz="2000" dirty="0"/>
              <a:t> für einen </a:t>
            </a:r>
            <a:r>
              <a:rPr lang="de-AT" sz="2000" i="1" dirty="0"/>
              <a:t>Auftrag</a:t>
            </a:r>
          </a:p>
          <a:p>
            <a:pPr marL="800100" lvl="4" indent="-342900" hangingPunct="0">
              <a:spcBef>
                <a:spcPts val="0"/>
              </a:spcBef>
              <a:spcAft>
                <a:spcPts val="1162"/>
              </a:spcAft>
              <a:buSzPct val="100000"/>
            </a:pPr>
            <a:r>
              <a:rPr lang="de-AT" sz="2000" i="1" dirty="0"/>
              <a:t>Berechne</a:t>
            </a:r>
            <a:r>
              <a:rPr lang="de-AT" sz="2000" dirty="0"/>
              <a:t> </a:t>
            </a:r>
            <a:r>
              <a:rPr lang="de-AT" sz="2000" i="1" dirty="0"/>
              <a:t>Saldo</a:t>
            </a:r>
            <a:r>
              <a:rPr lang="de-AT" sz="2000" dirty="0"/>
              <a:t>/</a:t>
            </a:r>
            <a:r>
              <a:rPr lang="de-AT" sz="2000" i="1" dirty="0"/>
              <a:t>Zinsen</a:t>
            </a:r>
            <a:r>
              <a:rPr lang="de-AT" sz="2000" dirty="0"/>
              <a:t> eines </a:t>
            </a:r>
            <a:r>
              <a:rPr lang="de-AT" sz="2000" i="1" dirty="0"/>
              <a:t>Konto</a:t>
            </a:r>
            <a:r>
              <a:rPr lang="de-AT" sz="2000" dirty="0"/>
              <a:t>s</a:t>
            </a:r>
          </a:p>
          <a:p>
            <a:pPr marL="800100" lvl="4" indent="-342900" hangingPunct="0">
              <a:spcBef>
                <a:spcPts val="0"/>
              </a:spcBef>
              <a:spcAft>
                <a:spcPts val="1162"/>
              </a:spcAft>
              <a:buSzPct val="100000"/>
            </a:pPr>
            <a:r>
              <a:rPr lang="de-AT" sz="2000" i="1" dirty="0"/>
              <a:t>Zeige</a:t>
            </a:r>
            <a:r>
              <a:rPr lang="de-AT" sz="2000" dirty="0"/>
              <a:t> </a:t>
            </a:r>
            <a:r>
              <a:rPr lang="de-AT" sz="2000" i="1" dirty="0"/>
              <a:t>verfügbare Mitarbeiter</a:t>
            </a:r>
            <a:r>
              <a:rPr lang="de-AT" sz="2000" dirty="0"/>
              <a:t> in </a:t>
            </a:r>
            <a:r>
              <a:rPr lang="de-AT" sz="2000" i="1" dirty="0"/>
              <a:t>Liste an</a:t>
            </a:r>
          </a:p>
          <a:p>
            <a:pPr marL="342900" lvl="2" indent="-342900" hangingPunct="0">
              <a:spcBef>
                <a:spcPts val="0"/>
              </a:spcBef>
              <a:spcAft>
                <a:spcPts val="1162"/>
              </a:spcAft>
              <a:buSzPct val="100000"/>
            </a:pPr>
            <a:r>
              <a:rPr lang="de-AT" dirty="0"/>
              <a:t>Features müssen binnen 2 Wochen realisierbar sein </a:t>
            </a:r>
            <a:r>
              <a:rPr lang="de-AT" dirty="0">
                <a:sym typeface="Wingdings" panose="05000000000000000000" pitchFamily="2" charset="2"/>
              </a:rPr>
              <a:t> ansonsten muss das Feature weiter zerteilt werden</a:t>
            </a:r>
            <a:endParaRPr lang="de-AT" dirty="0"/>
          </a:p>
        </p:txBody>
      </p:sp>
    </p:spTree>
    <p:extLst>
      <p:ext uri="{BB962C8B-B14F-4D97-AF65-F5344CB8AC3E}">
        <p14:creationId xmlns:p14="http://schemas.microsoft.com/office/powerpoint/2010/main" val="2216501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Feature Driven Development - FDD</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01521" y="1410658"/>
            <a:ext cx="11192715" cy="4828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hangingPunct="0">
              <a:spcBef>
                <a:spcPts val="0"/>
              </a:spcBef>
              <a:spcAft>
                <a:spcPts val="1162"/>
              </a:spcAft>
              <a:buSzPct val="75000"/>
              <a:buNone/>
            </a:pPr>
            <a:r>
              <a:rPr lang="de-AT" sz="2000" dirty="0"/>
              <a:t>Definiert </a:t>
            </a:r>
            <a:r>
              <a:rPr lang="de-AT" sz="2000" b="1" dirty="0"/>
              <a:t>6 zentrale Rollen</a:t>
            </a:r>
            <a:r>
              <a:rPr lang="de-AT" sz="2000" dirty="0"/>
              <a:t>:</a:t>
            </a:r>
          </a:p>
          <a:p>
            <a:pPr marL="342900" lvl="2" indent="-342900" hangingPunct="0">
              <a:spcBef>
                <a:spcPts val="0"/>
              </a:spcBef>
              <a:spcAft>
                <a:spcPts val="1162"/>
              </a:spcAft>
              <a:buSzPct val="100000"/>
            </a:pPr>
            <a:r>
              <a:rPr lang="de-AT" b="1" dirty="0"/>
              <a:t>Chief </a:t>
            </a:r>
            <a:r>
              <a:rPr lang="de-AT" b="1" dirty="0" err="1"/>
              <a:t>Architect</a:t>
            </a:r>
            <a:r>
              <a:rPr lang="de-AT" dirty="0"/>
              <a:t> (CA): Erfahrener Analytiker und Modellierer, der das Gesamtmodell verantwortet und dessen Entwicklung leitet</a:t>
            </a:r>
          </a:p>
          <a:p>
            <a:pPr marL="342900" lvl="2" indent="-342900" hangingPunct="0">
              <a:spcBef>
                <a:spcPts val="0"/>
              </a:spcBef>
              <a:spcAft>
                <a:spcPts val="1162"/>
              </a:spcAft>
              <a:buSzPct val="100000"/>
            </a:pPr>
            <a:r>
              <a:rPr lang="de-AT" b="1" dirty="0"/>
              <a:t>Chief </a:t>
            </a:r>
            <a:r>
              <a:rPr lang="de-AT" b="1" dirty="0" err="1"/>
              <a:t>Programmer</a:t>
            </a:r>
            <a:r>
              <a:rPr lang="de-AT" dirty="0"/>
              <a:t> (CP): erfahrene Entwickler, die an der Anforderungsanalyse und Modellentwicklung mitwirken und bei der Umsetzung ein Team von 3-6 Programmierern leiten</a:t>
            </a:r>
          </a:p>
          <a:p>
            <a:pPr marL="342900" lvl="2" indent="-342900" hangingPunct="0">
              <a:spcBef>
                <a:spcPts val="0"/>
              </a:spcBef>
              <a:spcAft>
                <a:spcPts val="1162"/>
              </a:spcAft>
              <a:buSzPct val="100000"/>
            </a:pPr>
            <a:r>
              <a:rPr lang="de-AT" b="1" dirty="0"/>
              <a:t>Class </a:t>
            </a:r>
            <a:r>
              <a:rPr lang="de-AT" b="1" dirty="0" err="1"/>
              <a:t>Owner</a:t>
            </a:r>
            <a:r>
              <a:rPr lang="de-AT" dirty="0"/>
              <a:t> (CO): Entwickler, der für eine bestimmte Klasse und deren Implementierung zur Realisierung der Features verantwortlich ist</a:t>
            </a:r>
          </a:p>
          <a:p>
            <a:pPr marL="342900" lvl="2" indent="-342900" hangingPunct="0">
              <a:spcBef>
                <a:spcPts val="0"/>
              </a:spcBef>
              <a:spcAft>
                <a:spcPts val="1162"/>
              </a:spcAft>
              <a:buSzPct val="100000"/>
            </a:pPr>
            <a:r>
              <a:rPr lang="de-AT" b="1" dirty="0"/>
              <a:t>Domain </a:t>
            </a:r>
            <a:r>
              <a:rPr lang="de-AT" b="1" dirty="0" err="1"/>
              <a:t>Experts</a:t>
            </a:r>
            <a:r>
              <a:rPr lang="de-AT" dirty="0"/>
              <a:t> (DE): Fachexperten (oder Business Analysts) jenes Geschäfts-/Organisationsbereichs, für welchen die Software im Rahmen des Projekts entwickelt werden soll; definieren sämtliche Features</a:t>
            </a:r>
          </a:p>
          <a:p>
            <a:pPr marL="342900" lvl="2" indent="-342900" hangingPunct="0">
              <a:spcBef>
                <a:spcPts val="0"/>
              </a:spcBef>
              <a:spcAft>
                <a:spcPts val="1162"/>
              </a:spcAft>
              <a:buSzPct val="100000"/>
            </a:pPr>
            <a:r>
              <a:rPr lang="de-AT" b="1" dirty="0"/>
              <a:t>Project Manager</a:t>
            </a:r>
            <a:r>
              <a:rPr lang="de-AT" dirty="0"/>
              <a:t> (PM): verantwortlich für die (administrative) Projektabwicklung (Budget/Termine, Reporting/Controlling, Ressourcenmanagement, Zieldefinition, ...)</a:t>
            </a:r>
          </a:p>
          <a:p>
            <a:pPr marL="342900" lvl="2" indent="-342900" hangingPunct="0">
              <a:spcBef>
                <a:spcPts val="0"/>
              </a:spcBef>
              <a:spcAft>
                <a:spcPts val="1162"/>
              </a:spcAft>
              <a:buSzPct val="100000"/>
            </a:pPr>
            <a:r>
              <a:rPr lang="de-AT" b="1" dirty="0"/>
              <a:t>Development Manager</a:t>
            </a:r>
            <a:r>
              <a:rPr lang="de-AT" dirty="0"/>
              <a:t> (optional): verantwortet die gesamte laufende (</a:t>
            </a:r>
            <a:r>
              <a:rPr lang="de-AT" dirty="0" err="1"/>
              <a:t>day-to-day</a:t>
            </a:r>
            <a:r>
              <a:rPr lang="de-AT" dirty="0"/>
              <a:t>) Entwicklung und löst aktuell auftretende Ressourcenkonflikte; Aufgaben können alternativ auch durch PM und CA wahrgenommen werden</a:t>
            </a:r>
          </a:p>
        </p:txBody>
      </p:sp>
    </p:spTree>
    <p:extLst>
      <p:ext uri="{BB962C8B-B14F-4D97-AF65-F5344CB8AC3E}">
        <p14:creationId xmlns:p14="http://schemas.microsoft.com/office/powerpoint/2010/main" val="3857474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Feature Driven Development - FDD</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192715" cy="36730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hangingPunct="0">
              <a:spcBef>
                <a:spcPts val="0"/>
              </a:spcBef>
              <a:spcAft>
                <a:spcPts val="1162"/>
              </a:spcAft>
              <a:buSzPct val="75000"/>
              <a:buNone/>
            </a:pPr>
            <a:r>
              <a:rPr lang="de-AT" sz="2000" dirty="0"/>
              <a:t>Definiert </a:t>
            </a:r>
            <a:r>
              <a:rPr lang="de-AT" sz="2000" b="1" dirty="0"/>
              <a:t>5 Prozesse</a:t>
            </a:r>
            <a:r>
              <a:rPr lang="de-AT" sz="2000" dirty="0"/>
              <a:t>:</a:t>
            </a:r>
          </a:p>
          <a:p>
            <a:pPr marL="0" lvl="1" indent="0" hangingPunct="0">
              <a:spcBef>
                <a:spcPts val="0"/>
              </a:spcBef>
              <a:spcAft>
                <a:spcPts val="1162"/>
              </a:spcAft>
              <a:buSzPct val="75000"/>
              <a:buNone/>
            </a:pPr>
            <a:endParaRPr lang="de-AT" sz="2000" dirty="0"/>
          </a:p>
        </p:txBody>
      </p:sp>
      <p:pic>
        <p:nvPicPr>
          <p:cNvPr id="6" name="Grafik 5">
            <a:extLst>
              <a:ext uri="{FF2B5EF4-FFF2-40B4-BE49-F238E27FC236}">
                <a16:creationId xmlns:a16="http://schemas.microsoft.com/office/drawing/2014/main" id="{C2D47C3D-1FB1-4A8A-B9BE-8A16BDFE119A}"/>
              </a:ext>
            </a:extLst>
          </p:cNvPr>
          <p:cNvPicPr>
            <a:picLocks noChangeAspect="1"/>
          </p:cNvPicPr>
          <p:nvPr/>
        </p:nvPicPr>
        <p:blipFill>
          <a:blip r:embed="rId3">
            <a:lum/>
            <a:alphaModFix/>
          </a:blip>
          <a:srcRect/>
          <a:stretch>
            <a:fillRect/>
          </a:stretch>
        </p:blipFill>
        <p:spPr>
          <a:xfrm>
            <a:off x="2393581" y="2196173"/>
            <a:ext cx="7404836" cy="2465653"/>
          </a:xfrm>
          <a:prstGeom prst="rect">
            <a:avLst/>
          </a:prstGeom>
          <a:noFill/>
          <a:ln>
            <a:noFill/>
          </a:ln>
        </p:spPr>
      </p:pic>
    </p:spTree>
    <p:extLst>
      <p:ext uri="{BB962C8B-B14F-4D97-AF65-F5344CB8AC3E}">
        <p14:creationId xmlns:p14="http://schemas.microsoft.com/office/powerpoint/2010/main" val="937611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Feature Driven Development - FDD</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192715" cy="36730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hangingPunct="0">
              <a:spcBef>
                <a:spcPts val="0"/>
              </a:spcBef>
              <a:spcAft>
                <a:spcPts val="1162"/>
              </a:spcAft>
              <a:buSzPct val="100000"/>
              <a:buNone/>
            </a:pPr>
            <a:r>
              <a:rPr lang="de-AT" sz="2000" dirty="0"/>
              <a:t>FDD-Prozess #1: </a:t>
            </a:r>
            <a:r>
              <a:rPr lang="de-AT" sz="2000" b="1" dirty="0"/>
              <a:t>Entwickle ein Gesamtmodell</a:t>
            </a:r>
            <a:r>
              <a:rPr lang="de-AT" sz="2000" dirty="0"/>
              <a:t> (Startup-Phase)</a:t>
            </a:r>
          </a:p>
          <a:p>
            <a:pPr marL="342900" lvl="2" indent="-342900" hangingPunct="0">
              <a:spcBef>
                <a:spcPts val="0"/>
              </a:spcBef>
              <a:spcAft>
                <a:spcPts val="1162"/>
              </a:spcAft>
              <a:buSzPct val="100000"/>
            </a:pPr>
            <a:r>
              <a:rPr lang="de-AT" dirty="0"/>
              <a:t>Fachexperten und Chefprogrammierer definieren unter der Leitung des Chefarchitekten den Systemumfang und –</a:t>
            </a:r>
            <a:r>
              <a:rPr lang="de-AT" dirty="0" err="1"/>
              <a:t>kontext</a:t>
            </a:r>
            <a:r>
              <a:rPr lang="de-AT" dirty="0"/>
              <a:t> auf grober Ebene</a:t>
            </a:r>
          </a:p>
          <a:p>
            <a:pPr marL="342900" lvl="2" indent="-342900" hangingPunct="0">
              <a:spcBef>
                <a:spcPts val="0"/>
              </a:spcBef>
              <a:spcAft>
                <a:spcPts val="1162"/>
              </a:spcAft>
              <a:buSzPct val="100000"/>
            </a:pPr>
            <a:r>
              <a:rPr lang="de-AT" dirty="0"/>
              <a:t>Das Team (trägt zusammen und) studiert verfügbare Referenz- oder Anforderungsdokumente, funktionale Anforderungen (traditionell oder als Use-Case), Datenmodelle und Richtlinien</a:t>
            </a:r>
          </a:p>
          <a:p>
            <a:pPr marL="342900" lvl="2" indent="-342900" hangingPunct="0">
              <a:spcBef>
                <a:spcPts val="0"/>
              </a:spcBef>
              <a:spcAft>
                <a:spcPts val="1162"/>
              </a:spcAft>
              <a:buSzPct val="100000"/>
            </a:pPr>
            <a:r>
              <a:rPr lang="de-AT" dirty="0"/>
              <a:t>Es folgen detaillierte anwendungsfachliche Darstellungen für jeden Bereich, der modelliert werden soll, in Kleingruppen mit anschließender Review und Diskussion</a:t>
            </a:r>
          </a:p>
          <a:p>
            <a:pPr marL="342900" lvl="2" indent="-342900" hangingPunct="0">
              <a:spcBef>
                <a:spcPts val="0"/>
              </a:spcBef>
              <a:spcAft>
                <a:spcPts val="1162"/>
              </a:spcAft>
              <a:buSzPct val="100000"/>
            </a:pPr>
            <a:r>
              <a:rPr lang="de-AT" dirty="0"/>
              <a:t>Es entsteht ein (erstes/grobes) abstraktes Modell in Form von Klassen- und Sequenzdiagrammen</a:t>
            </a:r>
          </a:p>
          <a:p>
            <a:pPr marL="0" lvl="1" indent="0" hangingPunct="0">
              <a:spcBef>
                <a:spcPts val="0"/>
              </a:spcBef>
              <a:spcAft>
                <a:spcPts val="1162"/>
              </a:spcAft>
              <a:buSzPct val="75000"/>
              <a:buNone/>
            </a:pPr>
            <a:endParaRPr lang="de-AT" sz="2000" dirty="0"/>
          </a:p>
        </p:txBody>
      </p:sp>
    </p:spTree>
    <p:extLst>
      <p:ext uri="{BB962C8B-B14F-4D97-AF65-F5344CB8AC3E}">
        <p14:creationId xmlns:p14="http://schemas.microsoft.com/office/powerpoint/2010/main" val="3050861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Feature Driven Development - FDD</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36730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hangingPunct="0">
              <a:spcBef>
                <a:spcPts val="0"/>
              </a:spcBef>
              <a:spcAft>
                <a:spcPts val="1162"/>
              </a:spcAft>
              <a:buSzPct val="100000"/>
              <a:buNone/>
            </a:pPr>
            <a:r>
              <a:rPr lang="de-AT" sz="2000" dirty="0"/>
              <a:t>FDD-Prozess #2: </a:t>
            </a:r>
            <a:r>
              <a:rPr lang="de-AT" sz="2000" b="1" dirty="0"/>
              <a:t>Erstelle eine </a:t>
            </a:r>
            <a:r>
              <a:rPr lang="de-AT" sz="2000" b="1" dirty="0" err="1"/>
              <a:t>Featureliste</a:t>
            </a:r>
            <a:r>
              <a:rPr lang="de-AT" sz="2000" dirty="0"/>
              <a:t> (Startup-Phase)</a:t>
            </a:r>
          </a:p>
          <a:p>
            <a:pPr marL="342900" lvl="2" indent="-342900" hangingPunct="0">
              <a:spcBef>
                <a:spcPts val="0"/>
              </a:spcBef>
              <a:spcAft>
                <a:spcPts val="1162"/>
              </a:spcAft>
              <a:buSzPct val="100000"/>
            </a:pPr>
            <a:r>
              <a:rPr lang="de-AT" dirty="0"/>
              <a:t>Identifikation/Auflistung aller Features, die zu den Anforderungen gehören, durch die Chefprogrammierer</a:t>
            </a:r>
          </a:p>
          <a:p>
            <a:pPr marL="342900" lvl="2" indent="-342900" hangingPunct="0">
              <a:spcBef>
                <a:spcPts val="0"/>
              </a:spcBef>
              <a:spcAft>
                <a:spcPts val="1162"/>
              </a:spcAft>
              <a:buSzPct val="100000"/>
            </a:pPr>
            <a:r>
              <a:rPr lang="de-AT" dirty="0"/>
              <a:t>Dabei wird der </a:t>
            </a:r>
            <a:r>
              <a:rPr lang="de-AT" b="1" i="1" dirty="0"/>
              <a:t>Anwendungsbereich</a:t>
            </a:r>
            <a:r>
              <a:rPr lang="de-AT" dirty="0"/>
              <a:t> (Domain, </a:t>
            </a:r>
            <a:r>
              <a:rPr lang="de-AT" dirty="0" err="1"/>
              <a:t>zB</a:t>
            </a:r>
            <a:r>
              <a:rPr lang="de-AT" dirty="0"/>
              <a:t> „Bank[wesen]“) in </a:t>
            </a:r>
            <a:r>
              <a:rPr lang="de-AT" b="1" i="1" dirty="0"/>
              <a:t>Fachgebiete</a:t>
            </a:r>
            <a:r>
              <a:rPr lang="de-AT" dirty="0"/>
              <a:t> (</a:t>
            </a:r>
            <a:r>
              <a:rPr lang="de-AT" dirty="0" err="1"/>
              <a:t>Subject</a:t>
            </a:r>
            <a:r>
              <a:rPr lang="de-AT" dirty="0"/>
              <a:t> Area, </a:t>
            </a:r>
            <a:r>
              <a:rPr lang="de-AT" dirty="0" err="1"/>
              <a:t>zB</a:t>
            </a:r>
            <a:r>
              <a:rPr lang="de-AT" dirty="0"/>
              <a:t> „Darlehensbereich“), in darin enthaltene </a:t>
            </a:r>
            <a:r>
              <a:rPr lang="de-AT" b="1" i="1" dirty="0"/>
              <a:t>Geschäftsaktivitäten</a:t>
            </a:r>
            <a:r>
              <a:rPr lang="de-AT" dirty="0"/>
              <a:t> (Business </a:t>
            </a:r>
            <a:r>
              <a:rPr lang="de-AT" dirty="0" err="1"/>
              <a:t>Activity</a:t>
            </a:r>
            <a:r>
              <a:rPr lang="de-AT" dirty="0"/>
              <a:t>, </a:t>
            </a:r>
            <a:r>
              <a:rPr lang="de-AT" dirty="0" err="1"/>
              <a:t>zB</a:t>
            </a:r>
            <a:r>
              <a:rPr lang="de-AT" dirty="0"/>
              <a:t> „Darlehensbeantragung“) und je Geschäftsaktivität in einzelne Schritte (</a:t>
            </a:r>
            <a:r>
              <a:rPr lang="de-AT" b="1" i="1" dirty="0"/>
              <a:t>Feature</a:t>
            </a:r>
            <a:r>
              <a:rPr lang="de-AT" dirty="0"/>
              <a:t>, </a:t>
            </a:r>
            <a:r>
              <a:rPr lang="de-AT" dirty="0" err="1"/>
              <a:t>zB</a:t>
            </a:r>
            <a:r>
              <a:rPr lang="de-AT" dirty="0"/>
              <a:t> „Besicherung bestimmen“, „Haushaltsrechnung erstellen“, „Bonität prüfen“, ...) strukturiert bzw. zerlegt (= funktionale Dekomposition)</a:t>
            </a:r>
          </a:p>
          <a:p>
            <a:pPr marL="0" lvl="1" indent="0" hangingPunct="0">
              <a:spcBef>
                <a:spcPts val="0"/>
              </a:spcBef>
              <a:spcAft>
                <a:spcPts val="1162"/>
              </a:spcAft>
              <a:buSzPct val="75000"/>
              <a:buNone/>
            </a:pPr>
            <a:endParaRPr lang="de-AT" sz="2000" dirty="0"/>
          </a:p>
        </p:txBody>
      </p:sp>
    </p:spTree>
    <p:extLst>
      <p:ext uri="{BB962C8B-B14F-4D97-AF65-F5344CB8AC3E}">
        <p14:creationId xmlns:p14="http://schemas.microsoft.com/office/powerpoint/2010/main" val="2132008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Feature Driven Development - FDD</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36730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hangingPunct="0">
              <a:spcBef>
                <a:spcPts val="0"/>
              </a:spcBef>
              <a:spcAft>
                <a:spcPts val="1162"/>
              </a:spcAft>
              <a:buSzPct val="100000"/>
              <a:buNone/>
            </a:pPr>
            <a:r>
              <a:rPr lang="de-AT" sz="2000" dirty="0"/>
              <a:t>FDD-Prozess #3: </a:t>
            </a:r>
            <a:r>
              <a:rPr lang="de-AT" sz="2000" b="1" dirty="0"/>
              <a:t>Plane je Feature</a:t>
            </a:r>
            <a:r>
              <a:rPr lang="de-AT" sz="2000" dirty="0"/>
              <a:t> (Startup-Phase)</a:t>
            </a:r>
          </a:p>
          <a:p>
            <a:pPr marL="342900" lvl="2" indent="-342900" hangingPunct="0">
              <a:spcBef>
                <a:spcPts val="0"/>
              </a:spcBef>
              <a:spcAft>
                <a:spcPts val="1162"/>
              </a:spcAft>
              <a:buSzPct val="100000"/>
            </a:pPr>
            <a:r>
              <a:rPr lang="de-AT" dirty="0"/>
              <a:t>Der Projektmanager, der Entwicklungsmanager und die Chefprogrammierer planen die Reihenfolge, in der die Features implementiert werden sollen, basierend auf Feature-Abhängigkeiten, der Arbeitsbelastung im Entwicklungsteam und der Komplexität der Features =&gt; Es entsteht ein Plan für die Umsetzung</a:t>
            </a:r>
          </a:p>
          <a:p>
            <a:pPr marL="342900" lvl="2" indent="-342900" hangingPunct="0">
              <a:spcBef>
                <a:spcPts val="0"/>
              </a:spcBef>
              <a:spcAft>
                <a:spcPts val="1162"/>
              </a:spcAft>
              <a:buSzPct val="100000"/>
            </a:pPr>
            <a:r>
              <a:rPr lang="de-AT" dirty="0"/>
              <a:t>Jede Geschäftsaktivität wird einem Chefprogrammierer zugeordnet</a:t>
            </a:r>
          </a:p>
          <a:p>
            <a:pPr marL="342900" lvl="2" indent="-342900" hangingPunct="0">
              <a:spcBef>
                <a:spcPts val="0"/>
              </a:spcBef>
              <a:spcAft>
                <a:spcPts val="1162"/>
              </a:spcAft>
              <a:buSzPct val="100000"/>
            </a:pPr>
            <a:r>
              <a:rPr lang="de-AT" dirty="0"/>
              <a:t>(Schlüssel)Klassen werden Entwicklern (Class </a:t>
            </a:r>
            <a:r>
              <a:rPr lang="de-AT" dirty="0" err="1"/>
              <a:t>Owner</a:t>
            </a:r>
            <a:r>
              <a:rPr lang="de-AT" dirty="0"/>
              <a:t>) zugewiesen (Erinnerung: Chefprogrammierer sind auch Entwickler)</a:t>
            </a:r>
          </a:p>
          <a:p>
            <a:pPr marL="342900" lvl="2" indent="-342900" hangingPunct="0">
              <a:spcBef>
                <a:spcPts val="0"/>
              </a:spcBef>
              <a:spcAft>
                <a:spcPts val="1162"/>
              </a:spcAft>
              <a:buSzPct val="100000"/>
            </a:pPr>
            <a:r>
              <a:rPr lang="de-AT" dirty="0"/>
              <a:t>Für jede/-s Geschäftsaktivität/Fachgebiet wird ein Fertigstellungstermin festgesetzt (Terminplan)</a:t>
            </a:r>
          </a:p>
          <a:p>
            <a:pPr marL="0" lvl="1" indent="0" hangingPunct="0">
              <a:spcBef>
                <a:spcPts val="0"/>
              </a:spcBef>
              <a:spcAft>
                <a:spcPts val="1162"/>
              </a:spcAft>
              <a:buSzPct val="75000"/>
              <a:buNone/>
            </a:pPr>
            <a:endParaRPr lang="de-AT" sz="2000" dirty="0"/>
          </a:p>
        </p:txBody>
      </p:sp>
    </p:spTree>
    <p:extLst>
      <p:ext uri="{BB962C8B-B14F-4D97-AF65-F5344CB8AC3E}">
        <p14:creationId xmlns:p14="http://schemas.microsoft.com/office/powerpoint/2010/main" val="3084065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Feature Driven Development - FDD</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hangingPunct="0">
              <a:spcBef>
                <a:spcPts val="0"/>
              </a:spcBef>
              <a:spcAft>
                <a:spcPts val="1162"/>
              </a:spcAft>
              <a:buSzPct val="100000"/>
              <a:buNone/>
            </a:pPr>
            <a:r>
              <a:rPr lang="de-AT" sz="2000" dirty="0"/>
              <a:t>FDD-Prozess #4: </a:t>
            </a:r>
            <a:r>
              <a:rPr lang="de-AT" sz="2000" b="1" dirty="0"/>
              <a:t>Entwirf je Feature</a:t>
            </a:r>
            <a:r>
              <a:rPr lang="de-AT" sz="2000" dirty="0"/>
              <a:t> (Construction-Phase)</a:t>
            </a:r>
          </a:p>
          <a:p>
            <a:pPr marL="342900" lvl="2" indent="-342900" hangingPunct="0">
              <a:spcBef>
                <a:spcPts val="0"/>
              </a:spcBef>
              <a:spcAft>
                <a:spcPts val="1162"/>
              </a:spcAft>
              <a:buSzPct val="100000"/>
            </a:pPr>
            <a:r>
              <a:rPr lang="de-AT" dirty="0"/>
              <a:t>Je Feature wird ein Feature-Entwurfspaket (Design-Package) erstellt</a:t>
            </a:r>
          </a:p>
          <a:p>
            <a:pPr marL="342900" lvl="2" indent="-342900" hangingPunct="0">
              <a:spcBef>
                <a:spcPts val="0"/>
              </a:spcBef>
              <a:spcAft>
                <a:spcPts val="1162"/>
              </a:spcAft>
              <a:buSzPct val="100000"/>
            </a:pPr>
            <a:r>
              <a:rPr lang="de-AT" dirty="0"/>
              <a:t>Aufgrund der Priorisierung und Terminisierung aus FDD-Prozess #3 wird eine Menge von Features für die Entwicklung in der nächsten Iteration (immer 2 Wochen) eingeplant</a:t>
            </a:r>
          </a:p>
          <a:p>
            <a:pPr marL="342900" lvl="2" indent="-342900" hangingPunct="0">
              <a:spcBef>
                <a:spcPts val="0"/>
              </a:spcBef>
              <a:spcAft>
                <a:spcPts val="1162"/>
              </a:spcAft>
              <a:buSzPct val="100000"/>
            </a:pPr>
            <a:r>
              <a:rPr lang="de-AT" dirty="0"/>
              <a:t>Chefprogrammierer leiten dabei sog. Feature-Teams, die sich aus jenen Entwicklern zusammensetzen, die für die Umsetzung der beteiligten/notwendigen Klassen verantwortlich sind</a:t>
            </a:r>
          </a:p>
          <a:p>
            <a:pPr marL="342900" lvl="2" indent="-342900" hangingPunct="0">
              <a:spcBef>
                <a:spcPts val="0"/>
              </a:spcBef>
              <a:spcAft>
                <a:spcPts val="1162"/>
              </a:spcAft>
              <a:buSzPct val="100000"/>
            </a:pPr>
            <a:r>
              <a:rPr lang="de-AT" dirty="0"/>
              <a:t>Die Klassendiagramme (aus FDD-Prozess #1) werden ebenso verfeinert (bspw. alle Attribute und Methoden genau definiert) wie die Sequenzdiagramme für die zugewiesenen Features</a:t>
            </a:r>
          </a:p>
          <a:p>
            <a:pPr marL="342900" lvl="3" indent="-342900" hangingPunct="0">
              <a:spcBef>
                <a:spcPts val="0"/>
              </a:spcBef>
              <a:spcAft>
                <a:spcPts val="1162"/>
              </a:spcAft>
              <a:buSzPct val="100000"/>
            </a:pPr>
            <a:r>
              <a:rPr lang="de-AT" sz="2000" dirty="0"/>
              <a:t>Entwickler „schreiben“ (= lassen sich durch die Entwicklungswerkzeuge generieren) Klassen- und Methodenrümpfe</a:t>
            </a:r>
          </a:p>
          <a:p>
            <a:pPr marL="342900" lvl="2" indent="-342900" hangingPunct="0">
              <a:spcBef>
                <a:spcPts val="0"/>
              </a:spcBef>
              <a:spcAft>
                <a:spcPts val="1162"/>
              </a:spcAft>
              <a:buSzPct val="100000"/>
            </a:pPr>
            <a:r>
              <a:rPr lang="de-AT" dirty="0"/>
              <a:t>Im Rahmen einer Entwurfsinspektion (Design </a:t>
            </a:r>
            <a:r>
              <a:rPr lang="de-AT" dirty="0" err="1"/>
              <a:t>Inspection</a:t>
            </a:r>
            <a:r>
              <a:rPr lang="de-AT" dirty="0"/>
              <a:t>) erfolgt eine Prüfung und die Freigabe zur Codierung</a:t>
            </a:r>
          </a:p>
          <a:p>
            <a:pPr marL="0" lvl="1" indent="0" hangingPunct="0">
              <a:spcBef>
                <a:spcPts val="0"/>
              </a:spcBef>
              <a:spcAft>
                <a:spcPts val="1162"/>
              </a:spcAft>
              <a:buSzPct val="75000"/>
              <a:buNone/>
            </a:pPr>
            <a:endParaRPr lang="de-AT" sz="2000" dirty="0"/>
          </a:p>
        </p:txBody>
      </p:sp>
    </p:spTree>
    <p:extLst>
      <p:ext uri="{BB962C8B-B14F-4D97-AF65-F5344CB8AC3E}">
        <p14:creationId xmlns:p14="http://schemas.microsoft.com/office/powerpoint/2010/main" val="2620083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Feature Driven Development - FDD</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hangingPunct="0">
              <a:spcBef>
                <a:spcPts val="0"/>
              </a:spcBef>
              <a:spcAft>
                <a:spcPts val="1162"/>
              </a:spcAft>
              <a:buSzPct val="100000"/>
              <a:buNone/>
            </a:pPr>
            <a:r>
              <a:rPr lang="de-AT" sz="2000" dirty="0"/>
              <a:t>FDD-Prozess #5: </a:t>
            </a:r>
            <a:r>
              <a:rPr lang="de-AT" sz="2000" b="1" dirty="0"/>
              <a:t>Konstruiere je Feature</a:t>
            </a:r>
            <a:r>
              <a:rPr lang="de-AT" sz="2000" dirty="0"/>
              <a:t> (Construction-Phase)</a:t>
            </a:r>
          </a:p>
          <a:p>
            <a:pPr marL="285750" lvl="2" indent="-285750" hangingPunct="0">
              <a:spcBef>
                <a:spcPts val="0"/>
              </a:spcBef>
              <a:spcAft>
                <a:spcPts val="1162"/>
              </a:spcAft>
              <a:buSzPct val="100000"/>
            </a:pPr>
            <a:r>
              <a:rPr lang="de-AT" dirty="0"/>
              <a:t>Je Feature (und auf Basis des zuvor erstellten Entwurfspakets) implementieren die Klassenbesitzer, die Anteile ihrer Klassen, die für das Feature notwendig sind</a:t>
            </a:r>
          </a:p>
          <a:p>
            <a:pPr marL="285750" lvl="2" indent="-285750" hangingPunct="0">
              <a:spcBef>
                <a:spcPts val="0"/>
              </a:spcBef>
              <a:spcAft>
                <a:spcPts val="1162"/>
              </a:spcAft>
              <a:buSzPct val="100000"/>
            </a:pPr>
            <a:r>
              <a:rPr lang="de-AT" dirty="0"/>
              <a:t>Für den entwickelten Code werden dann Unit-Tests geschrieben und ausgeführt und der Code wird inspiziert (Code </a:t>
            </a:r>
            <a:r>
              <a:rPr lang="de-AT" dirty="0" err="1"/>
              <a:t>Inspection</a:t>
            </a:r>
            <a:r>
              <a:rPr lang="de-AT" dirty="0"/>
              <a:t>)</a:t>
            </a:r>
          </a:p>
          <a:p>
            <a:pPr marL="285750" lvl="2" indent="-285750" hangingPunct="0">
              <a:spcBef>
                <a:spcPts val="0"/>
              </a:spcBef>
              <a:spcAft>
                <a:spcPts val="1162"/>
              </a:spcAft>
              <a:buSzPct val="100000"/>
            </a:pPr>
            <a:r>
              <a:rPr lang="de-AT" dirty="0"/>
              <a:t>Nach erfolgreicher Code-Inspektion wird der Code für den Build freigegeben</a:t>
            </a:r>
          </a:p>
        </p:txBody>
      </p:sp>
    </p:spTree>
    <p:extLst>
      <p:ext uri="{BB962C8B-B14F-4D97-AF65-F5344CB8AC3E}">
        <p14:creationId xmlns:p14="http://schemas.microsoft.com/office/powerpoint/2010/main" val="2885944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Feature Driven Development - FDD</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r>
              <a:rPr lang="de-AT" sz="2000" dirty="0"/>
              <a:t>Die FDD-Prozesse #1-3 werden einmalig im Rahmen der sog. </a:t>
            </a:r>
            <a:r>
              <a:rPr lang="de-AT" sz="2000" b="1" dirty="0"/>
              <a:t>Startup-Phase</a:t>
            </a:r>
            <a:r>
              <a:rPr lang="de-AT" sz="2000" dirty="0"/>
              <a:t> (Dauer </a:t>
            </a:r>
            <a:r>
              <a:rPr lang="de-AT" sz="2000" dirty="0" err="1"/>
              <a:t>idR</a:t>
            </a:r>
            <a:r>
              <a:rPr lang="de-AT" sz="2000" dirty="0"/>
              <a:t>: 2-3 Wochen - FDD will also „Just </a:t>
            </a:r>
            <a:r>
              <a:rPr lang="de-AT" sz="2000" dirty="0" err="1"/>
              <a:t>Enough</a:t>
            </a:r>
            <a:r>
              <a:rPr lang="de-AT" sz="2000" dirty="0"/>
              <a:t> Design </a:t>
            </a:r>
            <a:r>
              <a:rPr lang="de-AT" sz="2000" dirty="0" err="1"/>
              <a:t>Initially</a:t>
            </a:r>
            <a:r>
              <a:rPr lang="de-AT" sz="2000" dirty="0"/>
              <a:t>“ und nicht „Big Design Up-Front“ liefern)</a:t>
            </a:r>
          </a:p>
          <a:p>
            <a:pPr marL="285750" lvl="2" indent="-285750" hangingPunct="0">
              <a:spcBef>
                <a:spcPts val="0"/>
              </a:spcBef>
              <a:spcAft>
                <a:spcPts val="1162"/>
              </a:spcAft>
              <a:buSzPct val="100000"/>
            </a:pPr>
            <a:r>
              <a:rPr lang="de-AT" dirty="0"/>
              <a:t>Die tatsächliche Dauer der Startup-Phase und deren Ergebnisse, ermöglichen </a:t>
            </a:r>
            <a:r>
              <a:rPr lang="de-AT" dirty="0" err="1"/>
              <a:t>idR</a:t>
            </a:r>
            <a:r>
              <a:rPr lang="de-AT" dirty="0"/>
              <a:t> eine gute Schätzung der gesamten Projektkosten/-dauer (und somit </a:t>
            </a:r>
            <a:r>
              <a:rPr lang="de-AT" dirty="0" err="1"/>
              <a:t>uU</a:t>
            </a:r>
            <a:r>
              <a:rPr lang="de-AT" dirty="0"/>
              <a:t> auch die Vereinbarung eines Fixpreises)</a:t>
            </a:r>
          </a:p>
          <a:p>
            <a:pPr marL="285750" lvl="1" indent="-285750" hangingPunct="0">
              <a:spcBef>
                <a:spcPts val="0"/>
              </a:spcBef>
              <a:spcAft>
                <a:spcPts val="1162"/>
              </a:spcAft>
              <a:buSzPct val="100000"/>
            </a:pPr>
            <a:r>
              <a:rPr lang="de-AT" sz="2000" dirty="0"/>
              <a:t>Die FDD-Prozesse #4-5 werden in Iterationen von max. 2 Wochen immer wieder durchlaufen – man bezeichnet dies als </a:t>
            </a:r>
            <a:r>
              <a:rPr lang="de-AT" sz="2000" b="1" dirty="0"/>
              <a:t>Construction-Phase</a:t>
            </a:r>
          </a:p>
          <a:p>
            <a:pPr marL="285750" lvl="1" indent="-285750" hangingPunct="0">
              <a:spcBef>
                <a:spcPts val="0"/>
              </a:spcBef>
              <a:spcAft>
                <a:spcPts val="1162"/>
              </a:spcAft>
              <a:buSzPct val="100000"/>
            </a:pPr>
            <a:r>
              <a:rPr lang="de-AT" sz="2000" b="1" dirty="0"/>
              <a:t>Fortschrittskontrolle</a:t>
            </a:r>
            <a:r>
              <a:rPr lang="de-AT" sz="2000" dirty="0"/>
              <a:t> wird anhand der Anzahl der fertiggestellten Features durchgeführt</a:t>
            </a:r>
            <a:endParaRPr lang="de-AT" sz="2000" b="1" dirty="0"/>
          </a:p>
        </p:txBody>
      </p:sp>
    </p:spTree>
    <p:extLst>
      <p:ext uri="{BB962C8B-B14F-4D97-AF65-F5344CB8AC3E}">
        <p14:creationId xmlns:p14="http://schemas.microsoft.com/office/powerpoint/2010/main" val="230206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Agiles Manifest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430021"/>
            <a:ext cx="11606463" cy="2950038"/>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Im</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agilen</a:t>
            </a:r>
            <a:r>
              <a:rPr lang="en-US" sz="2000" dirty="0">
                <a:effectLst/>
                <a:latin typeface="Calibri" panose="020F0502020204030204" pitchFamily="34" charset="0"/>
                <a:ea typeface="Calibri" panose="020F0502020204030204" pitchFamily="34" charset="0"/>
                <a:cs typeface="Times New Roman" panose="02020603050405020304" pitchFamily="18" charset="0"/>
              </a:rPr>
              <a:t> Manifest </a:t>
            </a:r>
            <a:r>
              <a:rPr lang="de-AT" sz="2000" dirty="0">
                <a:effectLst/>
                <a:latin typeface="Calibri" panose="020F0502020204030204" pitchFamily="34" charset="0"/>
                <a:ea typeface="Calibri" panose="020F0502020204030204" pitchFamily="34" charset="0"/>
                <a:cs typeface="Times New Roman" panose="02020603050405020304" pitchFamily="18" charset="0"/>
              </a:rPr>
              <a:t>werden Werte und Verhaltensregeln beschrieben, die den agilen Methoden zugrunde liegen und die der Arbeit von agilen Teams zugrunde liegen sollen.</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Das agile Manifest wurde im Jahr 2001 von einer Gruppe von renommierten Softwareentwicklern formuliert und unterzeichnet.</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Im agilen Manifest finden sich vier Leitsätze und zwölf agile Prinzipien.</a:t>
            </a:r>
          </a:p>
          <a:p>
            <a:pPr>
              <a:lnSpc>
                <a:spcPct val="115000"/>
              </a:lnSpc>
              <a:spcAft>
                <a:spcPts val="300"/>
              </a:spcAft>
            </a:pP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3531785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XP – Extreme </a:t>
            </a:r>
            <a:r>
              <a:rPr lang="de-AT" dirty="0" err="1"/>
              <a:t>Programming</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sp>
        <p:nvSpPr>
          <p:cNvPr id="5" name="Textfeld 4">
            <a:extLst>
              <a:ext uri="{FF2B5EF4-FFF2-40B4-BE49-F238E27FC236}">
                <a16:creationId xmlns:a16="http://schemas.microsoft.com/office/drawing/2014/main" id="{DFEEBF71-6683-410D-B549-3B917A45FD97}"/>
              </a:ext>
            </a:extLst>
          </p:cNvPr>
          <p:cNvSpPr txBox="1"/>
          <p:nvPr/>
        </p:nvSpPr>
        <p:spPr>
          <a:xfrm>
            <a:off x="446844" y="1564632"/>
            <a:ext cx="7457904" cy="4985980"/>
          </a:xfrm>
          <a:prstGeom prst="rect">
            <a:avLst/>
          </a:prstGeom>
          <a:noFill/>
        </p:spPr>
        <p:txBody>
          <a:bodyPr wrap="square" rtlCol="0">
            <a:spAutoFit/>
          </a:bodyPr>
          <a:lstStyle/>
          <a:p>
            <a:pPr marL="342900" lvl="1" indent="-342900" hangingPunct="0">
              <a:spcBef>
                <a:spcPts val="0"/>
              </a:spcBef>
              <a:spcAft>
                <a:spcPts val="1162"/>
              </a:spcAft>
              <a:buSzPct val="100000"/>
              <a:buFont typeface="Arial" panose="020B0604020202020204" pitchFamily="34" charset="0"/>
              <a:buChar char="•"/>
            </a:pPr>
            <a:r>
              <a:rPr lang="de-AT" sz="2000" dirty="0"/>
              <a:t>Entwickelt von </a:t>
            </a:r>
            <a:r>
              <a:rPr lang="de-AT" sz="2000" b="1" dirty="0"/>
              <a:t>Kent Beck</a:t>
            </a:r>
          </a:p>
          <a:p>
            <a:pPr marL="342900" lvl="1" indent="-342900" hangingPunct="0">
              <a:spcBef>
                <a:spcPts val="0"/>
              </a:spcBef>
              <a:spcAft>
                <a:spcPts val="1162"/>
              </a:spcAft>
              <a:buSzPct val="100000"/>
              <a:buFont typeface="Arial" panose="020B0604020202020204" pitchFamily="34" charset="0"/>
              <a:buChar char="•"/>
            </a:pPr>
            <a:r>
              <a:rPr lang="de-AT" sz="2000" dirty="0"/>
              <a:t>Stellte damals einen revolutionären Ansatz der Softwareentwicklung dar</a:t>
            </a:r>
          </a:p>
          <a:p>
            <a:pPr marL="342900" lvl="1" indent="-342900" hangingPunct="0">
              <a:spcBef>
                <a:spcPts val="0"/>
              </a:spcBef>
              <a:spcAft>
                <a:spcPts val="1162"/>
              </a:spcAft>
              <a:buSzPct val="100000"/>
              <a:buFont typeface="Arial" panose="020B0604020202020204" pitchFamily="34" charset="0"/>
              <a:buChar char="•"/>
            </a:pPr>
            <a:r>
              <a:rPr lang="de-AT" sz="2000" dirty="0"/>
              <a:t>Versucht die (zunehmenden) </a:t>
            </a:r>
            <a:r>
              <a:rPr lang="de-AT" sz="2000" b="1" dirty="0"/>
              <a:t>Änderungskosten</a:t>
            </a:r>
            <a:r>
              <a:rPr lang="de-AT" sz="2000" dirty="0"/>
              <a:t> über die Projektlaufzeit </a:t>
            </a:r>
            <a:r>
              <a:rPr lang="de-AT" sz="2000" b="1" dirty="0"/>
              <a:t>gering</a:t>
            </a:r>
            <a:r>
              <a:rPr lang="de-AT" sz="2000" dirty="0"/>
              <a:t> zu </a:t>
            </a:r>
            <a:r>
              <a:rPr lang="de-AT" sz="2000" b="1" dirty="0"/>
              <a:t>halten</a:t>
            </a:r>
            <a:r>
              <a:rPr lang="de-AT" sz="2000" dirty="0"/>
              <a:t> (logarithmischer Verlauf im Vergleich zu einem exponentiellen Verlauf bei klassischen Vorgehensmodellen wie bspw. Wasserfallmethode)</a:t>
            </a:r>
          </a:p>
          <a:p>
            <a:pPr marL="342900" lvl="1" indent="-342900" hangingPunct="0">
              <a:spcBef>
                <a:spcPts val="0"/>
              </a:spcBef>
              <a:spcAft>
                <a:spcPts val="1162"/>
              </a:spcAft>
              <a:buSzPct val="100000"/>
              <a:buFont typeface="Arial" panose="020B0604020202020204" pitchFamily="34" charset="0"/>
              <a:buChar char="•"/>
            </a:pPr>
            <a:r>
              <a:rPr lang="de-AT" sz="2000" dirty="0"/>
              <a:t>Agilität/Flexibilität bezgl. Anforderungen, kontinuierliche/direkte Kommunikation mit dem Kunden, selbstorganisierende Teams und kurze Iterationszyklen spielen hier ebenso eine wichtige Rolle wie in Scrum – dabei liegt der Fokus vor allem auf den </a:t>
            </a:r>
            <a:r>
              <a:rPr lang="de-AT" sz="2000" b="1" dirty="0"/>
              <a:t>Engineering Practices</a:t>
            </a:r>
            <a:r>
              <a:rPr lang="de-AT" sz="2000" dirty="0"/>
              <a:t> (während Scrum eher Management und Organisation in den Mittelpunkt stellt)</a:t>
            </a:r>
          </a:p>
          <a:p>
            <a:pPr marL="342900" lvl="1" indent="-342900" hangingPunct="0">
              <a:spcBef>
                <a:spcPts val="0"/>
              </a:spcBef>
              <a:spcAft>
                <a:spcPts val="1162"/>
              </a:spcAft>
              <a:buSzPct val="100000"/>
              <a:buFont typeface="Arial" panose="020B0604020202020204" pitchFamily="34" charset="0"/>
              <a:buChar char="•"/>
            </a:pPr>
            <a:endParaRPr lang="de-AT" dirty="0"/>
          </a:p>
        </p:txBody>
      </p:sp>
      <p:pic>
        <p:nvPicPr>
          <p:cNvPr id="7" name="Grafik 6">
            <a:extLst>
              <a:ext uri="{FF2B5EF4-FFF2-40B4-BE49-F238E27FC236}">
                <a16:creationId xmlns:a16="http://schemas.microsoft.com/office/drawing/2014/main" id="{F00C84DA-E5E0-4E98-B6B0-85F01886E46F}"/>
              </a:ext>
            </a:extLst>
          </p:cNvPr>
          <p:cNvPicPr>
            <a:picLocks noChangeAspect="1"/>
          </p:cNvPicPr>
          <p:nvPr/>
        </p:nvPicPr>
        <p:blipFill>
          <a:blip r:embed="rId3">
            <a:lum/>
            <a:alphaModFix amt="53000"/>
          </a:blip>
          <a:srcRect/>
          <a:stretch>
            <a:fillRect/>
          </a:stretch>
        </p:blipFill>
        <p:spPr>
          <a:xfrm>
            <a:off x="7901738" y="2714232"/>
            <a:ext cx="3780000" cy="2548800"/>
          </a:xfrm>
          <a:prstGeom prst="rect">
            <a:avLst/>
          </a:prstGeom>
          <a:noFill/>
          <a:ln>
            <a:noFill/>
          </a:ln>
        </p:spPr>
      </p:pic>
    </p:spTree>
    <p:extLst>
      <p:ext uri="{BB962C8B-B14F-4D97-AF65-F5344CB8AC3E}">
        <p14:creationId xmlns:p14="http://schemas.microsoft.com/office/powerpoint/2010/main" val="44620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XP – Extreme </a:t>
            </a:r>
            <a:r>
              <a:rPr lang="de-AT" dirty="0" err="1"/>
              <a:t>Programming</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sp>
        <p:nvSpPr>
          <p:cNvPr id="5" name="Textfeld 4">
            <a:extLst>
              <a:ext uri="{FF2B5EF4-FFF2-40B4-BE49-F238E27FC236}">
                <a16:creationId xmlns:a16="http://schemas.microsoft.com/office/drawing/2014/main" id="{DFEEBF71-6683-410D-B549-3B917A45FD97}"/>
              </a:ext>
            </a:extLst>
          </p:cNvPr>
          <p:cNvSpPr txBox="1"/>
          <p:nvPr/>
        </p:nvSpPr>
        <p:spPr>
          <a:xfrm>
            <a:off x="446843" y="1564632"/>
            <a:ext cx="11298313" cy="3139321"/>
          </a:xfrm>
          <a:prstGeom prst="rect">
            <a:avLst/>
          </a:prstGeom>
          <a:noFill/>
        </p:spPr>
        <p:txBody>
          <a:bodyPr wrap="square" rtlCol="0">
            <a:spAutoFit/>
          </a:bodyPr>
          <a:lstStyle/>
          <a:p>
            <a:pPr lvl="0">
              <a:buSzPct val="45000"/>
            </a:pPr>
            <a:r>
              <a:rPr lang="de-AT" sz="2000" b="1" dirty="0"/>
              <a:t>Vorgehen:</a:t>
            </a:r>
          </a:p>
          <a:p>
            <a:pPr marL="342900" lvl="1" indent="-342900" hangingPunct="0">
              <a:spcBef>
                <a:spcPts val="0"/>
              </a:spcBef>
              <a:spcAft>
                <a:spcPts val="1162"/>
              </a:spcAft>
              <a:buSzPct val="100000"/>
              <a:buFont typeface="Arial" panose="020B0604020202020204" pitchFamily="34" charset="0"/>
              <a:buChar char="•"/>
            </a:pPr>
            <a:r>
              <a:rPr lang="de-AT" sz="2000" dirty="0"/>
              <a:t>Das SWE-Projekt wird in </a:t>
            </a:r>
            <a:r>
              <a:rPr lang="de-AT" sz="2000" b="1" dirty="0"/>
              <a:t>Releases</a:t>
            </a:r>
            <a:r>
              <a:rPr lang="de-AT" sz="2000" dirty="0"/>
              <a:t> (Funktionen, die insgesamt und für sich geschlossen die Bereitstellung einer neuen Version des Produktes rechtfertigen) unterteilt</a:t>
            </a:r>
          </a:p>
          <a:p>
            <a:pPr marL="800100" lvl="3" indent="-342900" hangingPunct="0">
              <a:spcAft>
                <a:spcPts val="1162"/>
              </a:spcAft>
              <a:buSzPct val="100000"/>
              <a:buFont typeface="Arial" panose="020B0604020202020204" pitchFamily="34" charset="0"/>
              <a:buChar char="•"/>
            </a:pPr>
            <a:r>
              <a:rPr lang="de-AT" sz="2000" dirty="0"/>
              <a:t>Der Kunde formuliert</a:t>
            </a:r>
            <a:r>
              <a:rPr lang="de-AT" sz="2000" baseline="76000" dirty="0"/>
              <a:t>1)</a:t>
            </a:r>
            <a:r>
              <a:rPr lang="de-AT" sz="2000" dirty="0"/>
              <a:t> (mit Hilfe des Teams) die zu realisierenden </a:t>
            </a:r>
            <a:r>
              <a:rPr lang="de-AT" sz="2000" b="1" dirty="0"/>
              <a:t>User Stories</a:t>
            </a:r>
            <a:r>
              <a:rPr lang="de-AT" sz="2000" dirty="0"/>
              <a:t> – (für) diese werden:</a:t>
            </a:r>
          </a:p>
          <a:p>
            <a:pPr marL="1257300" lvl="5" indent="-342900" hangingPunct="0">
              <a:spcAft>
                <a:spcPts val="1162"/>
              </a:spcAft>
              <a:buSzPct val="100000"/>
              <a:buFont typeface="Arial" panose="020B0604020202020204" pitchFamily="34" charset="0"/>
              <a:buChar char="•"/>
            </a:pPr>
            <a:r>
              <a:rPr lang="de-AT" sz="2000" dirty="0"/>
              <a:t>geschätzt (</a:t>
            </a:r>
            <a:r>
              <a:rPr lang="de-AT" sz="2000" dirty="0" err="1"/>
              <a:t>Planning</a:t>
            </a:r>
            <a:r>
              <a:rPr lang="de-AT" sz="2000" dirty="0"/>
              <a:t> Poker) und priorisiert (Nutzen/Wert zu Aufwand/Risiko</a:t>
            </a:r>
            <a:r>
              <a:rPr lang="de-AT" sz="2000" baseline="76000" dirty="0"/>
              <a:t>2)</a:t>
            </a:r>
            <a:r>
              <a:rPr lang="de-AT" sz="2000" dirty="0"/>
              <a:t>) – in XP ist diese Reihenfolge </a:t>
            </a:r>
            <a:r>
              <a:rPr lang="de-AT" sz="2000" dirty="0" err="1"/>
              <a:t>iGgs</a:t>
            </a:r>
            <a:r>
              <a:rPr lang="de-AT" sz="2000" dirty="0"/>
              <a:t> zu Scrum (strikt) einzuhalten</a:t>
            </a:r>
          </a:p>
          <a:p>
            <a:pPr marL="1257300" lvl="5" indent="-342900" hangingPunct="0">
              <a:spcAft>
                <a:spcPts val="1162"/>
              </a:spcAft>
              <a:buSzPct val="100000"/>
              <a:buFont typeface="Arial" panose="020B0604020202020204" pitchFamily="34" charset="0"/>
              <a:buChar char="•"/>
            </a:pPr>
            <a:r>
              <a:rPr lang="de-AT" sz="2000" b="1" dirty="0"/>
              <a:t>Akzeptanzkriterien</a:t>
            </a:r>
            <a:r>
              <a:rPr lang="de-AT" sz="2000" dirty="0"/>
              <a:t> für die spätere Abnahme definiert</a:t>
            </a:r>
          </a:p>
          <a:p>
            <a:pPr marL="0" lvl="1" hangingPunct="0">
              <a:spcBef>
                <a:spcPts val="0"/>
              </a:spcBef>
              <a:spcAft>
                <a:spcPts val="1162"/>
              </a:spcAft>
              <a:buSzPct val="100000"/>
            </a:pPr>
            <a:endParaRPr lang="de-AT" dirty="0"/>
          </a:p>
        </p:txBody>
      </p:sp>
    </p:spTree>
    <p:extLst>
      <p:ext uri="{BB962C8B-B14F-4D97-AF65-F5344CB8AC3E}">
        <p14:creationId xmlns:p14="http://schemas.microsoft.com/office/powerpoint/2010/main" val="2181775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XP – Extreme </a:t>
            </a:r>
            <a:r>
              <a:rPr lang="de-AT" dirty="0" err="1"/>
              <a:t>Programming</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sp>
        <p:nvSpPr>
          <p:cNvPr id="5" name="Textfeld 4">
            <a:extLst>
              <a:ext uri="{FF2B5EF4-FFF2-40B4-BE49-F238E27FC236}">
                <a16:creationId xmlns:a16="http://schemas.microsoft.com/office/drawing/2014/main" id="{DFEEBF71-6683-410D-B549-3B917A45FD97}"/>
              </a:ext>
            </a:extLst>
          </p:cNvPr>
          <p:cNvSpPr txBox="1"/>
          <p:nvPr/>
        </p:nvSpPr>
        <p:spPr>
          <a:xfrm>
            <a:off x="446843" y="1564632"/>
            <a:ext cx="11298313" cy="4678204"/>
          </a:xfrm>
          <a:prstGeom prst="rect">
            <a:avLst/>
          </a:prstGeom>
          <a:noFill/>
        </p:spPr>
        <p:txBody>
          <a:bodyPr wrap="square" rtlCol="0">
            <a:spAutoFit/>
          </a:bodyPr>
          <a:lstStyle/>
          <a:p>
            <a:pPr lvl="0">
              <a:buSzPct val="45000"/>
            </a:pPr>
            <a:r>
              <a:rPr lang="de-AT" sz="2000" b="1" dirty="0"/>
              <a:t>Vorgehen:</a:t>
            </a:r>
          </a:p>
          <a:p>
            <a:pPr marL="342900" lvl="1" indent="-342900" hangingPunct="0">
              <a:spcBef>
                <a:spcPts val="0"/>
              </a:spcBef>
              <a:spcAft>
                <a:spcPts val="1162"/>
              </a:spcAft>
              <a:buSzPct val="100000"/>
              <a:buFont typeface="Arial" panose="020B0604020202020204" pitchFamily="34" charset="0"/>
              <a:buChar char="•"/>
            </a:pPr>
            <a:r>
              <a:rPr lang="de-AT" sz="2000" dirty="0"/>
              <a:t>Die Entwicklungsarbeit wird in kurzen Iterationen (1-2, max. 4 Wochen, wird zu Beginn des Projekts einmalig festgelegt – tendenziell kürzer als in Scrum) organisiert – pro </a:t>
            </a:r>
            <a:r>
              <a:rPr lang="de-AT" sz="2000" b="1" dirty="0"/>
              <a:t>Iteration</a:t>
            </a:r>
            <a:r>
              <a:rPr lang="de-AT" sz="2000" dirty="0"/>
              <a:t>:</a:t>
            </a:r>
          </a:p>
          <a:p>
            <a:pPr marL="800100" lvl="3" indent="-342900" hangingPunct="0">
              <a:spcAft>
                <a:spcPts val="1162"/>
              </a:spcAft>
              <a:buSzPct val="100000"/>
              <a:buFont typeface="Arial" panose="020B0604020202020204" pitchFamily="34" charset="0"/>
              <a:buChar char="•"/>
            </a:pPr>
            <a:r>
              <a:rPr lang="de-AT" sz="2000" dirty="0"/>
              <a:t>werden zu Beginn User Stories (aus der </a:t>
            </a:r>
            <a:r>
              <a:rPr lang="de-AT" sz="2000" dirty="0" err="1"/>
              <a:t>Releaseplanung</a:t>
            </a:r>
            <a:r>
              <a:rPr lang="de-AT" sz="2000" dirty="0"/>
              <a:t>) ausgewählt und in </a:t>
            </a:r>
            <a:r>
              <a:rPr lang="de-AT" sz="2000" b="1" dirty="0"/>
              <a:t>Tasks</a:t>
            </a:r>
            <a:r>
              <a:rPr lang="de-AT" sz="2000" dirty="0"/>
              <a:t> (s. Scrum) unterteilt</a:t>
            </a:r>
          </a:p>
          <a:p>
            <a:pPr marL="800100" lvl="3" indent="-342900" hangingPunct="0">
              <a:spcAft>
                <a:spcPts val="1162"/>
              </a:spcAft>
              <a:buSzPct val="100000"/>
              <a:buFont typeface="Arial" panose="020B0604020202020204" pitchFamily="34" charset="0"/>
              <a:buChar char="•"/>
            </a:pPr>
            <a:r>
              <a:rPr lang="de-AT" sz="2000" dirty="0"/>
              <a:t>Für die jeweiligen Akzeptanzkriterien werden vor Beginn der eigentlichen Codierung </a:t>
            </a:r>
            <a:r>
              <a:rPr lang="de-AT" sz="2000" b="1" dirty="0"/>
              <a:t>Unit-Tests</a:t>
            </a:r>
            <a:r>
              <a:rPr lang="de-AT" sz="2000" dirty="0"/>
              <a:t> geschrieben (TDD … Test-Driven Development)</a:t>
            </a:r>
          </a:p>
          <a:p>
            <a:pPr marL="800100" lvl="3" indent="-342900" hangingPunct="0">
              <a:spcAft>
                <a:spcPts val="1162"/>
              </a:spcAft>
              <a:buSzPct val="100000"/>
              <a:buFont typeface="Arial" panose="020B0604020202020204" pitchFamily="34" charset="0"/>
              <a:buChar char="•"/>
            </a:pPr>
            <a:r>
              <a:rPr lang="de-AT" sz="2000" dirty="0"/>
              <a:t>Der Fortschritt wird in täglich stattfindenden </a:t>
            </a:r>
            <a:r>
              <a:rPr lang="de-AT" sz="2000" b="1" dirty="0" err="1"/>
              <a:t>Standup</a:t>
            </a:r>
            <a:r>
              <a:rPr lang="de-AT" sz="2000" b="1" dirty="0"/>
              <a:t>-Meetings</a:t>
            </a:r>
            <a:r>
              <a:rPr lang="de-AT" sz="2000" dirty="0"/>
              <a:t> besprochen (vgl. Daily Scrum)</a:t>
            </a:r>
          </a:p>
          <a:p>
            <a:pPr marL="800100" lvl="3" indent="-342900" hangingPunct="0">
              <a:spcAft>
                <a:spcPts val="1162"/>
              </a:spcAft>
              <a:buSzPct val="100000"/>
              <a:buFont typeface="Arial" panose="020B0604020202020204" pitchFamily="34" charset="0"/>
              <a:buChar char="•"/>
            </a:pPr>
            <a:r>
              <a:rPr lang="de-AT" sz="2000" dirty="0"/>
              <a:t>Am Ende müssen alle Unit-Tests und auch alle Akzeptanzkriterien erfüllt sein</a:t>
            </a:r>
          </a:p>
          <a:p>
            <a:pPr marL="800100" lvl="3" indent="-342900" hangingPunct="0">
              <a:spcAft>
                <a:spcPts val="1162"/>
              </a:spcAft>
              <a:buSzPct val="100000"/>
              <a:buFont typeface="Arial" panose="020B0604020202020204" pitchFamily="34" charset="0"/>
              <a:buChar char="•"/>
            </a:pPr>
            <a:r>
              <a:rPr lang="de-AT" sz="2000" dirty="0"/>
              <a:t>In XP kann es </a:t>
            </a:r>
            <a:r>
              <a:rPr lang="de-AT" sz="2000" dirty="0" err="1"/>
              <a:t>iGgs</a:t>
            </a:r>
            <a:r>
              <a:rPr lang="de-AT" sz="2000" dirty="0"/>
              <a:t> zu Scrum auch während einer Iteration zu Änderungen (bspw. im Architekturmodell oder den User Stories) kommen</a:t>
            </a:r>
          </a:p>
          <a:p>
            <a:pPr marL="0" lvl="1" hangingPunct="0">
              <a:spcBef>
                <a:spcPts val="0"/>
              </a:spcBef>
              <a:spcAft>
                <a:spcPts val="1162"/>
              </a:spcAft>
              <a:buSzPct val="100000"/>
            </a:pPr>
            <a:endParaRPr lang="de-AT" dirty="0"/>
          </a:p>
        </p:txBody>
      </p:sp>
    </p:spTree>
    <p:extLst>
      <p:ext uri="{BB962C8B-B14F-4D97-AF65-F5344CB8AC3E}">
        <p14:creationId xmlns:p14="http://schemas.microsoft.com/office/powerpoint/2010/main" val="3075631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XP – Extreme </a:t>
            </a:r>
            <a:r>
              <a:rPr lang="de-AT" dirty="0" err="1"/>
              <a:t>Programming</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pic>
        <p:nvPicPr>
          <p:cNvPr id="7" name="Grafik 6" descr="Extreme Programming Project flow chart">
            <a:extLst>
              <a:ext uri="{FF2B5EF4-FFF2-40B4-BE49-F238E27FC236}">
                <a16:creationId xmlns:a16="http://schemas.microsoft.com/office/drawing/2014/main" id="{A88F6608-0E29-4571-86A3-E114F549DB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68413"/>
            <a:ext cx="8483599" cy="3503619"/>
          </a:xfrm>
          <a:prstGeom prst="rect">
            <a:avLst/>
          </a:prstGeom>
          <a:noFill/>
          <a:ln>
            <a:noFill/>
          </a:ln>
        </p:spPr>
      </p:pic>
    </p:spTree>
    <p:extLst>
      <p:ext uri="{BB962C8B-B14F-4D97-AF65-F5344CB8AC3E}">
        <p14:creationId xmlns:p14="http://schemas.microsoft.com/office/powerpoint/2010/main" val="1162802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XP – Extreme </a:t>
            </a:r>
            <a:r>
              <a:rPr lang="de-AT" dirty="0" err="1"/>
              <a:t>Programming</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sp>
        <p:nvSpPr>
          <p:cNvPr id="5" name="Textfeld 4">
            <a:extLst>
              <a:ext uri="{FF2B5EF4-FFF2-40B4-BE49-F238E27FC236}">
                <a16:creationId xmlns:a16="http://schemas.microsoft.com/office/drawing/2014/main" id="{DFEEBF71-6683-410D-B549-3B917A45FD97}"/>
              </a:ext>
            </a:extLst>
          </p:cNvPr>
          <p:cNvSpPr txBox="1"/>
          <p:nvPr/>
        </p:nvSpPr>
        <p:spPr>
          <a:xfrm>
            <a:off x="473242" y="1378366"/>
            <a:ext cx="11298313" cy="4216539"/>
          </a:xfrm>
          <a:prstGeom prst="rect">
            <a:avLst/>
          </a:prstGeom>
          <a:noFill/>
        </p:spPr>
        <p:txBody>
          <a:bodyPr wrap="square" rtlCol="0">
            <a:spAutoFit/>
          </a:bodyPr>
          <a:lstStyle/>
          <a:p>
            <a:pPr lvl="0">
              <a:buSzPct val="45000"/>
            </a:pPr>
            <a:r>
              <a:rPr lang="de-AT" sz="2000" b="1" dirty="0"/>
              <a:t>Rollen:</a:t>
            </a:r>
          </a:p>
          <a:p>
            <a:pPr marL="342900" lvl="1" indent="-342900" hangingPunct="0">
              <a:spcBef>
                <a:spcPts val="0"/>
              </a:spcBef>
              <a:spcAft>
                <a:spcPts val="1162"/>
              </a:spcAft>
              <a:buSzPct val="100000"/>
              <a:buFont typeface="Arial" panose="020B0604020202020204" pitchFamily="34" charset="0"/>
              <a:buChar char="•"/>
            </a:pPr>
            <a:r>
              <a:rPr lang="de-AT" sz="2000" dirty="0"/>
              <a:t>(Entwickler-)</a:t>
            </a:r>
            <a:r>
              <a:rPr lang="de-AT" sz="2000" b="1" dirty="0"/>
              <a:t>Team</a:t>
            </a:r>
            <a:r>
              <a:rPr lang="de-AT" sz="2000" dirty="0"/>
              <a:t>:</a:t>
            </a:r>
          </a:p>
          <a:p>
            <a:pPr marL="800100" lvl="3" indent="-342900" hangingPunct="0">
              <a:spcAft>
                <a:spcPts val="1162"/>
              </a:spcAft>
              <a:buSzPct val="100000"/>
              <a:buFont typeface="Arial" panose="020B0604020202020204" pitchFamily="34" charset="0"/>
              <a:buChar char="•"/>
            </a:pPr>
            <a:r>
              <a:rPr lang="de-AT" sz="2000" dirty="0"/>
              <a:t>Muss über </a:t>
            </a:r>
            <a:r>
              <a:rPr lang="de-AT" sz="2000" b="1" dirty="0"/>
              <a:t>breites technisches Fachwissen</a:t>
            </a:r>
            <a:r>
              <a:rPr lang="de-AT" sz="2000" dirty="0"/>
              <a:t> (Architektur, Codierung, Datenhaltung, UI-Design, Test, ...) verfügen</a:t>
            </a:r>
          </a:p>
          <a:p>
            <a:pPr marL="800100" lvl="3" indent="-342900" hangingPunct="0">
              <a:spcAft>
                <a:spcPts val="1162"/>
              </a:spcAft>
              <a:buSzPct val="100000"/>
              <a:buFont typeface="Arial" panose="020B0604020202020204" pitchFamily="34" charset="0"/>
              <a:buChar char="•"/>
            </a:pPr>
            <a:r>
              <a:rPr lang="de-AT" sz="2000" dirty="0"/>
              <a:t>Jedes Teammitglied soll in der Lage sein, Tätigkeiten aller anderen zu übernehmen – es soll eine </a:t>
            </a:r>
            <a:r>
              <a:rPr lang="de-AT" sz="2000" b="1" dirty="0" err="1"/>
              <a:t>collective</a:t>
            </a:r>
            <a:r>
              <a:rPr lang="de-AT" sz="2000" b="1" dirty="0"/>
              <a:t> code </a:t>
            </a:r>
            <a:r>
              <a:rPr lang="de-AT" sz="2000" b="1" dirty="0" err="1"/>
              <a:t>ownership</a:t>
            </a:r>
            <a:r>
              <a:rPr lang="de-AT" sz="2000" dirty="0"/>
              <a:t> </a:t>
            </a:r>
            <a:r>
              <a:rPr lang="de-AT" sz="2000" dirty="0" err="1"/>
              <a:t>enstehen</a:t>
            </a:r>
            <a:endParaRPr lang="de-AT" sz="2000" dirty="0"/>
          </a:p>
          <a:p>
            <a:pPr marL="342900" lvl="1" indent="-342900" hangingPunct="0">
              <a:spcBef>
                <a:spcPts val="0"/>
              </a:spcBef>
              <a:spcAft>
                <a:spcPts val="1162"/>
              </a:spcAft>
              <a:buSzPct val="100000"/>
              <a:buFont typeface="Arial" panose="020B0604020202020204" pitchFamily="34" charset="0"/>
              <a:buChar char="•"/>
            </a:pPr>
            <a:r>
              <a:rPr lang="de-AT" sz="2000" b="1" dirty="0"/>
              <a:t>Kunde</a:t>
            </a:r>
            <a:r>
              <a:rPr lang="de-AT" sz="2000" dirty="0"/>
              <a:t>:</a:t>
            </a:r>
          </a:p>
          <a:p>
            <a:pPr marL="800100" lvl="3" indent="-342900" hangingPunct="0">
              <a:spcAft>
                <a:spcPts val="1162"/>
              </a:spcAft>
              <a:buSzPct val="100000"/>
              <a:buFont typeface="Arial" panose="020B0604020202020204" pitchFamily="34" charset="0"/>
              <a:buChar char="•"/>
            </a:pPr>
            <a:r>
              <a:rPr lang="de-AT" sz="2000" dirty="0"/>
              <a:t>Wird repräsentiert durch einen „Delegierten“ des Auftraggebers, der in engem/ständigem Kontakt mit dem Team steht, Anforderungen definiert und priorisiert und die Umsetzung/Ergebnisse überprüft (Feedbacks, Akzeptanzkriterien, Reviews, ...)</a:t>
            </a:r>
          </a:p>
          <a:p>
            <a:pPr marL="0" lvl="1" hangingPunct="0">
              <a:spcBef>
                <a:spcPts val="0"/>
              </a:spcBef>
              <a:spcAft>
                <a:spcPts val="1162"/>
              </a:spcAft>
              <a:buSzPct val="100000"/>
            </a:pPr>
            <a:endParaRPr lang="de-AT" dirty="0"/>
          </a:p>
        </p:txBody>
      </p:sp>
    </p:spTree>
    <p:extLst>
      <p:ext uri="{BB962C8B-B14F-4D97-AF65-F5344CB8AC3E}">
        <p14:creationId xmlns:p14="http://schemas.microsoft.com/office/powerpoint/2010/main" val="3577359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XP – Extreme </a:t>
            </a:r>
            <a:r>
              <a:rPr lang="de-AT" dirty="0" err="1"/>
              <a:t>Programming</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sp>
        <p:nvSpPr>
          <p:cNvPr id="5" name="Textfeld 4">
            <a:extLst>
              <a:ext uri="{FF2B5EF4-FFF2-40B4-BE49-F238E27FC236}">
                <a16:creationId xmlns:a16="http://schemas.microsoft.com/office/drawing/2014/main" id="{DFEEBF71-6683-410D-B549-3B917A45FD97}"/>
              </a:ext>
            </a:extLst>
          </p:cNvPr>
          <p:cNvSpPr txBox="1"/>
          <p:nvPr/>
        </p:nvSpPr>
        <p:spPr>
          <a:xfrm>
            <a:off x="473242" y="1378366"/>
            <a:ext cx="11298313" cy="2369880"/>
          </a:xfrm>
          <a:prstGeom prst="rect">
            <a:avLst/>
          </a:prstGeom>
          <a:noFill/>
        </p:spPr>
        <p:txBody>
          <a:bodyPr wrap="square" rtlCol="0">
            <a:spAutoFit/>
          </a:bodyPr>
          <a:lstStyle/>
          <a:p>
            <a:pPr lvl="0">
              <a:buSzPct val="45000"/>
            </a:pPr>
            <a:r>
              <a:rPr lang="de-AT" sz="2000" b="1" dirty="0"/>
              <a:t>Rollen:</a:t>
            </a:r>
          </a:p>
          <a:p>
            <a:pPr marL="342900" lvl="1" indent="-342900" hangingPunct="0">
              <a:spcBef>
                <a:spcPts val="0"/>
              </a:spcBef>
              <a:spcAft>
                <a:spcPts val="1162"/>
              </a:spcAft>
              <a:buSzPct val="100000"/>
              <a:buFont typeface="Arial" panose="020B0604020202020204" pitchFamily="34" charset="0"/>
              <a:buChar char="•"/>
            </a:pPr>
            <a:r>
              <a:rPr lang="de-AT" sz="2000" dirty="0"/>
              <a:t>Weitere (mögliche) Rollen:</a:t>
            </a:r>
          </a:p>
          <a:p>
            <a:pPr marL="800100" lvl="3" indent="-342900" hangingPunct="0">
              <a:spcAft>
                <a:spcPts val="1162"/>
              </a:spcAft>
              <a:buSzPct val="100000"/>
              <a:buFont typeface="Arial" panose="020B0604020202020204" pitchFamily="34" charset="0"/>
              <a:buChar char="•"/>
            </a:pPr>
            <a:r>
              <a:rPr lang="de-AT" sz="2000" b="1" i="1" dirty="0"/>
              <a:t>Coach</a:t>
            </a:r>
            <a:r>
              <a:rPr lang="de-AT" sz="2000" dirty="0"/>
              <a:t>: hilft dem Team die XP-Praktiken richtig anzuwenden, um eine bestmögliche Performance zu erreichen und achtet auf die Einhaltung der Prinzipien und Werte</a:t>
            </a:r>
          </a:p>
          <a:p>
            <a:pPr marL="800100" lvl="3" indent="-342900" hangingPunct="0">
              <a:spcAft>
                <a:spcPts val="1162"/>
              </a:spcAft>
              <a:buSzPct val="100000"/>
              <a:buFont typeface="Arial" panose="020B0604020202020204" pitchFamily="34" charset="0"/>
              <a:buChar char="•"/>
            </a:pPr>
            <a:r>
              <a:rPr lang="de-AT" sz="2000" b="1" i="1" dirty="0"/>
              <a:t>Projektmanager</a:t>
            </a:r>
            <a:r>
              <a:rPr lang="de-AT" sz="2000" dirty="0"/>
              <a:t>: übernimmt klassisches Projektmanagement</a:t>
            </a:r>
          </a:p>
          <a:p>
            <a:pPr marL="0" lvl="1" hangingPunct="0">
              <a:spcBef>
                <a:spcPts val="0"/>
              </a:spcBef>
              <a:spcAft>
                <a:spcPts val="1162"/>
              </a:spcAft>
              <a:buSzPct val="100000"/>
            </a:pPr>
            <a:endParaRPr lang="de-AT" dirty="0"/>
          </a:p>
        </p:txBody>
      </p:sp>
    </p:spTree>
    <p:extLst>
      <p:ext uri="{BB962C8B-B14F-4D97-AF65-F5344CB8AC3E}">
        <p14:creationId xmlns:p14="http://schemas.microsoft.com/office/powerpoint/2010/main" val="3821351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XP – Extreme </a:t>
            </a:r>
            <a:r>
              <a:rPr lang="de-AT" dirty="0" err="1"/>
              <a:t>Programming</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sp>
        <p:nvSpPr>
          <p:cNvPr id="5" name="Textfeld 4">
            <a:extLst>
              <a:ext uri="{FF2B5EF4-FFF2-40B4-BE49-F238E27FC236}">
                <a16:creationId xmlns:a16="http://schemas.microsoft.com/office/drawing/2014/main" id="{DFEEBF71-6683-410D-B549-3B917A45FD97}"/>
              </a:ext>
            </a:extLst>
          </p:cNvPr>
          <p:cNvSpPr txBox="1"/>
          <p:nvPr/>
        </p:nvSpPr>
        <p:spPr>
          <a:xfrm>
            <a:off x="473242" y="1378366"/>
            <a:ext cx="11298313" cy="4993675"/>
          </a:xfrm>
          <a:prstGeom prst="rect">
            <a:avLst/>
          </a:prstGeom>
          <a:noFill/>
        </p:spPr>
        <p:txBody>
          <a:bodyPr wrap="square" rtlCol="0">
            <a:spAutoFit/>
          </a:bodyPr>
          <a:lstStyle/>
          <a:p>
            <a:pPr lvl="0">
              <a:buSzPct val="45000"/>
            </a:pPr>
            <a:r>
              <a:rPr lang="de-AT" sz="2000" b="1" dirty="0"/>
              <a:t>Grundwerte:</a:t>
            </a:r>
          </a:p>
          <a:p>
            <a:pPr marL="342900" lvl="0" indent="-342900">
              <a:lnSpc>
                <a:spcPct val="115000"/>
              </a:lnSpc>
              <a:buFont typeface="Symbol" panose="05050102010706020507" pitchFamily="18" charset="2"/>
              <a:buChar char=""/>
            </a:pPr>
            <a:r>
              <a:rPr lang="de-AT" sz="2000" dirty="0" err="1">
                <a:effectLst/>
                <a:latin typeface="Calibri" panose="020F0502020204030204" pitchFamily="34" charset="0"/>
                <a:ea typeface="Calibri" panose="020F0502020204030204" pitchFamily="34" charset="0"/>
                <a:cs typeface="Times New Roman" panose="02020603050405020304" pitchFamily="18" charset="0"/>
              </a:rPr>
              <a:t>Planning</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User Stories sind schriftlich</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Im Release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planning</a:t>
            </a:r>
            <a:r>
              <a:rPr lang="de-AT" sz="2000" dirty="0">
                <a:effectLst/>
                <a:latin typeface="Calibri" panose="020F0502020204030204" pitchFamily="34" charset="0"/>
                <a:ea typeface="Calibri" panose="020F0502020204030204" pitchFamily="34" charset="0"/>
                <a:cs typeface="Times New Roman" panose="02020603050405020304" pitchFamily="18" charset="0"/>
              </a:rPr>
              <a:t> Meeting wird festgelegt, was in der Iteration umgesetzt wird</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Mache öfters kleine Releases</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Das Projekt wird in kurze Iterationen unterteilt</a:t>
            </a:r>
          </a:p>
          <a:p>
            <a:pPr marL="342900" lvl="0" indent="-342900">
              <a:lnSpc>
                <a:spcPct val="115000"/>
              </a:lnSpc>
              <a:buFont typeface="Symbol" panose="05050102010706020507" pitchFamily="18" charset="2"/>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Managing</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Das Team bekommt einen eigenen gemeinsamen Arbeitsraum</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Die Arbeitsgeschwindigkeit muss so gewählt werden, dass sie auf längere Zeit durchhaltbar ist</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Jeder Tag startet mit einem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Standup</a:t>
            </a:r>
            <a:r>
              <a:rPr lang="de-AT" sz="2000" dirty="0">
                <a:effectLst/>
                <a:latin typeface="Calibri" panose="020F0502020204030204" pitchFamily="34" charset="0"/>
                <a:ea typeface="Calibri" panose="020F0502020204030204" pitchFamily="34" charset="0"/>
                <a:cs typeface="Times New Roman" panose="02020603050405020304" pitchFamily="18" charset="0"/>
              </a:rPr>
              <a:t> Meeting</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Die Umsetzungsgeschwindigkeit (Velocity) wird ständig gemessen</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Teammitglieder wechseln ihre Rollen, um Knowhow-Engpässe zu vermeiden</a:t>
            </a:r>
          </a:p>
          <a:p>
            <a:pPr marL="742950" lvl="1" indent="-285750">
              <a:lnSpc>
                <a:spcPct val="115000"/>
              </a:lnSpc>
              <a:spcAft>
                <a:spcPts val="300"/>
              </a:spcAft>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Falls der Prozess nicht funktioniert, wird er repariert</a:t>
            </a:r>
          </a:p>
          <a:p>
            <a:pPr lvl="0">
              <a:buSzPct val="45000"/>
            </a:pPr>
            <a:endParaRPr lang="de-AT" sz="2000" b="1" dirty="0"/>
          </a:p>
        </p:txBody>
      </p:sp>
    </p:spTree>
    <p:extLst>
      <p:ext uri="{BB962C8B-B14F-4D97-AF65-F5344CB8AC3E}">
        <p14:creationId xmlns:p14="http://schemas.microsoft.com/office/powerpoint/2010/main" val="2754275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XP – Extreme </a:t>
            </a:r>
            <a:r>
              <a:rPr lang="de-AT" dirty="0" err="1"/>
              <a:t>Programming</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sp>
        <p:nvSpPr>
          <p:cNvPr id="5" name="Textfeld 4">
            <a:extLst>
              <a:ext uri="{FF2B5EF4-FFF2-40B4-BE49-F238E27FC236}">
                <a16:creationId xmlns:a16="http://schemas.microsoft.com/office/drawing/2014/main" id="{DFEEBF71-6683-410D-B549-3B917A45FD97}"/>
              </a:ext>
            </a:extLst>
          </p:cNvPr>
          <p:cNvSpPr txBox="1"/>
          <p:nvPr/>
        </p:nvSpPr>
        <p:spPr>
          <a:xfrm>
            <a:off x="473242" y="1378366"/>
            <a:ext cx="11298313" cy="3577903"/>
          </a:xfrm>
          <a:prstGeom prst="rect">
            <a:avLst/>
          </a:prstGeom>
          <a:noFill/>
        </p:spPr>
        <p:txBody>
          <a:bodyPr wrap="square" rtlCol="0">
            <a:spAutoFit/>
          </a:bodyPr>
          <a:lstStyle/>
          <a:p>
            <a:pPr lvl="0">
              <a:buSzPct val="45000"/>
            </a:pPr>
            <a:r>
              <a:rPr lang="de-AT" sz="2000" b="1" dirty="0"/>
              <a:t>Grundwerte:</a:t>
            </a:r>
          </a:p>
          <a:p>
            <a:pPr marL="342900" lvl="0" indent="-342900">
              <a:lnSpc>
                <a:spcPct val="115000"/>
              </a:lnSpc>
              <a:buFont typeface="Symbol" panose="05050102010706020507" pitchFamily="18" charset="2"/>
              <a:buChar char=""/>
            </a:pPr>
            <a:r>
              <a:rPr lang="de-AT" sz="2000" dirty="0" err="1">
                <a:effectLst/>
                <a:latin typeface="Calibri" panose="020F0502020204030204" pitchFamily="34" charset="0"/>
                <a:ea typeface="Calibri" panose="020F0502020204030204" pitchFamily="34" charset="0"/>
                <a:cs typeface="Times New Roman" panose="02020603050405020304" pitchFamily="18" charset="0"/>
              </a:rPr>
              <a:t>Designing</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Mache alles möglichst einfach</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Suche eine System-Metapher</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Verwende CRC-Karten für Design-Sessions</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Baue einfache Prototypen (sog. Spike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solutions</a:t>
            </a:r>
            <a:r>
              <a:rPr lang="de-AT" sz="2000" dirty="0">
                <a:effectLst/>
                <a:latin typeface="Calibri" panose="020F0502020204030204" pitchFamily="34" charset="0"/>
                <a:ea typeface="Calibri" panose="020F0502020204030204" pitchFamily="34" charset="0"/>
                <a:cs typeface="Times New Roman" panose="02020603050405020304" pitchFamily="18" charset="0"/>
              </a:rPr>
              <a:t>), um technische Entscheidungen mit weniger Risiko treffen zu können</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Keine Funktionalität wird gebaut, bevor sie gebraucht wird</a:t>
            </a:r>
          </a:p>
          <a:p>
            <a:pPr marL="742950" lvl="1" indent="-285750">
              <a:lnSpc>
                <a:spcPct val="115000"/>
              </a:lnSpc>
              <a:spcAft>
                <a:spcPts val="300"/>
              </a:spcAft>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Die Software wird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refactored</a:t>
            </a:r>
            <a:r>
              <a:rPr lang="de-AT" sz="2000" dirty="0">
                <a:effectLst/>
                <a:latin typeface="Calibri" panose="020F0502020204030204" pitchFamily="34" charset="0"/>
                <a:ea typeface="Calibri" panose="020F0502020204030204" pitchFamily="34" charset="0"/>
                <a:cs typeface="Times New Roman" panose="02020603050405020304" pitchFamily="18" charset="0"/>
              </a:rPr>
              <a:t> wann immer dies notwendig und möglich ist</a:t>
            </a:r>
          </a:p>
          <a:p>
            <a:pPr lvl="0">
              <a:buSzPct val="45000"/>
            </a:pPr>
            <a:endParaRPr lang="de-AT" sz="2000" b="1" dirty="0"/>
          </a:p>
        </p:txBody>
      </p:sp>
    </p:spTree>
    <p:extLst>
      <p:ext uri="{BB962C8B-B14F-4D97-AF65-F5344CB8AC3E}">
        <p14:creationId xmlns:p14="http://schemas.microsoft.com/office/powerpoint/2010/main" val="2484289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XP – Extreme </a:t>
            </a:r>
            <a:r>
              <a:rPr lang="de-AT" dirty="0" err="1"/>
              <a:t>Programming</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sp>
        <p:nvSpPr>
          <p:cNvPr id="5" name="Textfeld 4">
            <a:extLst>
              <a:ext uri="{FF2B5EF4-FFF2-40B4-BE49-F238E27FC236}">
                <a16:creationId xmlns:a16="http://schemas.microsoft.com/office/drawing/2014/main" id="{DFEEBF71-6683-410D-B549-3B917A45FD97}"/>
              </a:ext>
            </a:extLst>
          </p:cNvPr>
          <p:cNvSpPr txBox="1"/>
          <p:nvPr/>
        </p:nvSpPr>
        <p:spPr>
          <a:xfrm>
            <a:off x="473242" y="1378366"/>
            <a:ext cx="11298313" cy="3564822"/>
          </a:xfrm>
          <a:prstGeom prst="rect">
            <a:avLst/>
          </a:prstGeom>
          <a:noFill/>
        </p:spPr>
        <p:txBody>
          <a:bodyPr wrap="square" rtlCol="0">
            <a:spAutoFit/>
          </a:bodyPr>
          <a:lstStyle/>
          <a:p>
            <a:pPr lvl="0">
              <a:buSzPct val="45000"/>
            </a:pPr>
            <a:r>
              <a:rPr lang="de-AT" sz="2000" b="1" dirty="0"/>
              <a:t>Grundwerte:</a:t>
            </a:r>
          </a:p>
          <a:p>
            <a:pPr marL="342900" lvl="0" indent="-342900">
              <a:lnSpc>
                <a:spcPct val="115000"/>
              </a:lnSpc>
              <a:buFont typeface="Symbol" panose="05050102010706020507" pitchFamily="18" charset="2"/>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Coding</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Der Kunde ist ständig für Fragen verfügbar</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Programmcode folgt vereinbarten Standards</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Der Unit-Test wird immer zuerst entwickelt</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Programmcode für die Produktion wird immer im Pair-</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Programming</a:t>
            </a:r>
            <a:r>
              <a:rPr lang="de-AT" sz="2000" dirty="0">
                <a:effectLst/>
                <a:latin typeface="Calibri" panose="020F0502020204030204" pitchFamily="34" charset="0"/>
                <a:ea typeface="Calibri" panose="020F0502020204030204" pitchFamily="34" charset="0"/>
                <a:cs typeface="Times New Roman" panose="02020603050405020304" pitchFamily="18" charset="0"/>
              </a:rPr>
              <a:t> entwickelt</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Nur ein Entwicklerpaar auf einmal integriert neuen Code ins Gesamtsystem</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Integriere oft</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Setze einen dedizierten Integration-Computer auf</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Verwende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collective</a:t>
            </a: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ownership</a:t>
            </a:r>
            <a:r>
              <a:rPr lang="de-AT" sz="20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805978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XP – Extreme </a:t>
            </a:r>
            <a:r>
              <a:rPr lang="de-AT" dirty="0" err="1"/>
              <a:t>Programming</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sp>
        <p:nvSpPr>
          <p:cNvPr id="5" name="Textfeld 4">
            <a:extLst>
              <a:ext uri="{FF2B5EF4-FFF2-40B4-BE49-F238E27FC236}">
                <a16:creationId xmlns:a16="http://schemas.microsoft.com/office/drawing/2014/main" id="{DFEEBF71-6683-410D-B549-3B917A45FD97}"/>
              </a:ext>
            </a:extLst>
          </p:cNvPr>
          <p:cNvSpPr txBox="1"/>
          <p:nvPr/>
        </p:nvSpPr>
        <p:spPr>
          <a:xfrm>
            <a:off x="473242" y="1378366"/>
            <a:ext cx="11298313" cy="2516073"/>
          </a:xfrm>
          <a:prstGeom prst="rect">
            <a:avLst/>
          </a:prstGeom>
          <a:noFill/>
        </p:spPr>
        <p:txBody>
          <a:bodyPr wrap="square" rtlCol="0">
            <a:spAutoFit/>
          </a:bodyPr>
          <a:lstStyle/>
          <a:p>
            <a:pPr lvl="0">
              <a:buSzPct val="45000"/>
            </a:pPr>
            <a:r>
              <a:rPr lang="de-AT" sz="2000" b="1" dirty="0"/>
              <a:t>Grundwerte:</a:t>
            </a:r>
          </a:p>
          <a:p>
            <a:pPr marL="342900" lvl="0" indent="-342900">
              <a:lnSpc>
                <a:spcPct val="115000"/>
              </a:lnSpc>
              <a:buFont typeface="Symbol" panose="05050102010706020507" pitchFamily="18" charset="2"/>
              <a:buChar char=""/>
            </a:pPr>
            <a:r>
              <a:rPr lang="de-AT" sz="2000" dirty="0" err="1">
                <a:effectLst/>
                <a:latin typeface="Calibri" panose="020F0502020204030204" pitchFamily="34" charset="0"/>
                <a:ea typeface="Calibri" panose="020F0502020204030204" pitchFamily="34" charset="0"/>
                <a:cs typeface="Times New Roman" panose="02020603050405020304" pitchFamily="18" charset="0"/>
              </a:rPr>
              <a:t>Testing</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Der gesamte Code hat Unit-Tests</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Der gesamte Code muss alle Unit-Tests passieren, bevor er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released</a:t>
            </a:r>
            <a:r>
              <a:rPr lang="de-AT" sz="2000" dirty="0">
                <a:effectLst/>
                <a:latin typeface="Calibri" panose="020F0502020204030204" pitchFamily="34" charset="0"/>
                <a:ea typeface="Calibri" panose="020F0502020204030204" pitchFamily="34" charset="0"/>
                <a:cs typeface="Times New Roman" panose="02020603050405020304" pitchFamily="18" charset="0"/>
              </a:rPr>
              <a:t> werden kann</a:t>
            </a:r>
          </a:p>
          <a:p>
            <a:pPr marL="742950" lvl="1" indent="-285750">
              <a:lnSpc>
                <a:spcPct val="115000"/>
              </a:lnSpc>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Wenn ein Fehler gefunden wird, werden dafür Tests erstellt</a:t>
            </a:r>
          </a:p>
          <a:p>
            <a:pPr marL="742950" lvl="1" indent="-285750">
              <a:lnSpc>
                <a:spcPct val="115000"/>
              </a:lnSpc>
              <a:spcAft>
                <a:spcPts val="300"/>
              </a:spcAft>
              <a:buFont typeface="Courier New" panose="02070309020205020404" pitchFamily="49" charset="0"/>
              <a:buChar char="o"/>
            </a:pPr>
            <a:r>
              <a:rPr lang="de-AT" sz="2000" dirty="0">
                <a:effectLst/>
                <a:latin typeface="Calibri" panose="020F0502020204030204" pitchFamily="34" charset="0"/>
                <a:ea typeface="Calibri" panose="020F0502020204030204" pitchFamily="34" charset="0"/>
                <a:cs typeface="Times New Roman" panose="02020603050405020304" pitchFamily="18" charset="0"/>
              </a:rPr>
              <a:t>Akzeptanz Tests werden oft durchgeführt und die Testergebnisse werden veröffentlicht</a:t>
            </a:r>
          </a:p>
          <a:p>
            <a:pPr lvl="0">
              <a:buSzPct val="45000"/>
            </a:pPr>
            <a:endParaRPr lang="de-AT" sz="2000" b="1" dirty="0"/>
          </a:p>
        </p:txBody>
      </p:sp>
    </p:spTree>
    <p:extLst>
      <p:ext uri="{BB962C8B-B14F-4D97-AF65-F5344CB8AC3E}">
        <p14:creationId xmlns:p14="http://schemas.microsoft.com/office/powerpoint/2010/main" val="406120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Agiles Manifest - Leitsätze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701141" y="1476527"/>
            <a:ext cx="10014207" cy="5735416"/>
          </a:xfrm>
          <a:prstGeom prst="rect">
            <a:avLst/>
          </a:prstGeom>
          <a:noFill/>
        </p:spPr>
        <p:txBody>
          <a:bodyPr wrap="square" rtlCol="0">
            <a:spAutoFit/>
          </a:bodyPr>
          <a:lstStyle/>
          <a:p>
            <a:pPr>
              <a:lnSpc>
                <a:spcPct val="115000"/>
              </a:lnSpc>
              <a:spcAft>
                <a:spcPts val="300"/>
              </a:spcAft>
            </a:pPr>
            <a:r>
              <a:rPr lang="de-AT" sz="2000" dirty="0">
                <a:effectLst/>
                <a:latin typeface="Calibri" panose="020F0502020204030204" pitchFamily="34" charset="0"/>
                <a:ea typeface="Calibri" panose="020F0502020204030204" pitchFamily="34" charset="0"/>
                <a:cs typeface="Times New Roman" panose="02020603050405020304" pitchFamily="18" charset="0"/>
              </a:rPr>
              <a:t>„Wir erschließen bessere Wege, Software zu entwickeln, indem wir es selbst tun und anderen dabei helfen.</a:t>
            </a:r>
          </a:p>
          <a:p>
            <a:pPr>
              <a:lnSpc>
                <a:spcPct val="115000"/>
              </a:lnSpc>
              <a:spcAft>
                <a:spcPts val="300"/>
              </a:spcAft>
            </a:pP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300"/>
              </a:spcAft>
            </a:pPr>
            <a:r>
              <a:rPr lang="de-AT" sz="2000" dirty="0">
                <a:effectLst/>
                <a:latin typeface="Calibri" panose="020F0502020204030204" pitchFamily="34" charset="0"/>
                <a:ea typeface="Calibri" panose="020F0502020204030204" pitchFamily="34" charset="0"/>
                <a:cs typeface="Times New Roman" panose="02020603050405020304" pitchFamily="18" charset="0"/>
              </a:rPr>
              <a:t>Durch diese Tätigkeit haben wir diese Werte zu schätzen gelernt:</a:t>
            </a:r>
          </a:p>
          <a:p>
            <a:pPr>
              <a:lnSpc>
                <a:spcPct val="115000"/>
              </a:lnSpc>
              <a:spcAft>
                <a:spcPts val="300"/>
              </a:spcAft>
            </a:pP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300"/>
              </a:spcAft>
            </a:pPr>
            <a:r>
              <a:rPr lang="de-AT" sz="2000" b="1" dirty="0">
                <a:effectLst/>
                <a:latin typeface="Calibri" panose="020F0502020204030204" pitchFamily="34" charset="0"/>
                <a:ea typeface="Calibri" panose="020F0502020204030204" pitchFamily="34" charset="0"/>
                <a:cs typeface="Times New Roman" panose="02020603050405020304" pitchFamily="18" charset="0"/>
              </a:rPr>
              <a:t>Individuen und Interaktionen</a:t>
            </a:r>
            <a:r>
              <a:rPr lang="de-AT" sz="2000" dirty="0">
                <a:effectLst/>
                <a:latin typeface="Calibri" panose="020F0502020204030204" pitchFamily="34" charset="0"/>
                <a:ea typeface="Calibri" panose="020F0502020204030204" pitchFamily="34" charset="0"/>
                <a:cs typeface="Times New Roman" panose="02020603050405020304" pitchFamily="18" charset="0"/>
              </a:rPr>
              <a:t> mehr als Prozesse und Werkzeuge</a:t>
            </a:r>
          </a:p>
          <a:p>
            <a:pPr>
              <a:lnSpc>
                <a:spcPct val="115000"/>
              </a:lnSpc>
              <a:spcAft>
                <a:spcPts val="300"/>
              </a:spcAft>
            </a:pPr>
            <a:r>
              <a:rPr lang="de-AT" sz="2000" b="1" dirty="0">
                <a:effectLst/>
                <a:latin typeface="Calibri" panose="020F0502020204030204" pitchFamily="34" charset="0"/>
                <a:ea typeface="Calibri" panose="020F0502020204030204" pitchFamily="34" charset="0"/>
                <a:cs typeface="Times New Roman" panose="02020603050405020304" pitchFamily="18" charset="0"/>
              </a:rPr>
              <a:t>Funktionierende Software</a:t>
            </a:r>
            <a:r>
              <a:rPr lang="de-AT" sz="2000" dirty="0">
                <a:effectLst/>
                <a:latin typeface="Calibri" panose="020F0502020204030204" pitchFamily="34" charset="0"/>
                <a:ea typeface="Calibri" panose="020F0502020204030204" pitchFamily="34" charset="0"/>
                <a:cs typeface="Times New Roman" panose="02020603050405020304" pitchFamily="18" charset="0"/>
              </a:rPr>
              <a:t> mehr als umfassende Dokumentation</a:t>
            </a:r>
          </a:p>
          <a:p>
            <a:pPr>
              <a:lnSpc>
                <a:spcPct val="115000"/>
              </a:lnSpc>
              <a:spcAft>
                <a:spcPts val="300"/>
              </a:spcAft>
            </a:pPr>
            <a:r>
              <a:rPr lang="de-AT" sz="2000" b="1" dirty="0">
                <a:effectLst/>
                <a:latin typeface="Calibri" panose="020F0502020204030204" pitchFamily="34" charset="0"/>
                <a:ea typeface="Calibri" panose="020F0502020204030204" pitchFamily="34" charset="0"/>
                <a:cs typeface="Times New Roman" panose="02020603050405020304" pitchFamily="18" charset="0"/>
              </a:rPr>
              <a:t>Zusammenarbeit mit dem Kunden</a:t>
            </a:r>
            <a:r>
              <a:rPr lang="de-AT" sz="2000" dirty="0">
                <a:effectLst/>
                <a:latin typeface="Calibri" panose="020F0502020204030204" pitchFamily="34" charset="0"/>
                <a:ea typeface="Calibri" panose="020F0502020204030204" pitchFamily="34" charset="0"/>
                <a:cs typeface="Times New Roman" panose="02020603050405020304" pitchFamily="18" charset="0"/>
              </a:rPr>
              <a:t> mehr als Vertragsverhandlung</a:t>
            </a:r>
          </a:p>
          <a:p>
            <a:pPr>
              <a:lnSpc>
                <a:spcPct val="115000"/>
              </a:lnSpc>
              <a:spcAft>
                <a:spcPts val="300"/>
              </a:spcAft>
            </a:pPr>
            <a:r>
              <a:rPr lang="de-AT" sz="2000" b="1" dirty="0">
                <a:effectLst/>
                <a:latin typeface="Calibri" panose="020F0502020204030204" pitchFamily="34" charset="0"/>
                <a:ea typeface="Calibri" panose="020F0502020204030204" pitchFamily="34" charset="0"/>
                <a:cs typeface="Times New Roman" panose="02020603050405020304" pitchFamily="18" charset="0"/>
              </a:rPr>
              <a:t>Reagieren auf Veränderung</a:t>
            </a:r>
            <a:r>
              <a:rPr lang="de-AT" sz="2000" dirty="0">
                <a:effectLst/>
                <a:latin typeface="Calibri" panose="020F0502020204030204" pitchFamily="34" charset="0"/>
                <a:ea typeface="Calibri" panose="020F0502020204030204" pitchFamily="34" charset="0"/>
                <a:cs typeface="Times New Roman" panose="02020603050405020304" pitchFamily="18" charset="0"/>
              </a:rPr>
              <a:t> mehr als das Befolgen eines Plans</a:t>
            </a:r>
          </a:p>
          <a:p>
            <a:pPr>
              <a:lnSpc>
                <a:spcPct val="115000"/>
              </a:lnSpc>
              <a:spcAft>
                <a:spcPts val="300"/>
              </a:spcAft>
            </a:pPr>
            <a:r>
              <a:rPr lang="de-AT" sz="20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300"/>
              </a:spcAft>
            </a:pPr>
            <a:r>
              <a:rPr lang="de-AT" sz="2000" dirty="0">
                <a:effectLst/>
                <a:latin typeface="Calibri" panose="020F0502020204030204" pitchFamily="34" charset="0"/>
                <a:ea typeface="Calibri" panose="020F0502020204030204" pitchFamily="34" charset="0"/>
                <a:cs typeface="Times New Roman" panose="02020603050405020304" pitchFamily="18" charset="0"/>
              </a:rPr>
              <a:t>Das heißt, obwohl wir die Werte auf der rechten Seite wichtig finden, schätzen wir die Werte auf der linken Seite höher ein.“</a:t>
            </a:r>
          </a:p>
          <a:p>
            <a:pPr algn="ctr">
              <a:lnSpc>
                <a:spcPct val="115000"/>
              </a:lnSpc>
              <a:spcAft>
                <a:spcPts val="300"/>
              </a:spcAft>
            </a:pP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1320564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a:t>Kanban</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a:t>SYP 3. Jahrgang</a:t>
            </a:r>
            <a:endParaRPr lang="de-AT" dirty="0"/>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a:t>Autor: Philipp Panzirsch</a:t>
            </a:r>
            <a:endParaRPr lang="de-AT" dirty="0"/>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sp>
        <p:nvSpPr>
          <p:cNvPr id="5" name="Textfeld 4">
            <a:extLst>
              <a:ext uri="{FF2B5EF4-FFF2-40B4-BE49-F238E27FC236}">
                <a16:creationId xmlns:a16="http://schemas.microsoft.com/office/drawing/2014/main" id="{DFEEBF71-6683-410D-B549-3B917A45FD97}"/>
              </a:ext>
            </a:extLst>
          </p:cNvPr>
          <p:cNvSpPr txBox="1"/>
          <p:nvPr/>
        </p:nvSpPr>
        <p:spPr>
          <a:xfrm>
            <a:off x="473242" y="1513831"/>
            <a:ext cx="5005647" cy="4247317"/>
          </a:xfrm>
          <a:prstGeom prst="rect">
            <a:avLst/>
          </a:prstGeom>
          <a:noFill/>
        </p:spPr>
        <p:txBody>
          <a:bodyPr wrap="square" rtlCol="0">
            <a:spAutoFit/>
          </a:bodyPr>
          <a:lstStyle/>
          <a:p>
            <a:pPr lvl="0">
              <a:buSzPct val="45000"/>
            </a:pPr>
            <a:r>
              <a:rPr lang="de-AT" sz="2000" b="1" dirty="0"/>
              <a:t>Geschichte:</a:t>
            </a:r>
          </a:p>
          <a:p>
            <a:pPr marL="342900" lvl="1" indent="-342900" hangingPunct="0">
              <a:spcBef>
                <a:spcPts val="0"/>
              </a:spcBef>
              <a:spcAft>
                <a:spcPts val="1162"/>
              </a:spcAft>
              <a:buSzPct val="100000"/>
              <a:buFont typeface="Arial" panose="020B0604020202020204" pitchFamily="34" charset="0"/>
              <a:buChar char="•"/>
            </a:pPr>
            <a:r>
              <a:rPr lang="de-AT" sz="2000" b="1" dirty="0"/>
              <a:t>Kanban</a:t>
            </a:r>
            <a:r>
              <a:rPr lang="de-AT" sz="2000" dirty="0"/>
              <a:t> (japanisch für Signal[karte]) ist ein in Japan (</a:t>
            </a:r>
            <a:r>
              <a:rPr lang="de-AT" sz="2000" dirty="0" err="1"/>
              <a:t>urspünglich</a:t>
            </a:r>
            <a:r>
              <a:rPr lang="de-AT" sz="2000" dirty="0"/>
              <a:t> 1947 von </a:t>
            </a:r>
            <a:r>
              <a:rPr lang="de-AT" sz="2000" dirty="0" err="1"/>
              <a:t>Taiichi</a:t>
            </a:r>
            <a:r>
              <a:rPr lang="de-AT" sz="2000" dirty="0"/>
              <a:t> </a:t>
            </a:r>
            <a:r>
              <a:rPr lang="de-AT" sz="2000" dirty="0" err="1"/>
              <a:t>Ohno</a:t>
            </a:r>
            <a:r>
              <a:rPr lang="de-AT" sz="2000" dirty="0"/>
              <a:t> in der japanischen Toyota Motor Corporation) entwickeltes System zur flexiblen, dezentralen Steuerung von Produktionsprozessen nach dem </a:t>
            </a:r>
            <a:r>
              <a:rPr lang="de-AT" sz="2000" b="1" dirty="0"/>
              <a:t>Pull-Prinzip</a:t>
            </a:r>
            <a:r>
              <a:rPr lang="de-AT" sz="2000" dirty="0"/>
              <a:t>, </a:t>
            </a:r>
            <a:r>
              <a:rPr lang="de-AT" sz="2000" dirty="0" err="1"/>
              <a:t>dh</a:t>
            </a:r>
            <a:r>
              <a:rPr lang="de-AT" sz="2000" dirty="0"/>
              <a:t> die Materialbereitstellung orientiert sich hierbei ausschließlich am Bedarf einer verbrauchenden Stelle im Produktionsablauf (also keine Produktion auf Vorrat, sondern Just-In-Time)</a:t>
            </a:r>
          </a:p>
          <a:p>
            <a:pPr lvl="0">
              <a:buSzPct val="45000"/>
            </a:pPr>
            <a:endParaRPr lang="de-AT" sz="2000" b="1" dirty="0"/>
          </a:p>
        </p:txBody>
      </p:sp>
      <p:pic>
        <p:nvPicPr>
          <p:cNvPr id="2050" name="Picture 2" descr="Grafik-Kanban - SERKEM">
            <a:extLst>
              <a:ext uri="{FF2B5EF4-FFF2-40B4-BE49-F238E27FC236}">
                <a16:creationId xmlns:a16="http://schemas.microsoft.com/office/drawing/2014/main" id="{CD15052A-B0D5-4437-91B9-DCE67C557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247" y="2607733"/>
            <a:ext cx="5874910" cy="2511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592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Kanban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a:t>SYP 3. Jahrgang</a:t>
            </a:r>
            <a:endParaRPr lang="de-AT" dirty="0"/>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a:t>Autor: Philipp Panzirsch</a:t>
            </a:r>
            <a:endParaRPr lang="de-AT" dirty="0"/>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13831"/>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sp>
        <p:nvSpPr>
          <p:cNvPr id="5" name="Textfeld 4">
            <a:extLst>
              <a:ext uri="{FF2B5EF4-FFF2-40B4-BE49-F238E27FC236}">
                <a16:creationId xmlns:a16="http://schemas.microsoft.com/office/drawing/2014/main" id="{DFEEBF71-6683-410D-B549-3B917A45FD97}"/>
              </a:ext>
            </a:extLst>
          </p:cNvPr>
          <p:cNvSpPr txBox="1"/>
          <p:nvPr/>
        </p:nvSpPr>
        <p:spPr>
          <a:xfrm>
            <a:off x="473242" y="1513831"/>
            <a:ext cx="10880558" cy="5324535"/>
          </a:xfrm>
          <a:prstGeom prst="rect">
            <a:avLst/>
          </a:prstGeom>
          <a:noFill/>
        </p:spPr>
        <p:txBody>
          <a:bodyPr wrap="square" rtlCol="0">
            <a:spAutoFit/>
          </a:bodyPr>
          <a:lstStyle/>
          <a:p>
            <a:pPr marL="342900" lvl="1" indent="-342900" hangingPunct="0">
              <a:spcBef>
                <a:spcPts val="0"/>
              </a:spcBef>
              <a:spcAft>
                <a:spcPts val="1162"/>
              </a:spcAft>
              <a:buSzPct val="100000"/>
              <a:buFont typeface="Arial" panose="020B0604020202020204" pitchFamily="34" charset="0"/>
              <a:buChar char="•"/>
            </a:pPr>
            <a:r>
              <a:rPr lang="de-AT" sz="2000" dirty="0"/>
              <a:t>Propagiert einen schlanken Produktionsprozess (</a:t>
            </a:r>
            <a:r>
              <a:rPr lang="de-AT" sz="2000" b="1" dirty="0" err="1"/>
              <a:t>lean</a:t>
            </a:r>
            <a:r>
              <a:rPr lang="de-AT" sz="2000" b="1" dirty="0"/>
              <a:t> </a:t>
            </a:r>
            <a:r>
              <a:rPr lang="de-AT" sz="2000" b="1" dirty="0" err="1"/>
              <a:t>production</a:t>
            </a:r>
            <a:r>
              <a:rPr lang="de-AT" sz="2000" dirty="0"/>
              <a:t>) und versucht </a:t>
            </a:r>
            <a:r>
              <a:rPr lang="de-AT" sz="2000" b="1" dirty="0"/>
              <a:t>Verschwendung</a:t>
            </a:r>
            <a:r>
              <a:rPr lang="de-AT" sz="2000" dirty="0"/>
              <a:t> (japanisch: </a:t>
            </a:r>
            <a:r>
              <a:rPr lang="de-AT" sz="2000" dirty="0" err="1"/>
              <a:t>muda</a:t>
            </a:r>
            <a:r>
              <a:rPr lang="de-AT" sz="2000" dirty="0"/>
              <a:t>) zu </a:t>
            </a:r>
            <a:r>
              <a:rPr lang="de-AT" sz="2000" b="1" dirty="0"/>
              <a:t>minimieren</a:t>
            </a:r>
            <a:r>
              <a:rPr lang="de-AT" sz="2000" dirty="0"/>
              <a:t> – dazu zählen:</a:t>
            </a:r>
          </a:p>
          <a:p>
            <a:pPr marL="800100" lvl="3" indent="-342900" hangingPunct="0">
              <a:spcAft>
                <a:spcPts val="1162"/>
              </a:spcAft>
              <a:buSzPct val="100000"/>
              <a:buFont typeface="Arial" panose="020B0604020202020204" pitchFamily="34" charset="0"/>
              <a:buChar char="•"/>
            </a:pPr>
            <a:r>
              <a:rPr lang="de-AT" sz="2000" dirty="0"/>
              <a:t>Überproduktion</a:t>
            </a:r>
          </a:p>
          <a:p>
            <a:pPr marL="800100" lvl="3" indent="-342900" hangingPunct="0">
              <a:spcAft>
                <a:spcPts val="1162"/>
              </a:spcAft>
              <a:buSzPct val="100000"/>
              <a:buFont typeface="Arial" panose="020B0604020202020204" pitchFamily="34" charset="0"/>
              <a:buChar char="•"/>
            </a:pPr>
            <a:r>
              <a:rPr lang="de-AT" sz="2000" dirty="0"/>
              <a:t>Lager(kosten)</a:t>
            </a:r>
          </a:p>
          <a:p>
            <a:pPr marL="800100" lvl="3" indent="-342900" hangingPunct="0">
              <a:spcAft>
                <a:spcPts val="1162"/>
              </a:spcAft>
              <a:buSzPct val="100000"/>
              <a:buFont typeface="Arial" panose="020B0604020202020204" pitchFamily="34" charset="0"/>
              <a:buChar char="•"/>
            </a:pPr>
            <a:r>
              <a:rPr lang="de-AT" sz="2000" dirty="0"/>
              <a:t>Wartezeiten</a:t>
            </a:r>
          </a:p>
          <a:p>
            <a:pPr marL="800100" lvl="3" indent="-342900" hangingPunct="0">
              <a:spcAft>
                <a:spcPts val="1162"/>
              </a:spcAft>
              <a:buSzPct val="100000"/>
              <a:buFont typeface="Arial" panose="020B0604020202020204" pitchFamily="34" charset="0"/>
              <a:buChar char="•"/>
            </a:pPr>
            <a:r>
              <a:rPr lang="de-AT" sz="2000" dirty="0"/>
              <a:t>Bewegung von Mitarbeitern/Teilen/Maschinen im/zwischen Prozess/-en</a:t>
            </a:r>
          </a:p>
          <a:p>
            <a:pPr marL="800100" lvl="3" indent="-342900" hangingPunct="0">
              <a:spcAft>
                <a:spcPts val="1162"/>
              </a:spcAft>
              <a:buSzPct val="100000"/>
              <a:buFont typeface="Arial" panose="020B0604020202020204" pitchFamily="34" charset="0"/>
              <a:buChar char="•"/>
            </a:pPr>
            <a:r>
              <a:rPr lang="de-AT" sz="2000" dirty="0"/>
              <a:t>Korrekturen/Nacharbeiten/Defekte</a:t>
            </a:r>
          </a:p>
          <a:p>
            <a:pPr marL="800100" lvl="3" indent="-342900" hangingPunct="0">
              <a:spcAft>
                <a:spcPts val="1162"/>
              </a:spcAft>
              <a:buSzPct val="100000"/>
              <a:buFont typeface="Arial" panose="020B0604020202020204" pitchFamily="34" charset="0"/>
              <a:buChar char="•"/>
            </a:pPr>
            <a:r>
              <a:rPr lang="de-AT" sz="2000" dirty="0"/>
              <a:t>Mehrleistung (Over-Processing, </a:t>
            </a:r>
            <a:r>
              <a:rPr lang="de-AT" sz="2000" dirty="0" err="1"/>
              <a:t>Featuritis</a:t>
            </a:r>
            <a:r>
              <a:rPr lang="de-AT" sz="2000" dirty="0"/>
              <a:t>), die Kunde nicht benötigt/honoriert</a:t>
            </a:r>
          </a:p>
          <a:p>
            <a:pPr marL="342900" lvl="1" indent="-342900" hangingPunct="0">
              <a:spcBef>
                <a:spcPts val="0"/>
              </a:spcBef>
              <a:spcAft>
                <a:spcPts val="1162"/>
              </a:spcAft>
              <a:buSzPct val="100000"/>
              <a:buFont typeface="Arial" panose="020B0604020202020204" pitchFamily="34" charset="0"/>
              <a:buChar char="•"/>
            </a:pPr>
            <a:r>
              <a:rPr lang="de-AT" sz="2000" dirty="0"/>
              <a:t>wird oft ergänzt durch Maßnahmen zur </a:t>
            </a:r>
            <a:r>
              <a:rPr lang="de-AT" sz="2000" b="1" dirty="0"/>
              <a:t>kontinuierlichen Verbesserung</a:t>
            </a:r>
            <a:r>
              <a:rPr lang="de-AT" sz="2000" dirty="0"/>
              <a:t> (</a:t>
            </a:r>
            <a:r>
              <a:rPr lang="de-AT" sz="2000" b="1" dirty="0"/>
              <a:t>Kaizen</a:t>
            </a:r>
            <a:r>
              <a:rPr lang="de-AT" sz="2000" dirty="0"/>
              <a:t> - jap. </a:t>
            </a:r>
            <a:r>
              <a:rPr lang="de-AT" sz="2000" dirty="0" err="1"/>
              <a:t>kai</a:t>
            </a:r>
            <a:r>
              <a:rPr lang="de-AT" sz="2000" dirty="0"/>
              <a:t> „Veränderung, Wandel“, </a:t>
            </a:r>
            <a:r>
              <a:rPr lang="de-AT" sz="2000" dirty="0" err="1"/>
              <a:t>zen</a:t>
            </a:r>
            <a:r>
              <a:rPr lang="de-AT" sz="2000" dirty="0"/>
              <a:t> „zum Besseren“ =&gt; „Veränderung zum Besseren“) - diese manifestieren sich </a:t>
            </a:r>
            <a:r>
              <a:rPr lang="de-AT" sz="2000" dirty="0" err="1"/>
              <a:t>bspw</a:t>
            </a:r>
            <a:r>
              <a:rPr lang="de-AT" sz="2000" dirty="0"/>
              <a:t> auch im </a:t>
            </a:r>
            <a:r>
              <a:rPr lang="de-AT" sz="2000" b="1" dirty="0"/>
              <a:t>PDCA</a:t>
            </a:r>
            <a:r>
              <a:rPr lang="de-AT" sz="2000" dirty="0"/>
              <a:t>-Zyklus (Plan-Do-Check-Act) oder im </a:t>
            </a:r>
            <a:r>
              <a:rPr lang="de-AT" sz="2000" b="1" dirty="0"/>
              <a:t>DMAIC</a:t>
            </a:r>
            <a:r>
              <a:rPr lang="de-AT" sz="2000" dirty="0"/>
              <a:t>-Zyklus (</a:t>
            </a:r>
            <a:r>
              <a:rPr lang="de-AT" sz="2000" dirty="0" err="1"/>
              <a:t>Define</a:t>
            </a:r>
            <a:r>
              <a:rPr lang="de-AT" sz="2000" dirty="0"/>
              <a:t>-</a:t>
            </a:r>
            <a:r>
              <a:rPr lang="de-AT" sz="2000" dirty="0" err="1"/>
              <a:t>Measure</a:t>
            </a:r>
            <a:r>
              <a:rPr lang="de-AT" sz="2000" dirty="0"/>
              <a:t>-Analyze-</a:t>
            </a:r>
            <a:r>
              <a:rPr lang="de-AT" sz="2000" dirty="0" err="1"/>
              <a:t>Improve</a:t>
            </a:r>
            <a:r>
              <a:rPr lang="de-AT" sz="2000" dirty="0"/>
              <a:t>-Control) der 6-Sigma-Methode im Bereich des Qualitätsmanagements</a:t>
            </a:r>
          </a:p>
          <a:p>
            <a:pPr lvl="0">
              <a:buSzPct val="45000"/>
            </a:pPr>
            <a:endParaRPr lang="de-AT" sz="2000" b="1" dirty="0"/>
          </a:p>
        </p:txBody>
      </p:sp>
    </p:spTree>
    <p:extLst>
      <p:ext uri="{BB962C8B-B14F-4D97-AF65-F5344CB8AC3E}">
        <p14:creationId xmlns:p14="http://schemas.microsoft.com/office/powerpoint/2010/main" val="1027083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Kanban - </a:t>
            </a:r>
            <a:r>
              <a:rPr lang="de-AT" sz="4400" dirty="0"/>
              <a:t>Adaption f. d. Vorgehen in SW-Projekten nach D. J. Anderson, 2007</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10" name="Textplatzhalter 2">
            <a:extLst>
              <a:ext uri="{FF2B5EF4-FFF2-40B4-BE49-F238E27FC236}">
                <a16:creationId xmlns:a16="http://schemas.microsoft.com/office/drawing/2014/main" id="{49B0F41A-9BE5-466D-A440-E2C38E112FC1}"/>
              </a:ext>
            </a:extLst>
          </p:cNvPr>
          <p:cNvSpPr txBox="1">
            <a:spLocks/>
          </p:cNvSpPr>
          <p:nvPr/>
        </p:nvSpPr>
        <p:spPr>
          <a:xfrm>
            <a:off x="499642" y="1594968"/>
            <a:ext cx="11245515" cy="4344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hangingPunct="0">
              <a:spcBef>
                <a:spcPts val="0"/>
              </a:spcBef>
              <a:spcAft>
                <a:spcPts val="1162"/>
              </a:spcAft>
              <a:buSzPct val="100000"/>
            </a:pPr>
            <a:endParaRPr lang="de-AT" sz="2000" b="1" dirty="0"/>
          </a:p>
        </p:txBody>
      </p:sp>
      <p:pic>
        <p:nvPicPr>
          <p:cNvPr id="1026" name="Picture 2" descr="Kanban | Lean Learning Revolution!">
            <a:extLst>
              <a:ext uri="{FF2B5EF4-FFF2-40B4-BE49-F238E27FC236}">
                <a16:creationId xmlns:a16="http://schemas.microsoft.com/office/drawing/2014/main" id="{56B803C4-91B1-448F-AC43-794405638E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43" y="2165606"/>
            <a:ext cx="5970282" cy="266813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745E95FC-5F47-40E9-8776-C8DB3F2A099D}"/>
              </a:ext>
            </a:extLst>
          </p:cNvPr>
          <p:cNvSpPr txBox="1"/>
          <p:nvPr/>
        </p:nvSpPr>
        <p:spPr>
          <a:xfrm>
            <a:off x="6718535" y="1779687"/>
            <a:ext cx="4973823" cy="4924425"/>
          </a:xfrm>
          <a:prstGeom prst="rect">
            <a:avLst/>
          </a:prstGeom>
          <a:noFill/>
        </p:spPr>
        <p:txBody>
          <a:bodyPr wrap="square" rtlCol="0">
            <a:spAutoFit/>
          </a:bodyPr>
          <a:lstStyle/>
          <a:p>
            <a:r>
              <a:rPr lang="de-AT" sz="2000" b="1" dirty="0"/>
              <a:t>Kanban-Regeln</a:t>
            </a:r>
          </a:p>
          <a:p>
            <a:endParaRPr lang="de-AT" b="1" dirty="0"/>
          </a:p>
          <a:p>
            <a:pPr marL="0" marR="0" lvl="0" indent="0" algn="l" hangingPunct="1">
              <a:lnSpc>
                <a:spcPct val="100000"/>
              </a:lnSpc>
              <a:spcBef>
                <a:spcPts val="0"/>
              </a:spcBef>
              <a:spcAft>
                <a:spcPts val="0"/>
              </a:spcAft>
              <a:buClr>
                <a:srgbClr val="333333"/>
              </a:buClr>
              <a:buSzPct val="100000"/>
              <a:buFont typeface="Open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200" b="1"/>
            </a:pPr>
            <a:r>
              <a:rPr lang="de-AT" sz="2000" b="0" i="0" u="none" strike="noStrike" baseline="0" dirty="0">
                <a:ln>
                  <a:noFill/>
                </a:ln>
                <a:solidFill>
                  <a:srgbClr val="333333"/>
                </a:solidFill>
                <a:ea typeface="Lucida Sans Unicode" pitchFamily="2"/>
                <a:cs typeface="Tahoma" pitchFamily="2"/>
              </a:rPr>
              <a:t>Pull statt Push</a:t>
            </a:r>
          </a:p>
          <a:p>
            <a:pPr marL="0" marR="0" lvl="0" indent="0" algn="l" hangingPunct="1">
              <a:lnSpc>
                <a:spcPct val="100000"/>
              </a:lnSpc>
              <a:spcBef>
                <a:spcPts val="0"/>
              </a:spcBef>
              <a:spcAft>
                <a:spcPts val="0"/>
              </a:spcAft>
              <a:buClr>
                <a:srgbClr val="333333"/>
              </a:buClr>
              <a:buSzPct val="100000"/>
              <a:buFont typeface="Open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200" b="1"/>
            </a:pPr>
            <a:endParaRPr lang="de-AT" sz="2000" b="0" i="0" u="none" strike="noStrike" baseline="0" dirty="0">
              <a:ln>
                <a:noFill/>
              </a:ln>
              <a:solidFill>
                <a:srgbClr val="333333"/>
              </a:solidFill>
              <a:ea typeface="Lucida Sans Unicode" pitchFamily="2"/>
              <a:cs typeface="Tahoma" pitchFamily="2"/>
            </a:endParaRPr>
          </a:p>
          <a:p>
            <a:pPr marL="0" marR="0" lvl="0" indent="0" algn="l" hangingPunct="1">
              <a:lnSpc>
                <a:spcPct val="100000"/>
              </a:lnSpc>
              <a:spcBef>
                <a:spcPts val="0"/>
              </a:spcBef>
              <a:spcAft>
                <a:spcPts val="0"/>
              </a:spcAft>
              <a:buClr>
                <a:srgbClr val="333333"/>
              </a:buClr>
              <a:buSzPct val="100000"/>
              <a:buFont typeface="Open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200" b="1"/>
            </a:pPr>
            <a:r>
              <a:rPr lang="de-AT" sz="2000" b="0" i="0" u="none" strike="noStrike" baseline="0" dirty="0">
                <a:ln>
                  <a:noFill/>
                </a:ln>
                <a:solidFill>
                  <a:srgbClr val="333333"/>
                </a:solidFill>
                <a:ea typeface="Lucida Sans Unicode" pitchFamily="2"/>
                <a:cs typeface="Tahoma" pitchFamily="2"/>
              </a:rPr>
              <a:t>Visualisierung der Arbeitsabläufe und Probleme durch Verwendung eines Kanban-Boards</a:t>
            </a:r>
          </a:p>
          <a:p>
            <a:pPr marL="0" marR="0" lvl="0" indent="0" algn="l" hangingPunct="1">
              <a:lnSpc>
                <a:spcPct val="100000"/>
              </a:lnSpc>
              <a:spcBef>
                <a:spcPts val="0"/>
              </a:spcBef>
              <a:spcAft>
                <a:spcPts val="0"/>
              </a:spcAft>
              <a:buClr>
                <a:srgbClr val="333333"/>
              </a:buClr>
              <a:buSzPct val="100000"/>
              <a:buFont typeface="Open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200" b="1"/>
            </a:pPr>
            <a:endParaRPr lang="de-AT" sz="2000" b="0" i="0" u="none" strike="noStrike" baseline="0" dirty="0">
              <a:ln>
                <a:noFill/>
              </a:ln>
              <a:solidFill>
                <a:srgbClr val="333333"/>
              </a:solidFill>
              <a:ea typeface="Lucida Sans Unicode" pitchFamily="2"/>
              <a:cs typeface="Tahoma" pitchFamily="2"/>
            </a:endParaRPr>
          </a:p>
          <a:p>
            <a:pPr marL="0" marR="0" lvl="0" indent="0" algn="l" hangingPunct="1">
              <a:lnSpc>
                <a:spcPct val="100000"/>
              </a:lnSpc>
              <a:spcBef>
                <a:spcPts val="0"/>
              </a:spcBef>
              <a:spcAft>
                <a:spcPts val="0"/>
              </a:spcAft>
              <a:buClr>
                <a:srgbClr val="333333"/>
              </a:buClr>
              <a:buSzPct val="100000"/>
              <a:buFont typeface="Open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200" b="1"/>
            </a:pPr>
            <a:r>
              <a:rPr lang="de-AT" sz="2000" b="0" i="0" u="none" strike="noStrike" baseline="0" dirty="0">
                <a:ln>
                  <a:noFill/>
                </a:ln>
                <a:solidFill>
                  <a:srgbClr val="333333"/>
                </a:solidFill>
                <a:ea typeface="Lucida Sans Unicode" pitchFamily="2"/>
                <a:cs typeface="Tahoma" pitchFamily="2"/>
              </a:rPr>
              <a:t>Work-in-Progress ist beschränkt (</a:t>
            </a:r>
            <a:r>
              <a:rPr lang="de-AT" sz="2000" b="0" i="0" u="none" strike="noStrike" baseline="0" dirty="0" err="1">
                <a:ln>
                  <a:noFill/>
                </a:ln>
                <a:solidFill>
                  <a:srgbClr val="333333"/>
                </a:solidFill>
                <a:ea typeface="Lucida Sans Unicode" pitchFamily="2"/>
                <a:cs typeface="Tahoma" pitchFamily="2"/>
              </a:rPr>
              <a:t>WiP</a:t>
            </a:r>
            <a:r>
              <a:rPr lang="de-AT" sz="2000" b="0" i="0" u="none" strike="noStrike" baseline="0" dirty="0">
                <a:ln>
                  <a:noFill/>
                </a:ln>
                <a:solidFill>
                  <a:srgbClr val="333333"/>
                </a:solidFill>
                <a:ea typeface="Lucida Sans Unicode" pitchFamily="2"/>
                <a:cs typeface="Tahoma" pitchFamily="2"/>
              </a:rPr>
              <a:t>-Limit je Lane)</a:t>
            </a:r>
          </a:p>
          <a:p>
            <a:pPr marL="0" marR="0" lvl="0" indent="0" algn="l" hangingPunct="1">
              <a:lnSpc>
                <a:spcPct val="100000"/>
              </a:lnSpc>
              <a:spcBef>
                <a:spcPts val="0"/>
              </a:spcBef>
              <a:spcAft>
                <a:spcPts val="0"/>
              </a:spcAft>
              <a:buClr>
                <a:srgbClr val="333333"/>
              </a:buClr>
              <a:buSzPct val="100000"/>
              <a:buFont typeface="Open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200" b="1"/>
            </a:pPr>
            <a:endParaRPr lang="de-AT" sz="2000" b="0" i="0" u="none" strike="noStrike" baseline="0" dirty="0">
              <a:ln>
                <a:noFill/>
              </a:ln>
              <a:solidFill>
                <a:srgbClr val="333333"/>
              </a:solidFill>
              <a:ea typeface="Lucida Sans Unicode" pitchFamily="2"/>
              <a:cs typeface="Tahoma" pitchFamily="2"/>
            </a:endParaRPr>
          </a:p>
          <a:p>
            <a:pPr marL="0" marR="0" lvl="0" indent="0" algn="l" hangingPunct="1">
              <a:lnSpc>
                <a:spcPct val="100000"/>
              </a:lnSpc>
              <a:spcBef>
                <a:spcPts val="0"/>
              </a:spcBef>
              <a:spcAft>
                <a:spcPts val="0"/>
              </a:spcAft>
              <a:buClr>
                <a:srgbClr val="333333"/>
              </a:buClr>
              <a:buSzPct val="100000"/>
              <a:buFont typeface="Open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200" b="1"/>
            </a:pPr>
            <a:r>
              <a:rPr lang="de-AT" sz="2000" b="0" i="0" u="none" strike="noStrike" baseline="0" dirty="0">
                <a:ln>
                  <a:noFill/>
                </a:ln>
                <a:solidFill>
                  <a:srgbClr val="333333"/>
                </a:solidFill>
                <a:ea typeface="Lucida Sans Unicode" pitchFamily="2"/>
                <a:cs typeface="Tahoma" pitchFamily="2"/>
              </a:rPr>
              <a:t>Erhebung/Protokollierung von Prozessdaten (</a:t>
            </a:r>
            <a:r>
              <a:rPr lang="de-AT" sz="2000" b="0" i="0" u="none" strike="noStrike" baseline="0" dirty="0" err="1">
                <a:ln>
                  <a:noFill/>
                </a:ln>
                <a:solidFill>
                  <a:srgbClr val="333333"/>
                </a:solidFill>
                <a:ea typeface="Lucida Sans Unicode" pitchFamily="2"/>
                <a:cs typeface="Tahoma" pitchFamily="2"/>
              </a:rPr>
              <a:t>bspw</a:t>
            </a:r>
            <a:r>
              <a:rPr lang="de-AT" sz="2000" b="0" i="0" u="none" strike="noStrike" baseline="0" dirty="0">
                <a:ln>
                  <a:noFill/>
                </a:ln>
                <a:solidFill>
                  <a:srgbClr val="333333"/>
                </a:solidFill>
                <a:ea typeface="Lucida Sans Unicode" pitchFamily="2"/>
                <a:cs typeface="Tahoma" pitchFamily="2"/>
              </a:rPr>
              <a:t> </a:t>
            </a:r>
            <a:r>
              <a:rPr lang="de-AT" sz="2000" b="0" i="0" u="none" strike="noStrike" baseline="0" dirty="0" err="1">
                <a:ln>
                  <a:noFill/>
                </a:ln>
                <a:solidFill>
                  <a:srgbClr val="333333"/>
                </a:solidFill>
                <a:ea typeface="Lucida Sans Unicode" pitchFamily="2"/>
                <a:cs typeface="Tahoma" pitchFamily="2"/>
              </a:rPr>
              <a:t>cycle</a:t>
            </a:r>
            <a:r>
              <a:rPr lang="de-AT" sz="2000" b="0" i="0" u="none" strike="noStrike" baseline="0" dirty="0">
                <a:ln>
                  <a:noFill/>
                </a:ln>
                <a:solidFill>
                  <a:srgbClr val="333333"/>
                </a:solidFill>
                <a:ea typeface="Lucida Sans Unicode" pitchFamily="2"/>
                <a:cs typeface="Tahoma" pitchFamily="2"/>
              </a:rPr>
              <a:t>-time = Fertigstellungsdauer einer Task)</a:t>
            </a:r>
          </a:p>
          <a:p>
            <a:endParaRPr lang="de-AT" sz="1800" b="1" dirty="0"/>
          </a:p>
          <a:p>
            <a:endParaRPr lang="de-AT" dirty="0"/>
          </a:p>
        </p:txBody>
      </p:sp>
    </p:spTree>
    <p:extLst>
      <p:ext uri="{BB962C8B-B14F-4D97-AF65-F5344CB8AC3E}">
        <p14:creationId xmlns:p14="http://schemas.microsoft.com/office/powerpoint/2010/main" val="143556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Agiles Manifest - Grundprinzipien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66135" y="1512037"/>
            <a:ext cx="11318406" cy="5917004"/>
          </a:xfrm>
          <a:prstGeom prst="rect">
            <a:avLst/>
          </a:prstGeom>
          <a:noFill/>
        </p:spPr>
        <p:txBody>
          <a:bodyPr wrap="square" rtlCol="0">
            <a:spAutoFit/>
          </a:bodyPr>
          <a:lstStyle/>
          <a:p>
            <a:pPr marL="342900" lvl="0" indent="-342900">
              <a:lnSpc>
                <a:spcPct val="115000"/>
              </a:lnSpc>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Unsere höchste Priorität ist es, den Kunden durch frühe und kontinuierliche Auslieferung wertvoller Software zufrieden zu stellen.</a:t>
            </a:r>
          </a:p>
          <a:p>
            <a:pPr marL="342900" lvl="0" indent="-342900">
              <a:lnSpc>
                <a:spcPct val="115000"/>
              </a:lnSpc>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Heiße Anforderungsänderungen selbst spät in der Entwicklung willkommen. Agile Prozesse nutzen Veränderungen zum Wettbewerbsvorteil des Kunden.</a:t>
            </a:r>
          </a:p>
          <a:p>
            <a:pPr marL="342900" lvl="0" indent="-342900">
              <a:lnSpc>
                <a:spcPct val="115000"/>
              </a:lnSpc>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Liefere funktionierende Software regelmäßig innerhalb weniger Wochen oder Monate und bevorzuge dabei die kürzere Zeitspanne.</a:t>
            </a:r>
          </a:p>
          <a:p>
            <a:pPr marL="342900" lvl="0" indent="-342900">
              <a:lnSpc>
                <a:spcPct val="115000"/>
              </a:lnSpc>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Fachexperten und Entwickler müssen während des Projektes täglich zusammenarbeiten.</a:t>
            </a:r>
          </a:p>
          <a:p>
            <a:pPr marL="342900" lvl="0" indent="-342900">
              <a:lnSpc>
                <a:spcPct val="115000"/>
              </a:lnSpc>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Errichte Projekte rund um motivierte Individuen. Gib ihnen das Umfeld und die Unterstützung, die sie benötigen und vertraue darauf, dass sie die Aufgabe erledigen.</a:t>
            </a:r>
          </a:p>
          <a:p>
            <a:pPr marL="342900" lvl="0" indent="-342900">
              <a:lnSpc>
                <a:spcPct val="115000"/>
              </a:lnSpc>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Die effizienteste und effektivste Methode, Informationen an und innerhalb eines Entwicklungsteams zu übermitteln, ist im Gespräch von Angesicht zu Angesicht.</a:t>
            </a:r>
          </a:p>
          <a:p>
            <a:pPr marL="342900" lvl="0" indent="-342900">
              <a:lnSpc>
                <a:spcPct val="115000"/>
              </a:lnSpc>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Funktionierende Software ist das wichtigste Fortschrittsmaß.</a:t>
            </a:r>
          </a:p>
          <a:p>
            <a:pPr marL="342900" lvl="0" indent="-342900">
              <a:lnSpc>
                <a:spcPct val="115000"/>
              </a:lnSpc>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Agile Prozesse fördern nachhaltige Entwicklung. Die Auftraggeber, Entwickler und Benutzer sollten ein gleichmäßiges Tempo auf unbegrenzte Zeit halten können.</a:t>
            </a:r>
          </a:p>
          <a:p>
            <a:pPr marL="342900" lvl="0" indent="-342900">
              <a:lnSpc>
                <a:spcPct val="115000"/>
              </a:lnSpc>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Ständiges Augenmerk auf technische Exzellenz und gutes Design fördert Agilität.</a:t>
            </a:r>
          </a:p>
          <a:p>
            <a:pPr marL="342900" lvl="0" indent="-342900">
              <a:lnSpc>
                <a:spcPct val="115000"/>
              </a:lnSpc>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Einfachheit -- die Kunst, die Menge nicht getaner Arbeit zu maximieren -- ist essenziell.</a:t>
            </a:r>
          </a:p>
          <a:p>
            <a:pPr marL="342900" lvl="0" indent="-342900">
              <a:lnSpc>
                <a:spcPct val="115000"/>
              </a:lnSpc>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Die besten Architekturen, Anforderungen und Entwürfe entstehen durch selbstorganisierte Teams.</a:t>
            </a:r>
          </a:p>
          <a:p>
            <a:pPr marL="342900" lvl="0" indent="-342900">
              <a:lnSpc>
                <a:spcPct val="115000"/>
              </a:lnSpc>
              <a:spcAft>
                <a:spcPts val="300"/>
              </a:spcAft>
              <a:buFont typeface="+mj-lt"/>
              <a:buAutoNum type="arabicPeriod"/>
            </a:pPr>
            <a:r>
              <a:rPr lang="de-AT" sz="1600" dirty="0">
                <a:effectLst/>
                <a:latin typeface="Calibri" panose="020F0502020204030204" pitchFamily="34" charset="0"/>
                <a:ea typeface="Calibri" panose="020F0502020204030204" pitchFamily="34" charset="0"/>
                <a:cs typeface="Times New Roman" panose="02020603050405020304" pitchFamily="18" charset="0"/>
              </a:rPr>
              <a:t>In regelmäßigen Abständen reflektiert das Team, wie es effektiver werden kann und passt sein Verhalten entsprechend an.</a:t>
            </a:r>
          </a:p>
          <a:p>
            <a:pPr>
              <a:lnSpc>
                <a:spcPct val="115000"/>
              </a:lnSpc>
              <a:spcAft>
                <a:spcPts val="300"/>
              </a:spcAft>
            </a:pP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83736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 allgemein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66135" y="1512037"/>
            <a:ext cx="11318406" cy="4876720"/>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Scrum an sich betrachtet sich selbst nicht als Methode oder als Prozess, sondern als ein Framework </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Die wichtigsten Funktionen des Frameworks sind die kontinuierliche Inspektion und Adaption sowohl von Arbeitsergebnissen als auch vom Prozess selbst.</a:t>
            </a: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Projekte nach Scrum werden von selbstorganisierenden interdisziplinären (Experten aus allen notwendigen Fachgebieten) Teams durchgeführt</a:t>
            </a:r>
          </a:p>
          <a:p>
            <a:pPr marL="285750"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Das Framework beinhaltet</a:t>
            </a:r>
          </a:p>
          <a:p>
            <a:pPr marL="742950" lvl="1"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3 Rollen</a:t>
            </a:r>
          </a:p>
          <a:p>
            <a:pPr marL="742950" lvl="1"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4 Meetings</a:t>
            </a:r>
          </a:p>
          <a:p>
            <a:pPr marL="742950" lvl="1"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3 Artefakte</a:t>
            </a:r>
          </a:p>
          <a:p>
            <a:pPr lvl="1">
              <a:lnSpc>
                <a:spcPct val="115000"/>
              </a:lnSpc>
              <a:spcAft>
                <a:spcPts val="300"/>
              </a:spcAft>
            </a:pPr>
            <a:endParaRPr lang="de-AT"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300"/>
              </a:spcAft>
              <a:buFont typeface="Arial" panose="020B0604020202020204" pitchFamily="34" charset="0"/>
              <a:buChar char="•"/>
            </a:pP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355269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 allgemein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66135" y="1379037"/>
            <a:ext cx="11318406" cy="6523324"/>
          </a:xfrm>
          <a:prstGeom prst="rect">
            <a:avLst/>
          </a:prstGeom>
          <a:noFill/>
        </p:spPr>
        <p:txBody>
          <a:bodyPr wrap="square" rtlCol="0">
            <a:spAutoFit/>
          </a:bodyPr>
          <a:lstStyle/>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3 Rollen</a:t>
            </a:r>
          </a:p>
          <a:p>
            <a:pPr marL="742950" lvl="1" indent="-285750">
              <a:lnSpc>
                <a:spcPct val="115000"/>
              </a:lnSpc>
              <a:spcAft>
                <a:spcPts val="300"/>
              </a:spcAft>
              <a:buFont typeface="Arial" panose="020B0604020202020204" pitchFamily="34" charset="0"/>
              <a:buChar char="•"/>
            </a:pPr>
            <a:r>
              <a:rPr lang="de-AT" sz="2000" dirty="0" err="1">
                <a:latin typeface="Calibri" panose="020F0502020204030204" pitchFamily="34" charset="0"/>
                <a:ea typeface="Calibri" panose="020F0502020204030204" pitchFamily="34" charset="0"/>
                <a:cs typeface="Times New Roman" panose="02020603050405020304" pitchFamily="18" charset="0"/>
              </a:rPr>
              <a:t>Product</a:t>
            </a:r>
            <a:r>
              <a:rPr lang="de-AT" sz="2000" dirty="0">
                <a:latin typeface="Calibri" panose="020F0502020204030204" pitchFamily="34" charset="0"/>
                <a:ea typeface="Calibri" panose="020F0502020204030204" pitchFamily="34" charset="0"/>
                <a:cs typeface="Times New Roman" panose="02020603050405020304" pitchFamily="18" charset="0"/>
              </a:rPr>
              <a:t> </a:t>
            </a:r>
            <a:r>
              <a:rPr lang="de-AT" sz="2000" dirty="0" err="1">
                <a:latin typeface="Calibri" panose="020F0502020204030204" pitchFamily="34" charset="0"/>
                <a:ea typeface="Calibri" panose="020F0502020204030204" pitchFamily="34" charset="0"/>
                <a:cs typeface="Times New Roman" panose="02020603050405020304" pitchFamily="18" charset="0"/>
              </a:rPr>
              <a:t>Owner</a:t>
            </a:r>
            <a:endParaRPr lang="de-AT" sz="20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Umsetzungsteam</a:t>
            </a:r>
          </a:p>
          <a:p>
            <a:pPr marL="742950" lvl="1"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Scrum Master</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4 Meetings</a:t>
            </a:r>
          </a:p>
          <a:p>
            <a:pPr marL="742950" lvl="1"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Sprint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planning</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Sprint review</a:t>
            </a:r>
          </a:p>
          <a:p>
            <a:pPr marL="742950" lvl="1"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Sprint </a:t>
            </a:r>
            <a:r>
              <a:rPr lang="de-AT" sz="2000" dirty="0" err="1">
                <a:effectLst/>
                <a:latin typeface="Calibri" panose="020F0502020204030204" pitchFamily="34" charset="0"/>
                <a:ea typeface="Calibri" panose="020F0502020204030204" pitchFamily="34" charset="0"/>
                <a:cs typeface="Times New Roman" panose="02020603050405020304" pitchFamily="18" charset="0"/>
              </a:rPr>
              <a:t>retr</a:t>
            </a:r>
            <a:r>
              <a:rPr lang="de-AT" sz="2000" dirty="0" err="1">
                <a:latin typeface="Calibri" panose="020F0502020204030204" pitchFamily="34" charset="0"/>
                <a:ea typeface="Calibri" panose="020F0502020204030204" pitchFamily="34" charset="0"/>
                <a:cs typeface="Times New Roman" panose="02020603050405020304" pitchFamily="18" charset="0"/>
              </a:rPr>
              <a:t>ospective</a:t>
            </a:r>
            <a:endParaRPr lang="de-AT" sz="20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300"/>
              </a:spcAft>
              <a:buFont typeface="Arial" panose="020B0604020202020204" pitchFamily="34" charset="0"/>
              <a:buChar char="•"/>
            </a:pPr>
            <a:r>
              <a:rPr lang="de-AT" sz="2000" dirty="0">
                <a:effectLst/>
                <a:latin typeface="Calibri" panose="020F0502020204030204" pitchFamily="34" charset="0"/>
                <a:ea typeface="Calibri" panose="020F0502020204030204" pitchFamily="34" charset="0"/>
                <a:cs typeface="Times New Roman" panose="02020603050405020304" pitchFamily="18" charset="0"/>
              </a:rPr>
              <a:t>Daily Scrum</a:t>
            </a:r>
          </a:p>
          <a:p>
            <a:pPr marL="285750"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3 Artefakte</a:t>
            </a:r>
          </a:p>
          <a:p>
            <a:pPr marL="742950" lvl="1"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Produkt Backlog</a:t>
            </a:r>
          </a:p>
          <a:p>
            <a:pPr marL="742950" lvl="1"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Sprint Backlog</a:t>
            </a:r>
          </a:p>
          <a:p>
            <a:pPr marL="742950" lvl="1" indent="-285750">
              <a:lnSpc>
                <a:spcPct val="115000"/>
              </a:lnSpc>
              <a:spcAft>
                <a:spcPts val="300"/>
              </a:spcAft>
              <a:buFont typeface="Arial" panose="020B0604020202020204" pitchFamily="34" charset="0"/>
              <a:buChar char="•"/>
            </a:pPr>
            <a:r>
              <a:rPr lang="de-AT" sz="2000" dirty="0">
                <a:latin typeface="Calibri" panose="020F0502020204030204" pitchFamily="34" charset="0"/>
                <a:ea typeface="Calibri" panose="020F0502020204030204" pitchFamily="34" charset="0"/>
                <a:cs typeface="Times New Roman" panose="02020603050405020304" pitchFamily="18" charset="0"/>
              </a:rPr>
              <a:t>Produkt-Inkrement</a:t>
            </a:r>
          </a:p>
          <a:p>
            <a:pPr lvl="1">
              <a:lnSpc>
                <a:spcPct val="115000"/>
              </a:lnSpc>
              <a:spcAft>
                <a:spcPts val="300"/>
              </a:spcAft>
            </a:pPr>
            <a:endParaRPr lang="de-AT"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300"/>
              </a:spcAft>
              <a:buFont typeface="Arial" panose="020B0604020202020204" pitchFamily="34" charset="0"/>
              <a:buChar char="•"/>
            </a:pP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51670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Scrum - allgemein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pic>
        <p:nvPicPr>
          <p:cNvPr id="8" name="Grafik 7">
            <a:extLst>
              <a:ext uri="{FF2B5EF4-FFF2-40B4-BE49-F238E27FC236}">
                <a16:creationId xmlns:a16="http://schemas.microsoft.com/office/drawing/2014/main" id="{FE58B174-5BDC-413F-A42C-2AC6408B685D}"/>
              </a:ext>
            </a:extLst>
          </p:cNvPr>
          <p:cNvPicPr>
            <a:picLocks noChangeAspect="1"/>
          </p:cNvPicPr>
          <p:nvPr/>
        </p:nvPicPr>
        <p:blipFill>
          <a:blip r:embed="rId3"/>
          <a:stretch>
            <a:fillRect/>
          </a:stretch>
        </p:blipFill>
        <p:spPr>
          <a:xfrm>
            <a:off x="1743660" y="1348692"/>
            <a:ext cx="8081213" cy="5412888"/>
          </a:xfrm>
          <a:prstGeom prst="rect">
            <a:avLst/>
          </a:prstGeom>
        </p:spPr>
      </p:pic>
    </p:spTree>
    <p:extLst>
      <p:ext uri="{BB962C8B-B14F-4D97-AF65-F5344CB8AC3E}">
        <p14:creationId xmlns:p14="http://schemas.microsoft.com/office/powerpoint/2010/main" val="48952474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6118EDFCEEAE148B101988885643524" ma:contentTypeVersion="6" ma:contentTypeDescription="Ein neues Dokument erstellen." ma:contentTypeScope="" ma:versionID="6c6ab72fe79df2a7c89c3d086313bca0">
  <xsd:schema xmlns:xsd="http://www.w3.org/2001/XMLSchema" xmlns:xs="http://www.w3.org/2001/XMLSchema" xmlns:p="http://schemas.microsoft.com/office/2006/metadata/properties" xmlns:ns2="1658011a-62be-4c0c-9b51-b2a4132a9fc4" targetNamespace="http://schemas.microsoft.com/office/2006/metadata/properties" ma:root="true" ma:fieldsID="35ce63ba95e6fe94a234961012484298" ns2:_="">
    <xsd:import namespace="1658011a-62be-4c0c-9b51-b2a4132a9fc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58011a-62be-4c0c-9b51-b2a4132a9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7878AD-7872-477A-BF6A-41ED45E7EC28}"/>
</file>

<file path=customXml/itemProps2.xml><?xml version="1.0" encoding="utf-8"?>
<ds:datastoreItem xmlns:ds="http://schemas.openxmlformats.org/officeDocument/2006/customXml" ds:itemID="{140B6513-EB92-4051-B61C-032AE1B508D8}"/>
</file>

<file path=customXml/itemProps3.xml><?xml version="1.0" encoding="utf-8"?>
<ds:datastoreItem xmlns:ds="http://schemas.openxmlformats.org/officeDocument/2006/customXml" ds:itemID="{C92870B4-7943-4B8D-83C3-5EB5E9440B65}"/>
</file>

<file path=docProps/app.xml><?xml version="1.0" encoding="utf-8"?>
<Properties xmlns="http://schemas.openxmlformats.org/officeDocument/2006/extended-properties" xmlns:vt="http://schemas.openxmlformats.org/officeDocument/2006/docPropsVTypes">
  <TotalTime>0</TotalTime>
  <Words>5317</Words>
  <Application>Microsoft Office PowerPoint</Application>
  <PresentationFormat>Breitbild</PresentationFormat>
  <Paragraphs>500</Paragraphs>
  <Slides>52</Slides>
  <Notes>52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52</vt:i4>
      </vt:variant>
    </vt:vector>
  </HeadingPairs>
  <TitlesOfParts>
    <vt:vector size="59" baseType="lpstr">
      <vt:lpstr>Arial</vt:lpstr>
      <vt:lpstr>Calibri</vt:lpstr>
      <vt:lpstr>Calibri Light</vt:lpstr>
      <vt:lpstr>Courier New</vt:lpstr>
      <vt:lpstr>OpenSymbol</vt:lpstr>
      <vt:lpstr>Symbol</vt:lpstr>
      <vt:lpstr>Office</vt:lpstr>
      <vt:lpstr>Agile Vorgehensmodelle</vt:lpstr>
      <vt:lpstr>Agile Vorgehensmodelle</vt:lpstr>
      <vt:lpstr>Agile Vorgehensmodelle</vt:lpstr>
      <vt:lpstr>Agiles Manifest</vt:lpstr>
      <vt:lpstr>Agiles Manifest - Leitsätze</vt:lpstr>
      <vt:lpstr>Agiles Manifest - Grundprinzipien</vt:lpstr>
      <vt:lpstr>Scrum - allgemein</vt:lpstr>
      <vt:lpstr>Scrum - allgemein</vt:lpstr>
      <vt:lpstr>Scrum - allgemein</vt:lpstr>
      <vt:lpstr>Scrum Rollen – Product Owner</vt:lpstr>
      <vt:lpstr>Scrum Rollen – Product Owner</vt:lpstr>
      <vt:lpstr>Scrum Rollen – Product Owner</vt:lpstr>
      <vt:lpstr>Scrum Rollen – Scrum Master</vt:lpstr>
      <vt:lpstr>Scrum Rollen – Scrum Master</vt:lpstr>
      <vt:lpstr>Scrum Rollen – Umsetzungsteam</vt:lpstr>
      <vt:lpstr>Scrum Rollen – Umsetzungsteam</vt:lpstr>
      <vt:lpstr>Scrum Rollen – Umsetzungsteam</vt:lpstr>
      <vt:lpstr>Scrum Meetings – Sprint planning</vt:lpstr>
      <vt:lpstr>Scrum Meetings – Sprint review</vt:lpstr>
      <vt:lpstr>Scrum Meetings – Sprint retrospective</vt:lpstr>
      <vt:lpstr>Scrum Meetings – Daily Scrum</vt:lpstr>
      <vt:lpstr>Scrum Artefakte – Produkt Backlog</vt:lpstr>
      <vt:lpstr>Scrum Artefakte – Produkt Backlog</vt:lpstr>
      <vt:lpstr>Scrum Artefakte – Produkt Backlog</vt:lpstr>
      <vt:lpstr>Scrum Artefakte – Produkt Backlog</vt:lpstr>
      <vt:lpstr>Scrum Artefakte – Produkt Backlog</vt:lpstr>
      <vt:lpstr>Scrum Artefakte – Sprint Backlog</vt:lpstr>
      <vt:lpstr>Scrum Artefakte – Produktinkrement</vt:lpstr>
      <vt:lpstr>Scrum Fortschrittskontrolle</vt:lpstr>
      <vt:lpstr>Scrum Fortschrittskontrolle</vt:lpstr>
      <vt:lpstr>Feature Driven Development - FDD</vt:lpstr>
      <vt:lpstr>Feature Driven Development - FDD</vt:lpstr>
      <vt:lpstr>Feature Driven Development - FDD</vt:lpstr>
      <vt:lpstr>Feature Driven Development - FDD</vt:lpstr>
      <vt:lpstr>Feature Driven Development - FDD</vt:lpstr>
      <vt:lpstr>Feature Driven Development - FDD</vt:lpstr>
      <vt:lpstr>Feature Driven Development - FDD</vt:lpstr>
      <vt:lpstr>Feature Driven Development - FDD</vt:lpstr>
      <vt:lpstr>Feature Driven Development - FDD</vt:lpstr>
      <vt:lpstr>XP – Extreme Programming</vt:lpstr>
      <vt:lpstr>XP – Extreme Programming</vt:lpstr>
      <vt:lpstr>XP – Extreme Programming</vt:lpstr>
      <vt:lpstr>XP – Extreme Programming</vt:lpstr>
      <vt:lpstr>XP – Extreme Programming</vt:lpstr>
      <vt:lpstr>XP – Extreme Programming</vt:lpstr>
      <vt:lpstr>XP – Extreme Programming</vt:lpstr>
      <vt:lpstr>XP – Extreme Programming</vt:lpstr>
      <vt:lpstr>XP – Extreme Programming</vt:lpstr>
      <vt:lpstr>XP – Extreme Programming</vt:lpstr>
      <vt:lpstr>Kanban</vt:lpstr>
      <vt:lpstr>Kanban</vt:lpstr>
      <vt:lpstr>Kanban - Adaption f. d. Vorgehen in SW-Projekten nach D. J. Anderson, 2007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Panzirsch</dc:creator>
  <cp:lastModifiedBy>Panzirsch Philipp</cp:lastModifiedBy>
  <cp:revision>331</cp:revision>
  <dcterms:created xsi:type="dcterms:W3CDTF">2020-08-31T10:32:32Z</dcterms:created>
  <dcterms:modified xsi:type="dcterms:W3CDTF">2021-03-23T14:49:13Z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0x01010006118EDFCEEAE148B101988885643524</vt:lpwstr>
  </property>
</Properties>
</file>