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5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59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BBBDB-5A7F-4F0E-AB8D-72566A1669F7}" type="datetimeFigureOut">
              <a:rPr lang="de-AT" smtClean="0"/>
              <a:t>19.04.2021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DD63B-7122-4DC7-AFD9-63BD513409A9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903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39999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CD6FE-A0C0-422E-A5ED-8358E9B12B6E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6914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CD6FE-A0C0-422E-A5ED-8358E9B12B6E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4372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CD6FE-A0C0-422E-A5ED-8358E9B12B6E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20786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CD6FE-A0C0-422E-A5ED-8358E9B12B6E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7466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CD6FE-A0C0-422E-A5ED-8358E9B12B6E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3990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CD6FE-A0C0-422E-A5ED-8358E9B12B6E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2047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CD6FE-A0C0-422E-A5ED-8358E9B12B6E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0629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CD6FE-A0C0-422E-A5ED-8358E9B12B6E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2130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CD6FE-A0C0-422E-A5ED-8358E9B12B6E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723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CD6FE-A0C0-422E-A5ED-8358E9B12B6E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3256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CD6FE-A0C0-422E-A5ED-8358E9B12B6E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78597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CD6FE-A0C0-422E-A5ED-8358E9B12B6E}" type="slidenum">
              <a:rPr lang="de-AT" smtClean="0"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1899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CD6FE-A0C0-422E-A5ED-8358E9B12B6E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3809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CD6FE-A0C0-422E-A5ED-8358E9B12B6E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1939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CD6FE-A0C0-422E-A5ED-8358E9B12B6E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1160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CD6FE-A0C0-422E-A5ED-8358E9B12B6E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463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CD6FE-A0C0-422E-A5ED-8358E9B12B6E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895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CD6FE-A0C0-422E-A5ED-8358E9B12B6E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3488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CD6FE-A0C0-422E-A5ED-8358E9B12B6E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822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83B4B-B471-49E5-9465-D3C46C5BB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4440BC-A7DC-48E1-9735-C864D2097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154F11-DC33-47FB-BDC3-BF068111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19.04.2021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DE0CBE-560B-4463-ABC8-99182DAB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288922-4113-4A11-83E4-86864D1D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56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C7753-45A7-4FBE-B3F0-B7A81513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EDBC2F-5EFB-48E5-94D5-D2F3D140C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216B6F-2E33-4408-BA62-687FE750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19.04.2021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14A664-82E1-4F72-A346-D3EC3723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37FE4-6907-4DDD-B248-2F3CD1FB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0216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E4D8CC-1CAD-4684-A7E6-A89859D9D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17C6B5-9969-474E-A0F3-A31C1D1FA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188191-0232-4643-AF36-62EFED87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19.04.2021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A0C348-D026-4AB2-BAF5-2EACF3B2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9CFC3-C5DF-4DCB-ABD2-8CFA8749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3262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CD160-FD88-4C47-8FBE-1DA054D1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AA0CA3-B6EF-4906-A5CF-1A6FC2B9B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FD1AB5-68A3-4D0A-B705-10D5E06E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19.04.2021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283540-CB00-4AB4-B2BC-9DB4BF60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FC30BF-81A0-42E6-B89C-5F555B61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7076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87ECC-5D48-46D3-BDC6-2D608C975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616FEB-95ED-4C1D-9D7A-B1922B71D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D5924-BCD4-4852-A7E4-44FBD80A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19.04.2021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03727B-65A4-42C9-941F-7D15157B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DC4AE-D3EF-4AB5-B7B4-A9461AB5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4844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0D319-E3E6-4B71-9508-1F2DFC71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E87685-3023-456A-A8E4-E7BC2DC85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3FDD6-A121-4086-9E5B-CAA18A6A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A4743B-692F-42FF-8DA0-4451131C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19.04.2021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5749FC-8190-450E-AE85-3676E529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4011E-761C-403E-8F84-FA27CEAC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4584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C4F24-961D-4BFD-B2A8-7F50F16D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2F89B3-D844-44E3-B584-7D19B6DCC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1C1201-8C7E-4585-899A-03105DF3D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5134B7-FC0D-47D8-95D0-25FC729ED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4443FD-20FF-4E87-B8AD-05CF8A6C9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AB9845-F1CA-4FDD-9247-A1D4A1C9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19.04.2021</a:t>
            </a:fld>
            <a:endParaRPr lang="de-AT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03D2B4-74CB-415F-A7DE-4C7B0CFE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683C49-DE79-45B6-BFEE-33AC5761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8416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4DA00-5EE7-4E55-9DA9-068E8D55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20A82E-1C1C-44E9-87AC-164A14B8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19.04.2021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C67E90-C4C7-4E44-A7DD-53F064CF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07EC8B-6406-429E-B340-89F4A823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9213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B59C29-2832-4A9D-B296-23407D8C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19.04.2021</a:t>
            </a:fld>
            <a:endParaRPr lang="de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CF4F8D-0AEE-440A-A754-8FBC661A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D7BAD8-D730-4F71-B6C2-D7E837F0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1709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C0DBE-3BA8-4150-B494-7545DF13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3C44B7-FDAA-4B2B-8561-EFCB9D6F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1AFD10-9F96-43D2-99B7-255258A8C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855D62-5EF5-4D4B-AD56-733AA2F9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19.04.2021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89CAEC-2ED8-455D-B7DE-D47618BE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771994-5456-492F-9F24-B84C8704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5189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9CD43-CA12-4996-AB00-47488200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939FCA-1EFB-4328-981C-954198823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858AE4-F45F-4302-A66C-32C645361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90BE74-1955-43FA-AF2D-3C20ABAC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19.04.2021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949F2F-BC13-48ED-8D3A-A366C091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D31BBF-EA6E-4D65-B6F2-A6B1E91D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5805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904523-E0D6-45D1-AF5B-1389DB81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FEA55D-5A20-4D75-8C04-F476C241E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E3D37C-7FD8-4199-8A97-2761AB897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D37A-7889-437D-BB14-159FF5FB46B6}" type="datetimeFigureOut">
              <a:rPr lang="de-AT" smtClean="0"/>
              <a:t>19.04.2021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53A0AB-63A9-49B4-90F1-78A384D6C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25486-2C74-481C-A794-4068BD9C0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9905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Systemanalyse und Anforderungen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Am Beginn der meisten SW-Projekte stehen eine Erhebung und Analyse des IST-Zustandes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danach müssen den Anforderungen an die neue SW erhoben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die erhobenen Anforderungen bilden dann die Grundlage für eine Kosten- und Aufwandsschätzung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Erhebungsmethoden für Anforderungsanalysen sind zum Beispiel: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Interview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Fragebogen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Beobachtung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Selbstaufschreibung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Dokumentenauswertung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CRC-Karten</a:t>
            </a:r>
          </a:p>
        </p:txBody>
      </p:sp>
    </p:spTree>
    <p:extLst>
      <p:ext uri="{BB962C8B-B14F-4D97-AF65-F5344CB8AC3E}">
        <p14:creationId xmlns:p14="http://schemas.microsoft.com/office/powerpoint/2010/main" val="2714819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09DE1-0A91-413B-A2C1-33AB4866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Interview – Frageformen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E436C639-208E-4922-95B3-F688494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3C2BE344-89A1-4B52-A84A-DBD1757D04ED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FFB8E0-8291-49BD-9D8F-0AD9465F98EF}"/>
              </a:ext>
            </a:extLst>
          </p:cNvPr>
          <p:cNvSpPr txBox="1"/>
          <p:nvPr/>
        </p:nvSpPr>
        <p:spPr>
          <a:xfrm>
            <a:off x="559293" y="1473693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unabhängig von offen oder geschlossen können Fragen noch in direkte und indirekte Fragen unterteilt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direkte Fragen: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der Tatbestand wird direkt angesprochen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 err="1">
                <a:sym typeface="Wingdings" panose="05000000000000000000" pitchFamily="2" charset="2"/>
              </a:rPr>
              <a:t>Bsp</a:t>
            </a:r>
            <a:r>
              <a:rPr lang="de-AT" dirty="0">
                <a:sym typeface="Wingdings" panose="05000000000000000000" pitchFamily="2" charset="2"/>
              </a:rPr>
              <a:t>: „Ist unser Webshop gut gemacht?“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indirekte Fragen: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die gewünschte Information wird nicht direkt abgefragt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 err="1">
                <a:sym typeface="Wingdings" panose="05000000000000000000" pitchFamily="2" charset="2"/>
              </a:rPr>
              <a:t>Bsp</a:t>
            </a:r>
            <a:r>
              <a:rPr lang="de-AT" dirty="0">
                <a:sym typeface="Wingdings" panose="05000000000000000000" pitchFamily="2" charset="2"/>
              </a:rPr>
              <a:t>: „Konnten Sie in unserem Webshop Ihre gewünschten Einkäufe tätigen?“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indirekte Fragen sind gut bei heiklen Themen, wie z. B: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Beurteilung der Qualifikation von Mitarbeitern oder Vorgesetzten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Beurteilung des Betriebsklimas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de-AT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92819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09DE1-0A91-413B-A2C1-33AB4866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Interview – Grundsätze für Fragestellungen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E436C639-208E-4922-95B3-F688494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3C2BE344-89A1-4B52-A84A-DBD1757D04ED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FFB8E0-8291-49BD-9D8F-0AD9465F98EF}"/>
              </a:ext>
            </a:extLst>
          </p:cNvPr>
          <p:cNvSpPr txBox="1"/>
          <p:nvPr/>
        </p:nvSpPr>
        <p:spPr>
          <a:xfrm>
            <a:off x="559293" y="1473693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einfache Formulierungen verwenden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eindeutige und präzise Formulierungen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keine Überforderung des Befragten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wenn möglich an konkrete Erfahrungen der Befragten </a:t>
            </a:r>
            <a:r>
              <a:rPr lang="de-AT" dirty="0" err="1">
                <a:sym typeface="Wingdings" panose="05000000000000000000" pitchFamily="2" charset="2"/>
              </a:rPr>
              <a:t>anküpfen</a:t>
            </a:r>
            <a:endParaRPr lang="de-AT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Vermeidung von Suggestivfragen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Kontrollfragen einbauen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de-AT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19722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09DE1-0A91-413B-A2C1-33AB4866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Interview – Phasen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E436C639-208E-4922-95B3-F688494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3C2BE344-89A1-4B52-A84A-DBD1757D04ED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FFB8E0-8291-49BD-9D8F-0AD9465F98EF}"/>
              </a:ext>
            </a:extLst>
          </p:cNvPr>
          <p:cNvSpPr txBox="1"/>
          <p:nvPr/>
        </p:nvSpPr>
        <p:spPr>
          <a:xfrm>
            <a:off x="559293" y="1473693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Einleitungsphase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dient der Herstellung eines günstigen Gesprächsklimas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Vorstellung der Beteiligten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Erläuterung des Interviewzwecks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Informationsgewinnungsphase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Durchführung der Befragung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Ausklangphase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dient dem weiteren Aufbau von positiven Beziehungen zu den Befragten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gibt eventuell Ausblick auf die weiteren Aktivitäten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de-AT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30287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09DE1-0A91-413B-A2C1-33AB4866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Interview – Interviewort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E436C639-208E-4922-95B3-F688494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3C2BE344-89A1-4B52-A84A-DBD1757D04ED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FFB8E0-8291-49BD-9D8F-0AD9465F98EF}"/>
              </a:ext>
            </a:extLst>
          </p:cNvPr>
          <p:cNvSpPr txBox="1"/>
          <p:nvPr/>
        </p:nvSpPr>
        <p:spPr>
          <a:xfrm>
            <a:off x="559293" y="1473693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wo wird das Interview durchgeführt?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der Ort des Interviews sollte für den Befragten möglichst angenehm sein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bei Organisationsaufgaben können Interviews am Arbeitsplatz des Befragten durchgeführt werden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Vorteile: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der Ort ist dem Befragten vertraut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der Interviewer lernt den Arbeitsplatz kennen und kann so zusätzliche Informationen gewinnen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Nachteile: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mögliche Anwesenheit anderer Mitarbeiter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möglicherweise fühlt sich der Mitarbeiter am Arbeitsplatz unwohl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nicht alle Arbeitsplätze sind für Interviews geeignet (z.B.: Werkshalle)</a:t>
            </a:r>
          </a:p>
          <a:p>
            <a:pPr lvl="2"/>
            <a:endParaRPr lang="de-AT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96745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09DE1-0A91-413B-A2C1-33AB4866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Interview – Dokumentation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E436C639-208E-4922-95B3-F688494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3C2BE344-89A1-4B52-A84A-DBD1757D04ED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FFB8E0-8291-49BD-9D8F-0AD9465F98EF}"/>
              </a:ext>
            </a:extLst>
          </p:cNvPr>
          <p:cNvSpPr txBox="1"/>
          <p:nvPr/>
        </p:nvSpPr>
        <p:spPr>
          <a:xfrm>
            <a:off x="559293" y="1473693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Interviews können entweder schriftlich oder audiovisuell festgehalten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dies kann erfolgen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nachträglich  Gedächtnisprotokoll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schriftlich während des Interviews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Aufzeichnung mittels Diktiergerät, Kamera, …</a:t>
            </a:r>
          </a:p>
          <a:p>
            <a:pPr lvl="2"/>
            <a:endParaRPr lang="de-AT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18737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09DE1-0A91-413B-A2C1-33AB4866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Fragebogen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E436C639-208E-4922-95B3-F688494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3C2BE344-89A1-4B52-A84A-DBD1757D04ED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FFB8E0-8291-49BD-9D8F-0AD9465F98EF}"/>
              </a:ext>
            </a:extLst>
          </p:cNvPr>
          <p:cNvSpPr txBox="1"/>
          <p:nvPr/>
        </p:nvSpPr>
        <p:spPr>
          <a:xfrm>
            <a:off x="559293" y="1473693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ein Fragebogen ist im Grunde ein Interview ohne Interviewer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dies bewirkt, dass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die Befragungssituation nicht beeinflusst werden kann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die Befragten nicht zur Mitarbeit motiviert werden können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Unklarheiten nicht beseitigt werden können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ein Fragebogen entspricht dem standardisierten Interview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beim Einsatz eines Fragebogens sollte immer ein sogenannter </a:t>
            </a:r>
            <a:r>
              <a:rPr lang="de-AT" dirty="0" err="1">
                <a:sym typeface="Wingdings" panose="05000000000000000000" pitchFamily="2" charset="2"/>
              </a:rPr>
              <a:t>Pre</a:t>
            </a:r>
            <a:r>
              <a:rPr lang="de-AT" dirty="0">
                <a:sym typeface="Wingdings" panose="05000000000000000000" pitchFamily="2" charset="2"/>
              </a:rPr>
              <a:t>-Test mit einer kleinen Testgruppe durchgeführt werden, um den Fragebogen abzutesten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beim  Einsatz in der Anforderungserhebung bietet sich der kombinierte Einsatz von Interview und Fragebogen 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Erfassung der grundsätzlichen Gegebenheiten des Ist-Zustandes mittels Fragebogen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Ergänzung und Vertiefung der Informationen durch den Einsatz von Interviews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Vorteile Fragebogen: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schriftliche Ergebnisse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geringe Kosten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Nachteile Fragebogen: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mögliche Missverständnisse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bei offenen Fragen mühsame Auswertung</a:t>
            </a:r>
          </a:p>
        </p:txBody>
      </p:sp>
    </p:spTree>
    <p:extLst>
      <p:ext uri="{BB962C8B-B14F-4D97-AF65-F5344CB8AC3E}">
        <p14:creationId xmlns:p14="http://schemas.microsoft.com/office/powerpoint/2010/main" val="135941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09DE1-0A91-413B-A2C1-33AB4866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Beobachtung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E436C639-208E-4922-95B3-F688494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3C2BE344-89A1-4B52-A84A-DBD1757D04ED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FFB8E0-8291-49BD-9D8F-0AD9465F98EF}"/>
              </a:ext>
            </a:extLst>
          </p:cNvPr>
          <p:cNvSpPr txBox="1"/>
          <p:nvPr/>
        </p:nvSpPr>
        <p:spPr>
          <a:xfrm>
            <a:off x="559293" y="1473693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mittels Beobachtung können Informationen aus Befragungen überprüft und eventuell ergänzt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dient der Erhebung bestimmter Erkenntnisse  ich muss wissen, was ich beobachten will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ist systematisch geplant und nicht vom Zufall abhängig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wird systematisch dokumentiert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kann einer Prüfung und Kontrolle hinsichtlich Gültigkeit und Verlässlichkeit unterzogen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durch Beobachtung können nur Erkenntnisse über tatsächliches Verhalten gewonnen werden  keine Erkenntnisse darüber, wie das Verhalten sein sollte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dirty="0">
                <a:sym typeface="Wingdings" panose="05000000000000000000" pitchFamily="2" charset="2"/>
              </a:rPr>
              <a:t>Vorteile: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Erfassung der Daten ist unabhängig von der Fähigkeit und Bereitwilligkeit der beobachteten Personen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Objektive Erfassung der Daten ist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dirty="0">
                <a:sym typeface="Wingdings" panose="05000000000000000000" pitchFamily="2" charset="2"/>
              </a:rPr>
              <a:t>Nachteile: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Informationen über Sinnzusammenhänge, Ursachen, Zielsetzungen, Motivation können nicht erhoben werden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unter Umständen hoher Zeitaufwand (= hohe Kosten)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wirklich aussagekräftige Information wäre manchmal nur mit verdeckter Beobachtung zu erheben  diese ist allerdings arbeitsrechtlich nicht zu rechtfertigen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29989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09DE1-0A91-413B-A2C1-33AB4866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Selbstaufschreibung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E436C639-208E-4922-95B3-F688494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3C2BE344-89A1-4B52-A84A-DBD1757D04ED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FFB8E0-8291-49BD-9D8F-0AD9465F98EF}"/>
              </a:ext>
            </a:extLst>
          </p:cNvPr>
          <p:cNvSpPr txBox="1"/>
          <p:nvPr/>
        </p:nvSpPr>
        <p:spPr>
          <a:xfrm>
            <a:off x="559293" y="1473693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strukturierte Aufzeichnung relevanter Ereignisse und Handlungen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dient Erfassung des Ist-Zustands durch die Aufgabenträger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erfolgt ohne direkte Mitwirkung des Systemplaners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folgende Schritte: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Aufnahmefestlegung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Aufnahmevorbereitung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Mitarbeiterinformation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Durchführung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Auswertung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Vorteile: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Möglichkeit der Totalaufnahme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Entlastung des Systemplaners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Nachteile: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Möglichkeit der bewussten Verfälschung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Widerstände vonseiten des Aufgabenträgers</a:t>
            </a:r>
          </a:p>
        </p:txBody>
      </p:sp>
    </p:spTree>
    <p:extLst>
      <p:ext uri="{BB962C8B-B14F-4D97-AF65-F5344CB8AC3E}">
        <p14:creationId xmlns:p14="http://schemas.microsoft.com/office/powerpoint/2010/main" val="3003694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09DE1-0A91-413B-A2C1-33AB4866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Dokumentenauswertung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E436C639-208E-4922-95B3-F688494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3C2BE344-89A1-4B52-A84A-DBD1757D04ED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FFB8E0-8291-49BD-9D8F-0AD9465F98EF}"/>
              </a:ext>
            </a:extLst>
          </p:cNvPr>
          <p:cNvSpPr txBox="1"/>
          <p:nvPr/>
        </p:nvSpPr>
        <p:spPr>
          <a:xfrm>
            <a:off x="559293" y="1473693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meist leicht verfügbare Informationsquelle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Relevanz und Aktualität sollte immer hinterfragt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die Information kann unter anderem aus folgenden Quellen kommen: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Dokumentation des bestehenden Systems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bestehende Unterlagen über das System sollen die Erhebung des Ist-Zustandes erleichtern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Dokumente müssen allerdings aktuell, vollständig und noch mit dem tatsächlichen Ist-Zustand konsistent sein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Vorhandene Studien über das bestehende System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eventuell wurden zu früherer Zeit schon Lösungsalternativen für Probleme bzw. Konzepte für Erweiterungen erstellt aber dann nicht umgesetzt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solche Unterlagen können Informationen für Use-Cases und Problemdefinitionen liefern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Belege und Formulare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es sollen alle Belege und Formulare im zu untersuchenden Bereich erhoben werden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diese dienen dann als Ausgangsbasis für Anforderungen bezüglich Ein- und Ausgaben </a:t>
            </a:r>
            <a:r>
              <a:rPr lang="de-AT">
                <a:sym typeface="Wingdings" panose="05000000000000000000" pitchFamily="2" charset="2"/>
              </a:rPr>
              <a:t>des Systems</a:t>
            </a:r>
            <a:endParaRPr lang="de-AT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51788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09DE1-0A91-413B-A2C1-33AB4866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CRC-Karten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E436C639-208E-4922-95B3-F688494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3C2BE344-89A1-4B52-A84A-DBD1757D04ED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FFB8E0-8291-49BD-9D8F-0AD9465F98EF}"/>
              </a:ext>
            </a:extLst>
          </p:cNvPr>
          <p:cNvSpPr txBox="1"/>
          <p:nvPr/>
        </p:nvSpPr>
        <p:spPr>
          <a:xfrm>
            <a:off x="559293" y="1473693"/>
            <a:ext cx="55870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CRC ist die Abkürzung für Class </a:t>
            </a:r>
            <a:r>
              <a:rPr lang="de-AT" dirty="0" err="1">
                <a:sym typeface="Wingdings" panose="05000000000000000000" pitchFamily="2" charset="2"/>
              </a:rPr>
              <a:t>Responsibility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Collaboration</a:t>
            </a:r>
            <a:endParaRPr lang="de-AT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als Hilfsmittel bei dieser Methode werden einfache Karten verwendet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Ziel: Aufbau eines Klassenmodells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jede Klasse soll mindestens durch ihre Verantwortlichkeiten und Kooperationen beschrieben werden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Verantwortlichkeiten  welche Attribute und Methoden soll die Klasse abdecken?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Kooperationen  zu welchen Klassen bestehen Verbindungen?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Ausgangsbasis: Anwendungsfälle für unsere SW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die Entwicklung der Karten erfolgt in Gruppen zu 5 bis 6 Personen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einfaches Beispiel für eine Veranstaltungsverwaltung siehe rechts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>
              <a:sym typeface="Wingdings" panose="05000000000000000000" pitchFamily="2" charset="2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A3FCF7-F4DD-479B-9E64-2D04A2E96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656" y="1718404"/>
            <a:ext cx="5587088" cy="342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4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09DE1-0A91-413B-A2C1-33AB4866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Interview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E436C639-208E-4922-95B3-F688494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3C2BE344-89A1-4B52-A84A-DBD1757D04ED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FFB8E0-8291-49BD-9D8F-0AD9465F98EF}"/>
              </a:ext>
            </a:extLst>
          </p:cNvPr>
          <p:cNvSpPr txBox="1"/>
          <p:nvPr/>
        </p:nvSpPr>
        <p:spPr>
          <a:xfrm>
            <a:off x="559293" y="1473693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dient der Gewinnung von </a:t>
            </a:r>
            <a:r>
              <a:rPr lang="de-AT" b="1" dirty="0">
                <a:sym typeface="Wingdings" panose="05000000000000000000" pitchFamily="2" charset="2"/>
              </a:rPr>
              <a:t>qualitativen Informationen</a:t>
            </a:r>
            <a:r>
              <a:rPr lang="de-AT" dirty="0">
                <a:sym typeface="Wingdings" panose="05000000000000000000" pitchFamily="2" charset="2"/>
              </a:rPr>
              <a:t> und der Etablierung einer konstruktiven Zusammenarbeit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dirty="0">
                <a:sym typeface="Wingdings" panose="05000000000000000000" pitchFamily="2" charset="2"/>
              </a:rPr>
              <a:t>Vorteile: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Möglichkeit von Zusatzfragen zur Vertiefung und zum besseren Verständnis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Möglichkeit zur Steigerung der Motivation des Befragten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dirty="0">
                <a:sym typeface="Wingdings" panose="05000000000000000000" pitchFamily="2" charset="2"/>
              </a:rPr>
              <a:t>Nachteile: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hoher Zeitaufwand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hohe Anforderung an die Qualifikation des Interviewers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Störung der/des Interviewten bei der Aufgabenerfüllung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vor dem Interview müssen einige Entscheidungen getroffen werden: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wie soll die Untersuchungssituation geschaffen werden?  Einzel- oder Gruppeninterview?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wie sollen die Informationen gewonnen werden?  welche Art von Fragen sollen gestellt werden?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wie sollen die Informationen dokumentiert werden?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wie sollen die Daten am Ende ausgewertet werden können?  händisch, automatisch, strukturiert, nicht strukturiert?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welche Stellung haben die Befragten im Unternehmen?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AT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50437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09DE1-0A91-413B-A2C1-33AB4866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CRC-Karten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E436C639-208E-4922-95B3-F688494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3C2BE344-89A1-4B52-A84A-DBD1757D04ED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FFB8E0-8291-49BD-9D8F-0AD9465F98EF}"/>
              </a:ext>
            </a:extLst>
          </p:cNvPr>
          <p:cNvSpPr txBox="1"/>
          <p:nvPr/>
        </p:nvSpPr>
        <p:spPr>
          <a:xfrm>
            <a:off x="559292" y="1473693"/>
            <a:ext cx="1095504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eine Sitzung sollte sich immer auf einen Teilaspekt der SW konzentrieren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typischer Ablauf: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Zusammenstellen der Gruppe  es müssen die richtigen Personen anwesend sein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Vorbereiten der Sitzung  Meetingraum mit notwendiger Ausstattung, CRC-Karten, Stifte,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Gemeinsames Finden der Klassen  </a:t>
            </a:r>
            <a:r>
              <a:rPr lang="de-AT" dirty="0" err="1">
                <a:sym typeface="Wingdings" panose="05000000000000000000" pitchFamily="2" charset="2"/>
              </a:rPr>
              <a:t>zb</a:t>
            </a:r>
            <a:r>
              <a:rPr lang="de-AT" dirty="0">
                <a:sym typeface="Wingdings" panose="05000000000000000000" pitchFamily="2" charset="2"/>
              </a:rPr>
              <a:t>. mittels Brainstorming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jede Klasse wird auf einer Karte vermerkt und einem Teilnehmer übergeben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jeder Teilnehmer ordnet seiner Klasse Verantwortlichkeiten zu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anschließend werden Szenarien durchgespielt und geprüft, welche Klassen dabei Verantwortung für welchen Teilaspekt übernehmen und welche Kooperationen zwischen den Klassen </a:t>
            </a:r>
            <a:r>
              <a:rPr lang="de-AT" dirty="0" err="1">
                <a:sym typeface="Wingdings" panose="05000000000000000000" pitchFamily="2" charset="2"/>
              </a:rPr>
              <a:t>notwending</a:t>
            </a:r>
            <a:r>
              <a:rPr lang="de-AT" dirty="0">
                <a:sym typeface="Wingdings" panose="05000000000000000000" pitchFamily="2" charset="2"/>
              </a:rPr>
              <a:t> sind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falls ein Szenario nicht sofort abgebildet werden kann, werden die Klassen dementsprechend modifiziert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die letztgültige Version der Klassen wird dokumentiert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Vorteile: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keine technischen Hilfsmittel notwendig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erleichtert die kreative Beschäftigung mit dem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betont den objektorientierten Ansatz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Nachteile: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Ergebnis eignet sich nur als Grobentwurf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AT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4430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09DE1-0A91-413B-A2C1-33AB4866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Interview - Interviewpartner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E436C639-208E-4922-95B3-F688494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3C2BE344-89A1-4B52-A84A-DBD1757D04ED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FFB8E0-8291-49BD-9D8F-0AD9465F98EF}"/>
              </a:ext>
            </a:extLst>
          </p:cNvPr>
          <p:cNvSpPr txBox="1"/>
          <p:nvPr/>
        </p:nvSpPr>
        <p:spPr>
          <a:xfrm>
            <a:off x="559293" y="1473693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vor dem Interview wird entschieden, wer aller daran beteiligt sein soll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Interviewer  wer soll das Interview führen?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Anzahl der Interviewten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Einzelinterview  es wird immer nur eine Person auf einmal befragt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Gruppeninterview  es werden mehrere Personen gleichzeitig befragt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Einzelinterview ist aus folgenden Gründen besser: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heikle Fragen werden in der Gruppe eher ungern beantwortet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es können Meinungsverschiedenheiten zwischen den Befragten entstehen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sind die formellen oder auch informellen Führer anwesend, kann es schwierig werden, offene und ehrliche Antworten zu erhalten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AT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71595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09DE1-0A91-413B-A2C1-33AB4866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Interview - Bewegungsspielraum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E436C639-208E-4922-95B3-F688494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3C2BE344-89A1-4B52-A84A-DBD1757D04ED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FFB8E0-8291-49BD-9D8F-0AD9465F98EF}"/>
              </a:ext>
            </a:extLst>
          </p:cNvPr>
          <p:cNvSpPr txBox="1"/>
          <p:nvPr/>
        </p:nvSpPr>
        <p:spPr>
          <a:xfrm>
            <a:off x="559293" y="1473693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wie standardisiert ist das Interview?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standardisiertes Interview: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die Fragen sind fix vorgegeben und werden allen Interviewten in der selben Art und Reihenfolge gestellt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zusätzliche Fragen sind nicht gestattet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sehr schwierig, wenn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nicht alle Befragten das gleiche Vokabular verstehen (z. B.: Ärzte und medizinische Laien)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für den Untersuchungsgegenstand kein einheitliches Vokabular existiert, </a:t>
            </a:r>
            <a:r>
              <a:rPr lang="de-AT" dirty="0" err="1">
                <a:sym typeface="Wingdings" panose="05000000000000000000" pitchFamily="2" charset="2"/>
              </a:rPr>
              <a:t>dh</a:t>
            </a:r>
            <a:r>
              <a:rPr lang="de-AT" dirty="0">
                <a:sym typeface="Wingdings" panose="05000000000000000000" pitchFamily="2" charset="2"/>
              </a:rPr>
              <a:t>. Begriffe erklärt werden müssten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gut geeignet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für die Erhebung von quantitativen Daten (z. B.: Alter, Anzahl Besuche auf unserer Website, Häufigkeit von sportlicher Betätigung, …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wenn Interviewer und Befragter einheitliche Begrifflichkeiten verwenden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AT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7663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09DE1-0A91-413B-A2C1-33AB4866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Interview - Bewegungsspielraum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E436C639-208E-4922-95B3-F688494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3C2BE344-89A1-4B52-A84A-DBD1757D04ED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FFB8E0-8291-49BD-9D8F-0AD9465F98EF}"/>
              </a:ext>
            </a:extLst>
          </p:cNvPr>
          <p:cNvSpPr txBox="1"/>
          <p:nvPr/>
        </p:nvSpPr>
        <p:spPr>
          <a:xfrm>
            <a:off x="559293" y="1473693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halb-standardisiertes Interview: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die Fragen sind grundsätzlich vorgegeben können aber an die Gegebenheiten angepasst werden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zusätzliche Fragen können gestellt werden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die Reihenfolge der Fragen kann geändert werden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Fragen können auch weggelassen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nicht standardisiertes Interview: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der Interviewer bekommt keine Fragen vorgeschrieben, sondern einen Katalog an Informationen, die durch das Interview erhoben werden sollen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die Art der Fragestellung ist dem Interviewer komplett freigestellt</a:t>
            </a:r>
          </a:p>
        </p:txBody>
      </p:sp>
    </p:spTree>
    <p:extLst>
      <p:ext uri="{BB962C8B-B14F-4D97-AF65-F5344CB8AC3E}">
        <p14:creationId xmlns:p14="http://schemas.microsoft.com/office/powerpoint/2010/main" val="290770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09DE1-0A91-413B-A2C1-33AB4866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Interview – Beziehung zum Befragten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E436C639-208E-4922-95B3-F688494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3C2BE344-89A1-4B52-A84A-DBD1757D04ED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FFB8E0-8291-49BD-9D8F-0AD9465F98EF}"/>
              </a:ext>
            </a:extLst>
          </p:cNvPr>
          <p:cNvSpPr txBox="1"/>
          <p:nvPr/>
        </p:nvSpPr>
        <p:spPr>
          <a:xfrm>
            <a:off x="559293" y="1473693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welche Art der Beziehung zwischen Interviewer und Befragten wird angewandt?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hartes Interview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der Interviewer ist betont sachorientiert und autoritär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es wird angenommen, dass der Befragte nicht die Wahrheit sagt und deswegen ständig Druck ausgeübt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Fragen werden in schneller Abfolge gestellt, damit der Befragte keine Zeit hat, nachzudenken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 err="1">
                <a:sym typeface="Wingdings" panose="05000000000000000000" pitchFamily="2" charset="2"/>
              </a:rPr>
              <a:t>Bsp</a:t>
            </a:r>
            <a:r>
              <a:rPr lang="de-AT" dirty="0">
                <a:sym typeface="Wingdings" panose="05000000000000000000" pitchFamily="2" charset="2"/>
              </a:rPr>
              <a:t>: Vernehmung bei der Polizei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weiches Interview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es wird ein freundschaftliches Vertrauensverhältnis zum Befragten aufgebaut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der Befragte bestimmt den Ablauf der Interviews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neutrales Interview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liegt zwischen reiner Sachorientierung und zu persönlicher Befragung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es soll eine angenehme Atmosphäre erzeugt und kein Druck ausgeübt werden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es soll jedoch nicht zu persönlich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bei der Anforderungserhebung wird das neutrale Interview vorherrschen</a:t>
            </a:r>
          </a:p>
        </p:txBody>
      </p:sp>
    </p:spTree>
    <p:extLst>
      <p:ext uri="{BB962C8B-B14F-4D97-AF65-F5344CB8AC3E}">
        <p14:creationId xmlns:p14="http://schemas.microsoft.com/office/powerpoint/2010/main" val="91502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09DE1-0A91-413B-A2C1-33AB4866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Interview – Frageformen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E436C639-208E-4922-95B3-F688494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3C2BE344-89A1-4B52-A84A-DBD1757D04ED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FFB8E0-8291-49BD-9D8F-0AD9465F98EF}"/>
              </a:ext>
            </a:extLst>
          </p:cNvPr>
          <p:cNvSpPr txBox="1"/>
          <p:nvPr/>
        </p:nvSpPr>
        <p:spPr>
          <a:xfrm>
            <a:off x="559293" y="1473693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wie wird gefragt?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unterschieden wird grundsätzlich in zwei Typen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offene Fragen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geschlossene Fragen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offene Fragen: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es werden keine Antwortmöglichkeiten vorgegeben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 err="1">
                <a:sym typeface="Wingdings" panose="05000000000000000000" pitchFamily="2" charset="2"/>
              </a:rPr>
              <a:t>Bsp</a:t>
            </a:r>
            <a:r>
              <a:rPr lang="de-AT" dirty="0">
                <a:sym typeface="Wingdings" panose="05000000000000000000" pitchFamily="2" charset="2"/>
              </a:rPr>
              <a:t>: „Beschreiben Sie in eigenen Worten ihren Tagesablauf.“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eignen sich sehr gut, wenn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nicht alle Antwortalternativen bekannt sind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der Interviewer weniger Informationen besitzt, als die Befragten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in Organisationsaufgaben werden diese vor allem bei den Voruntersuchungen eingesetzt</a:t>
            </a:r>
          </a:p>
        </p:txBody>
      </p:sp>
    </p:spTree>
    <p:extLst>
      <p:ext uri="{BB962C8B-B14F-4D97-AF65-F5344CB8AC3E}">
        <p14:creationId xmlns:p14="http://schemas.microsoft.com/office/powerpoint/2010/main" val="343827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09DE1-0A91-413B-A2C1-33AB4866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Interview – Frageformen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E436C639-208E-4922-95B3-F688494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3C2BE344-89A1-4B52-A84A-DBD1757D04ED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FFB8E0-8291-49BD-9D8F-0AD9465F98EF}"/>
              </a:ext>
            </a:extLst>
          </p:cNvPr>
          <p:cNvSpPr txBox="1"/>
          <p:nvPr/>
        </p:nvSpPr>
        <p:spPr>
          <a:xfrm>
            <a:off x="559293" y="1473693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geschlossene Fragen: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die Antwortmöglichkeiten sind vorgegeben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folgende Subtypen: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Identifikationstyp  es sollten konkrete Fakten wiedergegeben werden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AT" dirty="0" err="1">
                <a:sym typeface="Wingdings" panose="05000000000000000000" pitchFamily="2" charset="2"/>
              </a:rPr>
              <a:t>Bsp</a:t>
            </a:r>
            <a:r>
              <a:rPr lang="de-AT" dirty="0">
                <a:sym typeface="Wingdings" panose="05000000000000000000" pitchFamily="2" charset="2"/>
              </a:rPr>
              <a:t>: </a:t>
            </a:r>
            <a:r>
              <a:rPr lang="de-AT" dirty="0" err="1">
                <a:sym typeface="Wingdings" panose="05000000000000000000" pitchFamily="2" charset="2"/>
              </a:rPr>
              <a:t>Wieviele</a:t>
            </a:r>
            <a:r>
              <a:rPr lang="de-AT" dirty="0">
                <a:sym typeface="Wingdings" panose="05000000000000000000" pitchFamily="2" charset="2"/>
              </a:rPr>
              <a:t> Stück werden am Tag produziert? Wer erteilt Ihnen Anweisungen?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Selektionstyp  Antwort wird aus vorgegebenen Alternativen gewählt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AT" dirty="0" err="1">
                <a:sym typeface="Wingdings" panose="05000000000000000000" pitchFamily="2" charset="2"/>
              </a:rPr>
              <a:t>Bsp</a:t>
            </a:r>
            <a:r>
              <a:rPr lang="de-AT" dirty="0">
                <a:sym typeface="Wingdings" panose="05000000000000000000" pitchFamily="2" charset="2"/>
              </a:rPr>
              <a:t>: Welchen Onlineshop nutzen Sie am häufigsten?</a:t>
            </a:r>
          </a:p>
          <a:p>
            <a:pPr marL="2114550" lvl="4" indent="-285750">
              <a:buFont typeface="Courier New" panose="02070309020205020404" pitchFamily="49" charset="0"/>
              <a:buChar char="o"/>
            </a:pPr>
            <a:r>
              <a:rPr lang="de-AT" dirty="0">
                <a:sym typeface="Wingdings" panose="05000000000000000000" pitchFamily="2" charset="2"/>
              </a:rPr>
              <a:t>Amazon</a:t>
            </a:r>
          </a:p>
          <a:p>
            <a:pPr marL="2114550" lvl="4" indent="-285750">
              <a:buFont typeface="Courier New" panose="02070309020205020404" pitchFamily="49" charset="0"/>
              <a:buChar char="o"/>
            </a:pPr>
            <a:r>
              <a:rPr lang="de-AT" dirty="0">
                <a:sym typeface="Wingdings" panose="05000000000000000000" pitchFamily="2" charset="2"/>
              </a:rPr>
              <a:t>Shöpping.at</a:t>
            </a:r>
          </a:p>
          <a:p>
            <a:pPr marL="2114550" lvl="4" indent="-285750">
              <a:buFont typeface="Courier New" panose="02070309020205020404" pitchFamily="49" charset="0"/>
              <a:buChar char="o"/>
            </a:pPr>
            <a:r>
              <a:rPr lang="de-AT" dirty="0">
                <a:sym typeface="Wingdings" panose="05000000000000000000" pitchFamily="2" charset="2"/>
              </a:rPr>
              <a:t>Kaufhaus Österreich</a:t>
            </a:r>
          </a:p>
          <a:p>
            <a:pPr marL="2114550" lvl="4" indent="-285750">
              <a:buFont typeface="Courier New" panose="02070309020205020404" pitchFamily="49" charset="0"/>
              <a:buChar char="o"/>
            </a:pPr>
            <a:r>
              <a:rPr lang="de-AT" dirty="0">
                <a:sym typeface="Wingdings" panose="05000000000000000000" pitchFamily="2" charset="2"/>
              </a:rPr>
              <a:t>e-</a:t>
            </a:r>
            <a:r>
              <a:rPr lang="de-AT" dirty="0" err="1">
                <a:sym typeface="Wingdings" panose="05000000000000000000" pitchFamily="2" charset="2"/>
              </a:rPr>
              <a:t>tec</a:t>
            </a:r>
            <a:endParaRPr lang="de-AT" dirty="0">
              <a:sym typeface="Wingdings" panose="05000000000000000000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ja/nein – Typ  nur ja/nein Antworten möglich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AT" dirty="0" err="1">
                <a:sym typeface="Wingdings" panose="05000000000000000000" pitchFamily="2" charset="2"/>
              </a:rPr>
              <a:t>Bsp</a:t>
            </a:r>
            <a:r>
              <a:rPr lang="de-AT" dirty="0">
                <a:sym typeface="Wingdings" panose="05000000000000000000" pitchFamily="2" charset="2"/>
              </a:rPr>
              <a:t>: Haben Sie schon einmal bei Amazon eingekauft?</a:t>
            </a:r>
          </a:p>
          <a:p>
            <a:pPr lvl="2"/>
            <a:endParaRPr lang="de-AT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31237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09DE1-0A91-413B-A2C1-33AB4866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Interview – Frageformen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E436C639-208E-4922-95B3-F688494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3C2BE344-89A1-4B52-A84A-DBD1757D04ED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FFB8E0-8291-49BD-9D8F-0AD9465F98EF}"/>
              </a:ext>
            </a:extLst>
          </p:cNvPr>
          <p:cNvSpPr txBox="1"/>
          <p:nvPr/>
        </p:nvSpPr>
        <p:spPr>
          <a:xfrm>
            <a:off x="559293" y="1473693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geschlossene Fragen: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Vorteile von geschlossenen Fragen: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Einheitlichkeit der Antworten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können besser ausgewertet werden (vor allem automatisiert)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Befragte werden nicht überfordert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genauere quantitative Angaben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Sinn der Frage kann aus den Antworten hervorgehen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werden eher beantwortet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Nachteile von geschlossenen Fragen: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unter Umständen trifft keine der Antwortmöglichkeiten zu, es muss jedoch eine gewählt werden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Antworten werden beeinflusst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unterschiedliche Interpretationen der Fragestellung werden nicht berücksichtigt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de-AT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12733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6118EDFCEEAE148B101988885643524" ma:contentTypeVersion="6" ma:contentTypeDescription="Ein neues Dokument erstellen." ma:contentTypeScope="" ma:versionID="6c6ab72fe79df2a7c89c3d086313bca0">
  <xsd:schema xmlns:xsd="http://www.w3.org/2001/XMLSchema" xmlns:xs="http://www.w3.org/2001/XMLSchema" xmlns:p="http://schemas.microsoft.com/office/2006/metadata/properties" xmlns:ns2="1658011a-62be-4c0c-9b51-b2a4132a9fc4" targetNamespace="http://schemas.microsoft.com/office/2006/metadata/properties" ma:root="true" ma:fieldsID="35ce63ba95e6fe94a234961012484298" ns2:_="">
    <xsd:import namespace="1658011a-62be-4c0c-9b51-b2a4132a9f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58011a-62be-4c0c-9b51-b2a4132a9f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93C7E3-B084-4EED-933F-629E294ACC51}"/>
</file>

<file path=customXml/itemProps2.xml><?xml version="1.0" encoding="utf-8"?>
<ds:datastoreItem xmlns:ds="http://schemas.openxmlformats.org/officeDocument/2006/customXml" ds:itemID="{70217088-E55F-4D3B-95A5-F70D969FCC81}"/>
</file>

<file path=customXml/itemProps3.xml><?xml version="1.0" encoding="utf-8"?>
<ds:datastoreItem xmlns:ds="http://schemas.openxmlformats.org/officeDocument/2006/customXml" ds:itemID="{A93634E7-51CF-445A-A268-784C13EEC26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1814</Words>
  <Application>Microsoft Office PowerPoint</Application>
  <PresentationFormat>Breitbild</PresentationFormat>
  <Paragraphs>307</Paragraphs>
  <Slides>20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</vt:lpstr>
      <vt:lpstr>Systemanalyse und Anforderungen</vt:lpstr>
      <vt:lpstr>Interview</vt:lpstr>
      <vt:lpstr>Interview - Interviewpartner</vt:lpstr>
      <vt:lpstr>Interview - Bewegungsspielraum</vt:lpstr>
      <vt:lpstr>Interview - Bewegungsspielraum</vt:lpstr>
      <vt:lpstr>Interview – Beziehung zum Befragten</vt:lpstr>
      <vt:lpstr>Interview – Frageformen</vt:lpstr>
      <vt:lpstr>Interview – Frageformen</vt:lpstr>
      <vt:lpstr>Interview – Frageformen</vt:lpstr>
      <vt:lpstr>Interview – Frageformen</vt:lpstr>
      <vt:lpstr>Interview – Grundsätze für Fragestellungen</vt:lpstr>
      <vt:lpstr>Interview – Phasen</vt:lpstr>
      <vt:lpstr>Interview – Interviewort</vt:lpstr>
      <vt:lpstr>Interview – Dokumentation</vt:lpstr>
      <vt:lpstr>Fragebogen</vt:lpstr>
      <vt:lpstr>Beobachtung</vt:lpstr>
      <vt:lpstr>Selbstaufschreibung</vt:lpstr>
      <vt:lpstr>Dokumentenauswertung</vt:lpstr>
      <vt:lpstr>CRC-Karten</vt:lpstr>
      <vt:lpstr>CRC-Karten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Panzirsch</dc:creator>
  <cp:lastModifiedBy>Panzirsch Philipp</cp:lastModifiedBy>
  <cp:revision>354</cp:revision>
  <dcterms:created xsi:type="dcterms:W3CDTF">2020-08-31T10:32:32Z</dcterms:created>
  <dcterms:modified xsi:type="dcterms:W3CDTF">2021-04-19T12:51:35Z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0x01010006118EDFCEEAE148B101988885643524</vt:lpwstr>
  </property>
</Properties>
</file>