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410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390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178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149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3484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120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7365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29.10.2020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Teambildung und Führung – das Projektteam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Die richtige Zusammensetzung des Projektteams kann über Erfolg und Misserfolg des Projekts entscheiden!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Habe ich fachlich und strategisch die richtigen Leute im Team?</a:t>
            </a:r>
          </a:p>
          <a:p>
            <a:endParaRPr lang="de-AT" dirty="0"/>
          </a:p>
          <a:p>
            <a:r>
              <a:rPr lang="de-AT" b="1" dirty="0"/>
              <a:t>Was bedeutet für die Projektmitglieder die Mitarbeit im Projekt?</a:t>
            </a:r>
          </a:p>
          <a:p>
            <a:endParaRPr lang="de-A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höheres Engagement bei Entscheidungsfindungen </a:t>
            </a:r>
            <a:r>
              <a:rPr lang="de-AT" dirty="0">
                <a:sym typeface="Wingdings" panose="05000000000000000000" pitchFamily="2" charset="2"/>
              </a:rPr>
              <a:t> höherer Einfluss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größere Bereitschaft zur Konfliktbewältigung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selbständigeres Arbeiten  viele Hierarchien und Regeln gelten im Projekt nicht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Möglichkeit der aktiven Mitgestaltung der Arbeit und der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Möglichkeit, die eigenen Stärken und Fähigkeiten gezielt einzubringen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Verantwortung für die eigenen Entscheidungen übernehmen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977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Projektteam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12233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Was muss bei der Bildung eines Projektteams beachtet werden?</a:t>
            </a:r>
          </a:p>
          <a:p>
            <a:endParaRPr lang="de-A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</a:t>
            </a:r>
            <a:r>
              <a:rPr lang="de-AT" b="1" dirty="0"/>
              <a:t>Fachkompetenzen</a:t>
            </a:r>
            <a:r>
              <a:rPr lang="de-AT" dirty="0"/>
              <a:t> der Projektmitarbeiter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</a:t>
            </a:r>
            <a:r>
              <a:rPr lang="de-AT" b="1" dirty="0"/>
              <a:t>Position</a:t>
            </a:r>
            <a:r>
              <a:rPr lang="de-AT" dirty="0"/>
              <a:t> der Projektmitarbeiter außerhalb des Projekts </a:t>
            </a:r>
            <a:r>
              <a:rPr lang="de-AT" dirty="0">
                <a:sym typeface="Wingdings" panose="05000000000000000000" pitchFamily="2" charset="2"/>
              </a:rPr>
              <a:t> wenn Projektmitglieder außerhalb des Projekts in einem Hierarchieverhältnis stehen, kann das Auswirkungen auf die Projetarbeit haben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</a:t>
            </a:r>
            <a:r>
              <a:rPr lang="de-AT" b="1" dirty="0">
                <a:sym typeface="Wingdings" panose="05000000000000000000" pitchFamily="2" charset="2"/>
              </a:rPr>
              <a:t>Zeit</a:t>
            </a:r>
            <a:r>
              <a:rPr lang="de-AT" dirty="0">
                <a:sym typeface="Wingdings" panose="05000000000000000000" pitchFamily="2" charset="2"/>
              </a:rPr>
              <a:t>, die jedes Projektmitglied fürs Projekt aufwenden kann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>
                <a:sym typeface="Wingdings" panose="05000000000000000000" pitchFamily="2" charset="2"/>
              </a:rPr>
              <a:t>Persönlichkeit</a:t>
            </a:r>
            <a:r>
              <a:rPr lang="de-AT" dirty="0">
                <a:sym typeface="Wingdings" panose="05000000000000000000" pitchFamily="2" charset="2"/>
              </a:rPr>
              <a:t> der einzelnen Projektmitarbeiter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eventuell </a:t>
            </a:r>
            <a:r>
              <a:rPr lang="de-AT" b="1" dirty="0">
                <a:sym typeface="Wingdings" panose="05000000000000000000" pitchFamily="2" charset="2"/>
              </a:rPr>
              <a:t>bestehende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b="1" dirty="0">
                <a:sym typeface="Wingdings" panose="05000000000000000000" pitchFamily="2" charset="2"/>
              </a:rPr>
              <a:t>Konflikte</a:t>
            </a:r>
            <a:r>
              <a:rPr lang="de-AT" dirty="0">
                <a:sym typeface="Wingdings" panose="05000000000000000000" pitchFamily="2" charset="2"/>
              </a:rPr>
              <a:t> zwischen Projektmitgliedern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„</a:t>
            </a:r>
            <a:r>
              <a:rPr lang="de-AT" b="1" dirty="0"/>
              <a:t>Freiwilligkeit</a:t>
            </a:r>
            <a:r>
              <a:rPr lang="de-AT" dirty="0"/>
              <a:t>“ der Mitarbeit am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03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Projektteam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12233"/>
            <a:ext cx="11606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Was kann die Projektarbeit positiv beeinflussen?</a:t>
            </a:r>
          </a:p>
          <a:p>
            <a:endParaRPr lang="de-A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Identifikation des Projektteams mit den Projektzielen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Fähigkeit zur Zusammenarbeit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Fachwissen der Mitarbeiter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Fähigkeit zur Kommunikation (untereinander und nach außen)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r>
              <a:rPr lang="de-AT" b="1" dirty="0"/>
              <a:t>Was kann die Projektarbeit negativ beeinflussen?</a:t>
            </a:r>
          </a:p>
          <a:p>
            <a:endParaRPr lang="de-A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Neid und Konkurrenz innerhalb des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Infragestellen des Projektleiters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Projektmitglieder vertreten insgeheim andere Interessen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unklare Aufgabenstellungen oder Aufträge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24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Projektleiter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12233"/>
            <a:ext cx="116064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Welche Aufgaben hat der Projektleiter?</a:t>
            </a:r>
          </a:p>
          <a:p>
            <a:endParaRPr lang="de-A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Formulieren der Projektziele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Projektplanung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Projektsteuerung und –</a:t>
            </a:r>
            <a:r>
              <a:rPr lang="de-AT" dirty="0" err="1"/>
              <a:t>kontrolle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Führung des Projektteams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Entscheidungen vorbereiten und treffen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Erfüllung der Ziele verifizieren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Projektrückschau durchführen, um organisationales Lernen zu ermöglichen (Was können wir bei den nächsten Projekten besser machen?)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509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Projektleiter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12233"/>
            <a:ext cx="11606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Welches Anforderungsprofil hat ein Projektleiter?</a:t>
            </a:r>
          </a:p>
          <a:p>
            <a:endParaRPr lang="de-A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Fachwissen </a:t>
            </a:r>
            <a:r>
              <a:rPr lang="de-AT" dirty="0">
                <a:sym typeface="Wingdings" panose="05000000000000000000" pitchFamily="2" charset="2"/>
              </a:rPr>
              <a:t> fachliche Kenntnisse zum Projektinhalt (oder die Fähigkeit, sich diese anzueignen)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Methodenwissen  Beherrschung der Projektmanagement-Methoden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soziale Fähigkeiten  persönliche Autorität, Umgang mit Menschen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Führungskompetenzen  Fähigkeit zum Leiten des Teams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426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Projektleiter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12233"/>
            <a:ext cx="116064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Welches Rollen hat ein Projektleiter?</a:t>
            </a:r>
          </a:p>
          <a:p>
            <a:endParaRPr lang="de-A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Moderator </a:t>
            </a:r>
            <a:r>
              <a:rPr lang="de-AT" dirty="0">
                <a:sym typeface="Wingdings" panose="05000000000000000000" pitchFamily="2" charset="2"/>
              </a:rPr>
              <a:t> steuert Meetings und setzt die richtigen Methoden ein (z. B.: Kreativitätstechniken)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Diplomat  vertritt das Projekt nach außen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Manager  muss das Team gut führen (oft mit eingeschränkten Kompetenzen)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Fachmann  darf als Fachexperte seine eigene Meinung nicht zu stark in den Vordergrund 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„Prellbock“  muss bei Konflikten innerhalb des Teams vermitteln und bei Konflikten zwischen Projekt und Umfeld das Team vertreten und schützen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Stratege  darf bei der täglichen Arbeit das Gesamtziel nicht aus den Augen verlieren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Konfliktmanager  muss Konflikte erkennen und lösen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Teamentwickler  muss aus Einzelkämpfern ein Team formen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Diagnostiker  muss bei Soll-Ist-Abweichungen die Ursachen analysieren und ggf. beseitigen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Berater  kontrolliert nicht nur den Ablauf des Projekts, sondern steht auch beratend zur 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Lehrer  unterschiedliche Wissensstände der Projektmitglieder müssen beseitigt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Seelsorger  auch zwischenmenschliche und eventuell private Probleme der Mitarbeiter müssen im Sinn des Projekterfolgs besprochen und gelöst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106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uckmans 4-Phasen-Modell - codecentric AG Blog">
            <a:extLst>
              <a:ext uri="{FF2B5EF4-FFF2-40B4-BE49-F238E27FC236}">
                <a16:creationId xmlns:a16="http://schemas.microsoft.com/office/drawing/2014/main" id="{8E0EFB95-E148-4136-AB95-077C12A88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263" y="1507701"/>
            <a:ext cx="7826612" cy="43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Phasen der Teambildung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FF14A2-516B-4FF1-866D-B137D47B6199}"/>
              </a:ext>
            </a:extLst>
          </p:cNvPr>
          <p:cNvSpPr txBox="1"/>
          <p:nvPr/>
        </p:nvSpPr>
        <p:spPr>
          <a:xfrm>
            <a:off x="238125" y="1347886"/>
            <a:ext cx="4049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err="1"/>
              <a:t>Norming</a:t>
            </a:r>
            <a:r>
              <a:rPr lang="de-AT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Kennenlernen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Regeln und Grenzen austesten</a:t>
            </a:r>
          </a:p>
          <a:p>
            <a:r>
              <a:rPr lang="de-AT" b="1" dirty="0" err="1"/>
              <a:t>Storming</a:t>
            </a:r>
            <a:r>
              <a:rPr lang="de-AT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Konflikte und gegenteilige Meinungen treten 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Strukturierung der Gruppe</a:t>
            </a:r>
          </a:p>
          <a:p>
            <a:r>
              <a:rPr lang="de-AT" b="1" dirty="0" err="1"/>
              <a:t>Norming</a:t>
            </a:r>
            <a:r>
              <a:rPr lang="de-A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Konflikte werden bereinigt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Normen bilden sich heraus und werden anerkannt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Kooperationen entstehen</a:t>
            </a:r>
          </a:p>
          <a:p>
            <a:r>
              <a:rPr lang="de-AT" b="1" dirty="0" err="1"/>
              <a:t>Permforming</a:t>
            </a:r>
            <a:r>
              <a:rPr lang="de-AT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Konflikte sind gelöst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es gibt eine Gruppenstruktur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Teamleistung ist am Höhepunkt</a:t>
            </a:r>
          </a:p>
          <a:p>
            <a:r>
              <a:rPr lang="de-AT" b="1" dirty="0" err="1"/>
              <a:t>Adjourning</a:t>
            </a:r>
            <a:r>
              <a:rPr lang="de-A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Team geht auseinander</a:t>
            </a:r>
          </a:p>
        </p:txBody>
      </p:sp>
    </p:spTree>
    <p:extLst>
      <p:ext uri="{BB962C8B-B14F-4D97-AF65-F5344CB8AC3E}">
        <p14:creationId xmlns:p14="http://schemas.microsoft.com/office/powerpoint/2010/main" val="338226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2" ma:contentTypeDescription="Ein neues Dokument erstellen." ma:contentTypeScope="" ma:versionID="40526235e74c2af000a4828ad27289c6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f17025ae51dd1f9482bdbf059137a4a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4A69E8-390D-441D-952E-FC7FDCB7E32F}"/>
</file>

<file path=customXml/itemProps2.xml><?xml version="1.0" encoding="utf-8"?>
<ds:datastoreItem xmlns:ds="http://schemas.openxmlformats.org/officeDocument/2006/customXml" ds:itemID="{0977559E-AAC0-4B79-9DA6-558C0CB4BC61}"/>
</file>

<file path=customXml/itemProps3.xml><?xml version="1.0" encoding="utf-8"?>
<ds:datastoreItem xmlns:ds="http://schemas.openxmlformats.org/officeDocument/2006/customXml" ds:itemID="{9B943CDF-D3C5-4098-B234-B78855340B4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Breitbild</PresentationFormat>
  <Paragraphs>109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Teambildung und Führung – das Projektteam</vt:lpstr>
      <vt:lpstr>Das Projektteam</vt:lpstr>
      <vt:lpstr>Das Projektteam</vt:lpstr>
      <vt:lpstr>Der Projektleiter</vt:lpstr>
      <vt:lpstr>Der Projektleiter</vt:lpstr>
      <vt:lpstr>Der Projektleiter</vt:lpstr>
      <vt:lpstr>Phasen der Teambildung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166</cp:revision>
  <dcterms:created xsi:type="dcterms:W3CDTF">2020-08-31T10:32:32Z</dcterms:created>
  <dcterms:modified xsi:type="dcterms:W3CDTF">2020-10-29T13:56:01Z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