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5" r:id="rId2"/>
    <p:sldId id="276" r:id="rId3"/>
    <p:sldId id="278" r:id="rId4"/>
    <p:sldId id="277" r:id="rId5"/>
    <p:sldId id="279" r:id="rId6"/>
    <p:sldId id="280"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97" d="100"/>
          <a:sy n="97" d="100"/>
        </p:scale>
        <p:origin x="7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BBBDB-5A7F-4F0E-AB8D-72566A1669F7}" type="datetimeFigureOut">
              <a:rPr lang="de-AT" smtClean="0"/>
              <a:t>07.02.2021</a:t>
            </a:fld>
            <a:endParaRPr lang="de-AT"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DD63B-7122-4DC7-AFD9-63BD513409A9}" type="slidenum">
              <a:rPr lang="de-AT" smtClean="0"/>
              <a:t>‹Nr.›</a:t>
            </a:fld>
            <a:endParaRPr lang="de-AT" dirty="0"/>
          </a:p>
        </p:txBody>
      </p:sp>
    </p:spTree>
    <p:extLst>
      <p:ext uri="{BB962C8B-B14F-4D97-AF65-F5344CB8AC3E}">
        <p14:creationId xmlns:p14="http://schemas.microsoft.com/office/powerpoint/2010/main" val="425903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a:t>
            </a:fld>
            <a:endParaRPr lang="de-AT" dirty="0"/>
          </a:p>
        </p:txBody>
      </p:sp>
    </p:spTree>
    <p:extLst>
      <p:ext uri="{BB962C8B-B14F-4D97-AF65-F5344CB8AC3E}">
        <p14:creationId xmlns:p14="http://schemas.microsoft.com/office/powerpoint/2010/main" val="363999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a:t>
            </a:fld>
            <a:endParaRPr lang="de-AT" dirty="0"/>
          </a:p>
        </p:txBody>
      </p:sp>
    </p:spTree>
    <p:extLst>
      <p:ext uri="{BB962C8B-B14F-4D97-AF65-F5344CB8AC3E}">
        <p14:creationId xmlns:p14="http://schemas.microsoft.com/office/powerpoint/2010/main" val="355938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a:t>
            </a:fld>
            <a:endParaRPr lang="de-AT" dirty="0"/>
          </a:p>
        </p:txBody>
      </p:sp>
    </p:spTree>
    <p:extLst>
      <p:ext uri="{BB962C8B-B14F-4D97-AF65-F5344CB8AC3E}">
        <p14:creationId xmlns:p14="http://schemas.microsoft.com/office/powerpoint/2010/main" val="88576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a:t>
            </a:fld>
            <a:endParaRPr lang="de-AT" dirty="0"/>
          </a:p>
        </p:txBody>
      </p:sp>
    </p:spTree>
    <p:extLst>
      <p:ext uri="{BB962C8B-B14F-4D97-AF65-F5344CB8AC3E}">
        <p14:creationId xmlns:p14="http://schemas.microsoft.com/office/powerpoint/2010/main" val="2252873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5</a:t>
            </a:fld>
            <a:endParaRPr lang="de-AT" dirty="0"/>
          </a:p>
        </p:txBody>
      </p:sp>
    </p:spTree>
    <p:extLst>
      <p:ext uri="{BB962C8B-B14F-4D97-AF65-F5344CB8AC3E}">
        <p14:creationId xmlns:p14="http://schemas.microsoft.com/office/powerpoint/2010/main" val="329909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6</a:t>
            </a:fld>
            <a:endParaRPr lang="de-AT" dirty="0"/>
          </a:p>
        </p:txBody>
      </p:sp>
    </p:spTree>
    <p:extLst>
      <p:ext uri="{BB962C8B-B14F-4D97-AF65-F5344CB8AC3E}">
        <p14:creationId xmlns:p14="http://schemas.microsoft.com/office/powerpoint/2010/main" val="77295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83B4B-B471-49E5-9465-D3C46C5BBF5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A44440BC-A7DC-48E1-9735-C864D20979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0154F11-DC33-47FB-BDC3-BF0681112ADE}"/>
              </a:ext>
            </a:extLst>
          </p:cNvPr>
          <p:cNvSpPr>
            <a:spLocks noGrp="1"/>
          </p:cNvSpPr>
          <p:nvPr>
            <p:ph type="dt" sz="half" idx="10"/>
          </p:nvPr>
        </p:nvSpPr>
        <p:spPr/>
        <p:txBody>
          <a:bodyPr/>
          <a:lstStyle/>
          <a:p>
            <a:fld id="{02F5D37A-7889-437D-BB14-159FF5FB46B6}" type="datetimeFigureOut">
              <a:rPr lang="de-AT" smtClean="0"/>
              <a:t>07.02.2021</a:t>
            </a:fld>
            <a:endParaRPr lang="de-AT" dirty="0"/>
          </a:p>
        </p:txBody>
      </p:sp>
      <p:sp>
        <p:nvSpPr>
          <p:cNvPr id="5" name="Fußzeilenplatzhalter 4">
            <a:extLst>
              <a:ext uri="{FF2B5EF4-FFF2-40B4-BE49-F238E27FC236}">
                <a16:creationId xmlns:a16="http://schemas.microsoft.com/office/drawing/2014/main" id="{56DE0CBE-560B-4463-ABC8-99182DAB975A}"/>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83288922-4113-4A11-83E4-86864D1D03B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42556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0C7753-45A7-4FBE-B3F0-B7A815138E58}"/>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0BEDBC2F-5EFB-48E5-94D5-D2F3D140C20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3216B6F-2E33-4408-BA62-687FE750D451}"/>
              </a:ext>
            </a:extLst>
          </p:cNvPr>
          <p:cNvSpPr>
            <a:spLocks noGrp="1"/>
          </p:cNvSpPr>
          <p:nvPr>
            <p:ph type="dt" sz="half" idx="10"/>
          </p:nvPr>
        </p:nvSpPr>
        <p:spPr/>
        <p:txBody>
          <a:bodyPr/>
          <a:lstStyle/>
          <a:p>
            <a:fld id="{02F5D37A-7889-437D-BB14-159FF5FB46B6}" type="datetimeFigureOut">
              <a:rPr lang="de-AT" smtClean="0"/>
              <a:t>07.02.2021</a:t>
            </a:fld>
            <a:endParaRPr lang="de-AT" dirty="0"/>
          </a:p>
        </p:txBody>
      </p:sp>
      <p:sp>
        <p:nvSpPr>
          <p:cNvPr id="5" name="Fußzeilenplatzhalter 4">
            <a:extLst>
              <a:ext uri="{FF2B5EF4-FFF2-40B4-BE49-F238E27FC236}">
                <a16:creationId xmlns:a16="http://schemas.microsoft.com/office/drawing/2014/main" id="{7614A664-82E1-4F72-A346-D3EC372333B7}"/>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F1D37FE4-6907-4DDD-B248-2F3CD1FBBD2D}"/>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30216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2E4D8CC-1CAD-4684-A7E6-A89859D9DC2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B617C6B5-9969-474E-A0F3-A31C1D1FA5A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3D188191-0232-4643-AF36-62EFED8721EB}"/>
              </a:ext>
            </a:extLst>
          </p:cNvPr>
          <p:cNvSpPr>
            <a:spLocks noGrp="1"/>
          </p:cNvSpPr>
          <p:nvPr>
            <p:ph type="dt" sz="half" idx="10"/>
          </p:nvPr>
        </p:nvSpPr>
        <p:spPr/>
        <p:txBody>
          <a:bodyPr/>
          <a:lstStyle/>
          <a:p>
            <a:fld id="{02F5D37A-7889-437D-BB14-159FF5FB46B6}" type="datetimeFigureOut">
              <a:rPr lang="de-AT" smtClean="0"/>
              <a:t>07.02.2021</a:t>
            </a:fld>
            <a:endParaRPr lang="de-AT" dirty="0"/>
          </a:p>
        </p:txBody>
      </p:sp>
      <p:sp>
        <p:nvSpPr>
          <p:cNvPr id="5" name="Fußzeilenplatzhalter 4">
            <a:extLst>
              <a:ext uri="{FF2B5EF4-FFF2-40B4-BE49-F238E27FC236}">
                <a16:creationId xmlns:a16="http://schemas.microsoft.com/office/drawing/2014/main" id="{5FA0C348-D026-4AB2-BAF5-2EACF3B2F366}"/>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AEF9CFC3-C5DF-4DCB-ABD2-8CFA8749D28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13262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5CD160-FD88-4C47-8FBE-1DA054D1985B}"/>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5AA0CA3-B6EF-4906-A5CF-1A6FC2B9BBF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9FD1AB5-68A3-4D0A-B705-10D5E06E63F0}"/>
              </a:ext>
            </a:extLst>
          </p:cNvPr>
          <p:cNvSpPr>
            <a:spLocks noGrp="1"/>
          </p:cNvSpPr>
          <p:nvPr>
            <p:ph type="dt" sz="half" idx="10"/>
          </p:nvPr>
        </p:nvSpPr>
        <p:spPr/>
        <p:txBody>
          <a:bodyPr/>
          <a:lstStyle/>
          <a:p>
            <a:fld id="{02F5D37A-7889-437D-BB14-159FF5FB46B6}" type="datetimeFigureOut">
              <a:rPr lang="de-AT" smtClean="0"/>
              <a:t>07.02.2021</a:t>
            </a:fld>
            <a:endParaRPr lang="de-AT" dirty="0"/>
          </a:p>
        </p:txBody>
      </p:sp>
      <p:sp>
        <p:nvSpPr>
          <p:cNvPr id="5" name="Fußzeilenplatzhalter 4">
            <a:extLst>
              <a:ext uri="{FF2B5EF4-FFF2-40B4-BE49-F238E27FC236}">
                <a16:creationId xmlns:a16="http://schemas.microsoft.com/office/drawing/2014/main" id="{D1283540-CB00-4AB4-B2BC-9DB4BF606A90}"/>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E0FC30BF-81A0-42E6-B89C-5F555B617079}"/>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397076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D87ECC-5D48-46D3-BDC6-2D608C97587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CC616FEB-95ED-4C1D-9D7A-B1922B71D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63D5924-BCD4-4852-A7E4-44FBD80ACD05}"/>
              </a:ext>
            </a:extLst>
          </p:cNvPr>
          <p:cNvSpPr>
            <a:spLocks noGrp="1"/>
          </p:cNvSpPr>
          <p:nvPr>
            <p:ph type="dt" sz="half" idx="10"/>
          </p:nvPr>
        </p:nvSpPr>
        <p:spPr/>
        <p:txBody>
          <a:bodyPr/>
          <a:lstStyle/>
          <a:p>
            <a:fld id="{02F5D37A-7889-437D-BB14-159FF5FB46B6}" type="datetimeFigureOut">
              <a:rPr lang="de-AT" smtClean="0"/>
              <a:t>07.02.2021</a:t>
            </a:fld>
            <a:endParaRPr lang="de-AT" dirty="0"/>
          </a:p>
        </p:txBody>
      </p:sp>
      <p:sp>
        <p:nvSpPr>
          <p:cNvPr id="5" name="Fußzeilenplatzhalter 4">
            <a:extLst>
              <a:ext uri="{FF2B5EF4-FFF2-40B4-BE49-F238E27FC236}">
                <a16:creationId xmlns:a16="http://schemas.microsoft.com/office/drawing/2014/main" id="{1703727B-65A4-42C9-941F-7D15157B2BB2}"/>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4EDDC4AE-D3EF-4AB5-B7B4-A9461AB5562B}"/>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44844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00D319-E3E6-4B71-9508-1F2DFC71FA8E}"/>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F1E87685-3023-456A-A8E4-E7BC2DC85FD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33F3FDD6-A121-4086-9E5B-CAA18A6A977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36A4743B-692F-42FF-8DA0-4451131CDC95}"/>
              </a:ext>
            </a:extLst>
          </p:cNvPr>
          <p:cNvSpPr>
            <a:spLocks noGrp="1"/>
          </p:cNvSpPr>
          <p:nvPr>
            <p:ph type="dt" sz="half" idx="10"/>
          </p:nvPr>
        </p:nvSpPr>
        <p:spPr/>
        <p:txBody>
          <a:bodyPr/>
          <a:lstStyle/>
          <a:p>
            <a:fld id="{02F5D37A-7889-437D-BB14-159FF5FB46B6}" type="datetimeFigureOut">
              <a:rPr lang="de-AT" smtClean="0"/>
              <a:t>07.02.2021</a:t>
            </a:fld>
            <a:endParaRPr lang="de-AT" dirty="0"/>
          </a:p>
        </p:txBody>
      </p:sp>
      <p:sp>
        <p:nvSpPr>
          <p:cNvPr id="6" name="Fußzeilenplatzhalter 5">
            <a:extLst>
              <a:ext uri="{FF2B5EF4-FFF2-40B4-BE49-F238E27FC236}">
                <a16:creationId xmlns:a16="http://schemas.microsoft.com/office/drawing/2014/main" id="{2A5749FC-8190-450E-AE85-3676E5291339}"/>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94D4011E-761C-403E-8F84-FA27CEACA6DA}"/>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94584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7C4F24-961D-4BFD-B2A8-7F50F16DAEA9}"/>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1B2F89B3-D844-44E3-B584-7D19B6DCC2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31C1201-8C7E-4585-899A-03105DF3DD6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955134B7-FC0D-47D8-95D0-25FC729ED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C4443FD-20FF-4E87-B8AD-05CF8A6C968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A5AB9845-F1CA-4FDD-9247-A1D4A1C90D4C}"/>
              </a:ext>
            </a:extLst>
          </p:cNvPr>
          <p:cNvSpPr>
            <a:spLocks noGrp="1"/>
          </p:cNvSpPr>
          <p:nvPr>
            <p:ph type="dt" sz="half" idx="10"/>
          </p:nvPr>
        </p:nvSpPr>
        <p:spPr/>
        <p:txBody>
          <a:bodyPr/>
          <a:lstStyle/>
          <a:p>
            <a:fld id="{02F5D37A-7889-437D-BB14-159FF5FB46B6}" type="datetimeFigureOut">
              <a:rPr lang="de-AT" smtClean="0"/>
              <a:t>07.02.2021</a:t>
            </a:fld>
            <a:endParaRPr lang="de-AT" dirty="0"/>
          </a:p>
        </p:txBody>
      </p:sp>
      <p:sp>
        <p:nvSpPr>
          <p:cNvPr id="8" name="Fußzeilenplatzhalter 7">
            <a:extLst>
              <a:ext uri="{FF2B5EF4-FFF2-40B4-BE49-F238E27FC236}">
                <a16:creationId xmlns:a16="http://schemas.microsoft.com/office/drawing/2014/main" id="{1203D2B4-74CB-415F-A7DE-4C7B0CFE3A9E}"/>
              </a:ext>
            </a:extLst>
          </p:cNvPr>
          <p:cNvSpPr>
            <a:spLocks noGrp="1"/>
          </p:cNvSpPr>
          <p:nvPr>
            <p:ph type="ftr" sz="quarter" idx="11"/>
          </p:nvPr>
        </p:nvSpPr>
        <p:spPr/>
        <p:txBody>
          <a:bodyPr/>
          <a:lstStyle/>
          <a:p>
            <a:endParaRPr lang="de-AT" dirty="0"/>
          </a:p>
        </p:txBody>
      </p:sp>
      <p:sp>
        <p:nvSpPr>
          <p:cNvPr id="9" name="Foliennummernplatzhalter 8">
            <a:extLst>
              <a:ext uri="{FF2B5EF4-FFF2-40B4-BE49-F238E27FC236}">
                <a16:creationId xmlns:a16="http://schemas.microsoft.com/office/drawing/2014/main" id="{B9683C49-DE79-45B6-BFEE-33AC57615F2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3084162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94DA00-5EE7-4E55-9DA9-068E8D551717}"/>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BD20A82E-1C1C-44E9-87AC-164A14B8E20A}"/>
              </a:ext>
            </a:extLst>
          </p:cNvPr>
          <p:cNvSpPr>
            <a:spLocks noGrp="1"/>
          </p:cNvSpPr>
          <p:nvPr>
            <p:ph type="dt" sz="half" idx="10"/>
          </p:nvPr>
        </p:nvSpPr>
        <p:spPr/>
        <p:txBody>
          <a:bodyPr/>
          <a:lstStyle/>
          <a:p>
            <a:fld id="{02F5D37A-7889-437D-BB14-159FF5FB46B6}" type="datetimeFigureOut">
              <a:rPr lang="de-AT" smtClean="0"/>
              <a:t>07.02.2021</a:t>
            </a:fld>
            <a:endParaRPr lang="de-AT" dirty="0"/>
          </a:p>
        </p:txBody>
      </p:sp>
      <p:sp>
        <p:nvSpPr>
          <p:cNvPr id="4" name="Fußzeilenplatzhalter 3">
            <a:extLst>
              <a:ext uri="{FF2B5EF4-FFF2-40B4-BE49-F238E27FC236}">
                <a16:creationId xmlns:a16="http://schemas.microsoft.com/office/drawing/2014/main" id="{D2C67E90-C4C7-4E44-A7DD-53F064CFD32B}"/>
              </a:ext>
            </a:extLst>
          </p:cNvPr>
          <p:cNvSpPr>
            <a:spLocks noGrp="1"/>
          </p:cNvSpPr>
          <p:nvPr>
            <p:ph type="ftr" sz="quarter" idx="11"/>
          </p:nvPr>
        </p:nvSpPr>
        <p:spPr/>
        <p:txBody>
          <a:bodyPr/>
          <a:lstStyle/>
          <a:p>
            <a:endParaRPr lang="de-AT" dirty="0"/>
          </a:p>
        </p:txBody>
      </p:sp>
      <p:sp>
        <p:nvSpPr>
          <p:cNvPr id="5" name="Foliennummernplatzhalter 4">
            <a:extLst>
              <a:ext uri="{FF2B5EF4-FFF2-40B4-BE49-F238E27FC236}">
                <a16:creationId xmlns:a16="http://schemas.microsoft.com/office/drawing/2014/main" id="{F907EC8B-6406-429E-B340-89F4A823866F}"/>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192135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B59C29-2832-4A9D-B296-23407D8C8E1C}"/>
              </a:ext>
            </a:extLst>
          </p:cNvPr>
          <p:cNvSpPr>
            <a:spLocks noGrp="1"/>
          </p:cNvSpPr>
          <p:nvPr>
            <p:ph type="dt" sz="half" idx="10"/>
          </p:nvPr>
        </p:nvSpPr>
        <p:spPr/>
        <p:txBody>
          <a:bodyPr/>
          <a:lstStyle/>
          <a:p>
            <a:fld id="{02F5D37A-7889-437D-BB14-159FF5FB46B6}" type="datetimeFigureOut">
              <a:rPr lang="de-AT" smtClean="0"/>
              <a:t>07.02.2021</a:t>
            </a:fld>
            <a:endParaRPr lang="de-AT" dirty="0"/>
          </a:p>
        </p:txBody>
      </p:sp>
      <p:sp>
        <p:nvSpPr>
          <p:cNvPr id="3" name="Fußzeilenplatzhalter 2">
            <a:extLst>
              <a:ext uri="{FF2B5EF4-FFF2-40B4-BE49-F238E27FC236}">
                <a16:creationId xmlns:a16="http://schemas.microsoft.com/office/drawing/2014/main" id="{A8CF4F8D-0AEE-440A-A754-8FBC661AEFD5}"/>
              </a:ext>
            </a:extLst>
          </p:cNvPr>
          <p:cNvSpPr>
            <a:spLocks noGrp="1"/>
          </p:cNvSpPr>
          <p:nvPr>
            <p:ph type="ftr" sz="quarter" idx="11"/>
          </p:nvPr>
        </p:nvSpPr>
        <p:spPr/>
        <p:txBody>
          <a:bodyPr/>
          <a:lstStyle/>
          <a:p>
            <a:endParaRPr lang="de-AT" dirty="0"/>
          </a:p>
        </p:txBody>
      </p:sp>
      <p:sp>
        <p:nvSpPr>
          <p:cNvPr id="4" name="Foliennummernplatzhalter 3">
            <a:extLst>
              <a:ext uri="{FF2B5EF4-FFF2-40B4-BE49-F238E27FC236}">
                <a16:creationId xmlns:a16="http://schemas.microsoft.com/office/drawing/2014/main" id="{76D7BAD8-D730-4F71-B6C2-D7E837F00C87}"/>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71709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C0DBE-3BA8-4150-B494-7545DF13783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BA3C44B7-FDAA-4B2B-8561-EFCB9D6FD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3D1AFD10-9F96-43D2-99B7-255258A8C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B855D62-5EF5-4D4B-AD56-733AA2F94A8D}"/>
              </a:ext>
            </a:extLst>
          </p:cNvPr>
          <p:cNvSpPr>
            <a:spLocks noGrp="1"/>
          </p:cNvSpPr>
          <p:nvPr>
            <p:ph type="dt" sz="half" idx="10"/>
          </p:nvPr>
        </p:nvSpPr>
        <p:spPr/>
        <p:txBody>
          <a:bodyPr/>
          <a:lstStyle/>
          <a:p>
            <a:fld id="{02F5D37A-7889-437D-BB14-159FF5FB46B6}" type="datetimeFigureOut">
              <a:rPr lang="de-AT" smtClean="0"/>
              <a:t>07.02.2021</a:t>
            </a:fld>
            <a:endParaRPr lang="de-AT" dirty="0"/>
          </a:p>
        </p:txBody>
      </p:sp>
      <p:sp>
        <p:nvSpPr>
          <p:cNvPr id="6" name="Fußzeilenplatzhalter 5">
            <a:extLst>
              <a:ext uri="{FF2B5EF4-FFF2-40B4-BE49-F238E27FC236}">
                <a16:creationId xmlns:a16="http://schemas.microsoft.com/office/drawing/2014/main" id="{5E89CAEC-2ED8-455D-B7DE-D47618BE4BA4}"/>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9D771994-5456-492F-9F24-B84C87043E18}"/>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95189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9CD43-CA12-4996-AB00-4748820026E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C7939FCA-1EFB-4328-981C-954198823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dirty="0"/>
          </a:p>
        </p:txBody>
      </p:sp>
      <p:sp>
        <p:nvSpPr>
          <p:cNvPr id="4" name="Textplatzhalter 3">
            <a:extLst>
              <a:ext uri="{FF2B5EF4-FFF2-40B4-BE49-F238E27FC236}">
                <a16:creationId xmlns:a16="http://schemas.microsoft.com/office/drawing/2014/main" id="{AC858AE4-F45F-4302-A66C-32C645361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790BE74-1955-43FA-AF2D-3C20ABAC4B5F}"/>
              </a:ext>
            </a:extLst>
          </p:cNvPr>
          <p:cNvSpPr>
            <a:spLocks noGrp="1"/>
          </p:cNvSpPr>
          <p:nvPr>
            <p:ph type="dt" sz="half" idx="10"/>
          </p:nvPr>
        </p:nvSpPr>
        <p:spPr/>
        <p:txBody>
          <a:bodyPr/>
          <a:lstStyle/>
          <a:p>
            <a:fld id="{02F5D37A-7889-437D-BB14-159FF5FB46B6}" type="datetimeFigureOut">
              <a:rPr lang="de-AT" smtClean="0"/>
              <a:t>07.02.2021</a:t>
            </a:fld>
            <a:endParaRPr lang="de-AT" dirty="0"/>
          </a:p>
        </p:txBody>
      </p:sp>
      <p:sp>
        <p:nvSpPr>
          <p:cNvPr id="6" name="Fußzeilenplatzhalter 5">
            <a:extLst>
              <a:ext uri="{FF2B5EF4-FFF2-40B4-BE49-F238E27FC236}">
                <a16:creationId xmlns:a16="http://schemas.microsoft.com/office/drawing/2014/main" id="{B2949F2F-BC13-48ED-8D3A-A366C0915482}"/>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35D31BBF-EA6E-4D65-B6F2-A6B1E91DDDA9}"/>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65805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8904523-E0D6-45D1-AF5B-1389DB818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98FEA55D-5A20-4D75-8C04-F476C241E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0E3D37C-7FD8-4199-8A97-2761AB897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5D37A-7889-437D-BB14-159FF5FB46B6}" type="datetimeFigureOut">
              <a:rPr lang="de-AT" smtClean="0"/>
              <a:t>07.02.2021</a:t>
            </a:fld>
            <a:endParaRPr lang="de-AT" dirty="0"/>
          </a:p>
        </p:txBody>
      </p:sp>
      <p:sp>
        <p:nvSpPr>
          <p:cNvPr id="5" name="Fußzeilenplatzhalter 4">
            <a:extLst>
              <a:ext uri="{FF2B5EF4-FFF2-40B4-BE49-F238E27FC236}">
                <a16:creationId xmlns:a16="http://schemas.microsoft.com/office/drawing/2014/main" id="{A653A0AB-63A9-49B4-90F1-78A384D6C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dirty="0"/>
          </a:p>
        </p:txBody>
      </p:sp>
      <p:sp>
        <p:nvSpPr>
          <p:cNvPr id="6" name="Foliennummernplatzhalter 5">
            <a:extLst>
              <a:ext uri="{FF2B5EF4-FFF2-40B4-BE49-F238E27FC236}">
                <a16:creationId xmlns:a16="http://schemas.microsoft.com/office/drawing/2014/main" id="{E9325486-2C74-481C-A794-4068BD9C0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86B95-F1EB-4A93-B43C-768A8EFE449E}" type="slidenum">
              <a:rPr lang="de-AT" smtClean="0"/>
              <a:t>‹Nr.›</a:t>
            </a:fld>
            <a:endParaRPr lang="de-AT" dirty="0"/>
          </a:p>
        </p:txBody>
      </p:sp>
    </p:spTree>
    <p:extLst>
      <p:ext uri="{BB962C8B-B14F-4D97-AF65-F5344CB8AC3E}">
        <p14:creationId xmlns:p14="http://schemas.microsoft.com/office/powerpoint/2010/main" val="409905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dirty="0"/>
              <a:t>Was ist Software-Engineering</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2862322"/>
          </a:xfrm>
          <a:prstGeom prst="rect">
            <a:avLst/>
          </a:prstGeom>
          <a:noFill/>
        </p:spPr>
        <p:txBody>
          <a:bodyPr wrap="square" rtlCol="0">
            <a:spAutoFit/>
          </a:bodyPr>
          <a:lstStyle/>
          <a:p>
            <a:pPr marL="285750" indent="-285750">
              <a:buFont typeface="Arial" panose="020B0604020202020204" pitchFamily="34" charset="0"/>
              <a:buChar char="•"/>
            </a:pPr>
            <a:r>
              <a:rPr lang="de-AT" sz="2000" dirty="0"/>
              <a:t>Software-Engineering ist die Verwendung erprobter Vorgehensmodelle zur Herstellung von Software, um eine möglichst hohe Effizienz und Qualität zu gewährleisten</a:t>
            </a:r>
          </a:p>
          <a:p>
            <a:pPr marL="285750" indent="-285750">
              <a:buFont typeface="Arial" panose="020B0604020202020204" pitchFamily="34" charset="0"/>
              <a:buChar char="•"/>
            </a:pPr>
            <a:r>
              <a:rPr lang="de-AT" sz="2000" dirty="0"/>
              <a:t>Software-Projekte haben die Einführung bzw. den Betrieb einer neuen oder verbesserten IT-Lösung zum Ziel</a:t>
            </a:r>
          </a:p>
          <a:p>
            <a:pPr marL="285750" indent="-285750">
              <a:buFont typeface="Arial" panose="020B0604020202020204" pitchFamily="34" charset="0"/>
              <a:buChar char="•"/>
            </a:pPr>
            <a:r>
              <a:rPr lang="de-AT" sz="2000" dirty="0"/>
              <a:t>das kann auf drei Arten erreicht werden:</a:t>
            </a:r>
          </a:p>
          <a:p>
            <a:pPr marL="742950" lvl="1" indent="-285750">
              <a:buFont typeface="Arial" panose="020B0604020202020204" pitchFamily="34" charset="0"/>
              <a:buChar char="•"/>
            </a:pPr>
            <a:r>
              <a:rPr lang="de-AT" sz="2000" dirty="0"/>
              <a:t>mit Standardsoftware</a:t>
            </a:r>
          </a:p>
          <a:p>
            <a:pPr marL="742950" lvl="1" indent="-285750">
              <a:buFont typeface="Arial" panose="020B0604020202020204" pitchFamily="34" charset="0"/>
              <a:buChar char="•"/>
            </a:pPr>
            <a:r>
              <a:rPr lang="de-AT" sz="2000" dirty="0"/>
              <a:t>mit individuell entwickelter Software</a:t>
            </a:r>
          </a:p>
          <a:p>
            <a:pPr marL="742950" lvl="1" indent="-285750">
              <a:buFont typeface="Arial" panose="020B0604020202020204" pitchFamily="34" charset="0"/>
              <a:buChar char="•"/>
            </a:pPr>
            <a:r>
              <a:rPr lang="de-AT" sz="2000" dirty="0"/>
              <a:t>Kombination aus beidem</a:t>
            </a:r>
          </a:p>
          <a:p>
            <a:pPr marL="285750" indent="-285750">
              <a:buFont typeface="Arial" panose="020B0604020202020204" pitchFamily="34" charset="0"/>
              <a:buChar char="•"/>
            </a:pPr>
            <a:r>
              <a:rPr lang="de-AT" sz="2000" dirty="0"/>
              <a:t>Software-Entwicklungsprojekte sind eine relativ junge Projektgattung, daher ist die Methodik noch immer sehr im Wandel</a:t>
            </a:r>
          </a:p>
        </p:txBody>
      </p:sp>
    </p:spTree>
    <p:extLst>
      <p:ext uri="{BB962C8B-B14F-4D97-AF65-F5344CB8AC3E}">
        <p14:creationId xmlns:p14="http://schemas.microsoft.com/office/powerpoint/2010/main" val="271481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sz="4400" dirty="0"/>
              <a:t>Problematik bei Software-Projekten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2554545"/>
          </a:xfrm>
          <a:prstGeom prst="rect">
            <a:avLst/>
          </a:prstGeom>
          <a:noFill/>
        </p:spPr>
        <p:txBody>
          <a:bodyPr wrap="square" rtlCol="0">
            <a:spAutoFit/>
          </a:bodyPr>
          <a:lstStyle/>
          <a:p>
            <a:pPr marL="285750" indent="-285750">
              <a:buFont typeface="Arial" panose="020B0604020202020204" pitchFamily="34" charset="0"/>
              <a:buChar char="•"/>
            </a:pPr>
            <a:r>
              <a:rPr lang="de-AT" sz="2000" dirty="0"/>
              <a:t>das Ergebnis ist nicht materiell</a:t>
            </a:r>
          </a:p>
          <a:p>
            <a:pPr marL="285750" indent="-285750">
              <a:buFont typeface="Arial" panose="020B0604020202020204" pitchFamily="34" charset="0"/>
              <a:buChar char="•"/>
            </a:pPr>
            <a:r>
              <a:rPr lang="de-AT" sz="2000" dirty="0"/>
              <a:t>ans Ergebnis werden bestimmte Qualitätsanforderungen gestellt, allerdings ist es schwierig, SW-Qualität zu messen</a:t>
            </a:r>
          </a:p>
          <a:p>
            <a:pPr marL="285750" indent="-285750">
              <a:buFont typeface="Arial" panose="020B0604020202020204" pitchFamily="34" charset="0"/>
              <a:buChar char="•"/>
            </a:pPr>
            <a:r>
              <a:rPr lang="de-AT" sz="2000" dirty="0"/>
              <a:t>die Qualität der Software hängt sehr vom Entwicklungsprozess selbst ab</a:t>
            </a:r>
          </a:p>
          <a:p>
            <a:pPr marL="285750" indent="-285750">
              <a:buFont typeface="Arial" panose="020B0604020202020204" pitchFamily="34" charset="0"/>
              <a:buChar char="•"/>
            </a:pPr>
            <a:r>
              <a:rPr lang="de-AT" sz="2000" dirty="0"/>
              <a:t>die Komplexität einer SW-Lösung ist oft schwer abschätzbar, beeinflusst aber maßgeblich den Aufwand und die Dauer der Entwicklung</a:t>
            </a:r>
          </a:p>
          <a:p>
            <a:pPr marL="285750" indent="-285750">
              <a:buFont typeface="Arial" panose="020B0604020202020204" pitchFamily="34" charset="0"/>
              <a:buChar char="•"/>
            </a:pPr>
            <a:r>
              <a:rPr lang="de-AT" sz="2000" dirty="0"/>
              <a:t>SW-Entwickler müssen schon während der Entwicklung das Verhalten der Software und auch das Verhalten der Anwender antizipieren</a:t>
            </a:r>
          </a:p>
        </p:txBody>
      </p:sp>
    </p:spTree>
    <p:extLst>
      <p:ext uri="{BB962C8B-B14F-4D97-AF65-F5344CB8AC3E}">
        <p14:creationId xmlns:p14="http://schemas.microsoft.com/office/powerpoint/2010/main" val="188128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sz="4400" dirty="0"/>
              <a:t>Software Krise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3170099"/>
          </a:xfrm>
          <a:prstGeom prst="rect">
            <a:avLst/>
          </a:prstGeom>
          <a:noFill/>
        </p:spPr>
        <p:txBody>
          <a:bodyPr wrap="square" rtlCol="0">
            <a:spAutoFit/>
          </a:bodyPr>
          <a:lstStyle/>
          <a:p>
            <a:pPr marL="285750" indent="-285750">
              <a:buFont typeface="Arial" panose="020B0604020202020204" pitchFamily="34" charset="0"/>
              <a:buChar char="•"/>
            </a:pPr>
            <a:r>
              <a:rPr lang="de-AT" sz="2000" dirty="0"/>
              <a:t>Ende der 1960er Jahre ermöglichte der immer rasantere Fortschritt der Hardware die Entwicklung von Software zu deren Erstellung noch keine geeignete Strategie vorlag</a:t>
            </a:r>
          </a:p>
          <a:p>
            <a:pPr marL="285750" indent="-285750">
              <a:buFont typeface="Arial" panose="020B0604020202020204" pitchFamily="34" charset="0"/>
              <a:buChar char="•"/>
            </a:pPr>
            <a:r>
              <a:rPr lang="de-AT" sz="2000" dirty="0"/>
              <a:t>als „Software Krise“ werden die folgenden Probleme zusammengefasst:</a:t>
            </a:r>
          </a:p>
          <a:p>
            <a:pPr marL="742950" lvl="1" indent="-285750">
              <a:buFont typeface="Arial" panose="020B0604020202020204" pitchFamily="34" charset="0"/>
              <a:buChar char="•"/>
            </a:pPr>
            <a:r>
              <a:rPr lang="de-AT" sz="2000" b="1" dirty="0"/>
              <a:t>Anwendungsstau</a:t>
            </a:r>
            <a:r>
              <a:rPr lang="de-AT" sz="2000" dirty="0"/>
              <a:t> </a:t>
            </a:r>
            <a:r>
              <a:rPr lang="de-AT" sz="2000" dirty="0">
                <a:sym typeface="Wingdings" panose="05000000000000000000" pitchFamily="2" charset="2"/>
              </a:rPr>
              <a:t> die Weiter- oder Neuentwicklung wird dadurch behindert, dass </a:t>
            </a:r>
            <a:r>
              <a:rPr lang="de-AT" sz="2000" dirty="0" err="1">
                <a:sym typeface="Wingdings" panose="05000000000000000000" pitchFamily="2" charset="2"/>
              </a:rPr>
              <a:t>zuviele</a:t>
            </a:r>
            <a:r>
              <a:rPr lang="de-AT" sz="2000" dirty="0">
                <a:sym typeface="Wingdings" panose="05000000000000000000" pitchFamily="2" charset="2"/>
              </a:rPr>
              <a:t> Personalressourcen in der Wartung der existierenden Software gebunden ist</a:t>
            </a:r>
          </a:p>
          <a:p>
            <a:pPr marL="742950" lvl="1" indent="-285750">
              <a:buFont typeface="Arial" panose="020B0604020202020204" pitchFamily="34" charset="0"/>
              <a:buChar char="•"/>
            </a:pPr>
            <a:r>
              <a:rPr lang="de-AT" sz="2000" b="1" dirty="0">
                <a:sym typeface="Wingdings" panose="05000000000000000000" pitchFamily="2" charset="2"/>
              </a:rPr>
              <a:t>Kosten- und Terminüberschreitung </a:t>
            </a:r>
            <a:r>
              <a:rPr lang="de-AT" sz="2000" dirty="0">
                <a:sym typeface="Wingdings" panose="05000000000000000000" pitchFamily="2" charset="2"/>
              </a:rPr>
              <a:t> Projekte, die pünktlich und in Budget abgewickelt werden sind eher die Ausnahme</a:t>
            </a:r>
          </a:p>
          <a:p>
            <a:pPr marL="742950" lvl="1" indent="-285750">
              <a:buFont typeface="Arial" panose="020B0604020202020204" pitchFamily="34" charset="0"/>
              <a:buChar char="•"/>
            </a:pPr>
            <a:r>
              <a:rPr lang="de-AT" sz="2000" b="1" dirty="0">
                <a:sym typeface="Wingdings" panose="05000000000000000000" pitchFamily="2" charset="2"/>
              </a:rPr>
              <a:t>Mangelnde Qualität </a:t>
            </a:r>
            <a:r>
              <a:rPr lang="de-AT" sz="2000" dirty="0">
                <a:sym typeface="Wingdings" panose="05000000000000000000" pitchFamily="2" charset="2"/>
              </a:rPr>
              <a:t> Software-Systeme sind hinsichtlich Wartbarkeit, Robustheit und Benutzerfreundlichkeit mangelhaft</a:t>
            </a:r>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121696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sz="4400" dirty="0"/>
              <a:t>Software Krise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5324535"/>
          </a:xfrm>
          <a:prstGeom prst="rect">
            <a:avLst/>
          </a:prstGeom>
          <a:noFill/>
        </p:spPr>
        <p:txBody>
          <a:bodyPr wrap="square" rtlCol="0">
            <a:spAutoFit/>
          </a:bodyPr>
          <a:lstStyle/>
          <a:p>
            <a:pPr marL="285750" indent="-285750">
              <a:buFont typeface="Arial" panose="020B0604020202020204" pitchFamily="34" charset="0"/>
              <a:buChar char="•"/>
            </a:pPr>
            <a:r>
              <a:rPr lang="de-AT" sz="2000" dirty="0">
                <a:sym typeface="Wingdings" panose="05000000000000000000" pitchFamily="2" charset="2"/>
              </a:rPr>
              <a:t>folgende  Gründe sind für die Software-Krise hauptverantwortlich:</a:t>
            </a:r>
          </a:p>
          <a:p>
            <a:pPr marL="742950" lvl="1" indent="-285750">
              <a:buFont typeface="Arial" panose="020B0604020202020204" pitchFamily="34" charset="0"/>
              <a:buChar char="•"/>
            </a:pPr>
            <a:r>
              <a:rPr lang="de-AT" sz="2000" b="1" dirty="0">
                <a:sym typeface="Wingdings" panose="05000000000000000000" pitchFamily="2" charset="2"/>
              </a:rPr>
              <a:t>hohe Innovationsgeschwindigkeit </a:t>
            </a:r>
            <a:r>
              <a:rPr lang="de-AT" sz="2000" dirty="0">
                <a:sym typeface="Wingdings" panose="05000000000000000000" pitchFamily="2" charset="2"/>
              </a:rPr>
              <a:t> ständige Veränderung von Methoden und Entwicklungswerkzeugen durch ständige schnelle Weiterentwicklung von Hard- und Software</a:t>
            </a:r>
          </a:p>
          <a:p>
            <a:pPr marL="742950" lvl="1" indent="-285750">
              <a:buFont typeface="Arial" panose="020B0604020202020204" pitchFamily="34" charset="0"/>
              <a:buChar char="•"/>
            </a:pPr>
            <a:r>
              <a:rPr lang="de-AT" sz="2000" b="1" dirty="0">
                <a:sym typeface="Wingdings" panose="05000000000000000000" pitchFamily="2" charset="2"/>
              </a:rPr>
              <a:t>Kostenverschiebung</a:t>
            </a:r>
            <a:r>
              <a:rPr lang="de-AT" sz="2000" dirty="0">
                <a:sym typeface="Wingdings" panose="05000000000000000000" pitchFamily="2" charset="2"/>
              </a:rPr>
              <a:t>  Ende der 60er Jahre beanspruchte die Hardware noch ca. 80% und die Entwicklung inklusive Wartung 20% der Kosten eines EDV-Systems, heute entfallen 75% der Kosten auf Wartung und je 12,5% Prozent auf Entwicklung und Hardware</a:t>
            </a:r>
          </a:p>
          <a:p>
            <a:pPr marL="742950" lvl="1" indent="-285750">
              <a:buFont typeface="Arial" panose="020B0604020202020204" pitchFamily="34" charset="0"/>
              <a:buChar char="•"/>
            </a:pPr>
            <a:r>
              <a:rPr lang="de-AT" sz="2000" b="1" dirty="0">
                <a:sym typeface="Wingdings" panose="05000000000000000000" pitchFamily="2" charset="2"/>
              </a:rPr>
              <a:t>Ausbildungsdefizite</a:t>
            </a:r>
            <a:r>
              <a:rPr lang="de-AT" sz="2000" dirty="0">
                <a:sym typeface="Wingdings" panose="05000000000000000000" pitchFamily="2" charset="2"/>
              </a:rPr>
              <a:t>  zu Beginn wurde in der Ausbildung hauptsächlich auf das Programmieren und Algorithmik wertgelegt und konstruktiv-analytisches Vorgehen vernachlässigt. Je komplexer die Software wird, desto wichtiger werden aber solche Fähigkeiten.</a:t>
            </a:r>
          </a:p>
          <a:p>
            <a:pPr marL="742950" lvl="1" indent="-285750">
              <a:buFont typeface="Arial" panose="020B0604020202020204" pitchFamily="34" charset="0"/>
              <a:buChar char="•"/>
            </a:pPr>
            <a:r>
              <a:rPr lang="de-AT" sz="2000" b="1" dirty="0">
                <a:sym typeface="Wingdings" panose="05000000000000000000" pitchFamily="2" charset="2"/>
              </a:rPr>
              <a:t>Managementdefizite</a:t>
            </a:r>
            <a:r>
              <a:rPr lang="de-AT" sz="2000" dirty="0">
                <a:sym typeface="Wingdings" panose="05000000000000000000" pitchFamily="2" charset="2"/>
              </a:rPr>
              <a:t>  oft fehlt die Konsequenz, den Großteil des Projektaufwands in die frühen Phasen, also Konzeption, Analyse und Entwurf zu investieren. So werden strategisch wichtige Entscheidung nur unzureichend oder zu spät getroffen.</a:t>
            </a:r>
          </a:p>
          <a:p>
            <a:pPr marL="742950" lvl="1" indent="-285750">
              <a:buFont typeface="Arial" panose="020B0604020202020204" pitchFamily="34" charset="0"/>
              <a:buChar char="•"/>
            </a:pPr>
            <a:r>
              <a:rPr lang="de-AT" sz="2000" b="1" dirty="0">
                <a:sym typeface="Wingdings" panose="05000000000000000000" pitchFamily="2" charset="2"/>
              </a:rPr>
              <a:t>falsche Vorgehensweise </a:t>
            </a:r>
            <a:r>
              <a:rPr lang="de-AT" sz="2000" dirty="0">
                <a:sym typeface="Wingdings" panose="05000000000000000000" pitchFamily="2" charset="2"/>
              </a:rPr>
              <a:t> zu wenig Zeit für die Konzeption, um möglichst bald mit der Entwicklung beginnen zu können. Dies führt dazu, dass Fehler in der Konzeption erst sehr spät entdeckt werden und dann teuer beseitigt werden müssen.</a:t>
            </a:r>
          </a:p>
          <a:p>
            <a:pPr marL="742950" lvl="1" indent="-285750">
              <a:buFont typeface="Arial" panose="020B0604020202020204" pitchFamily="34" charset="0"/>
              <a:buChar char="•"/>
            </a:pPr>
            <a:endParaRPr lang="de-AT" sz="2000" dirty="0">
              <a:sym typeface="Wingdings" panose="05000000000000000000" pitchFamily="2" charset="2"/>
            </a:endParaRPr>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66549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sz="4400" dirty="0"/>
              <a:t>Software Krise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cxnSp>
        <p:nvCxnSpPr>
          <p:cNvPr id="6" name="Gerade Verbindung mit Pfeil 5">
            <a:extLst>
              <a:ext uri="{FF2B5EF4-FFF2-40B4-BE49-F238E27FC236}">
                <a16:creationId xmlns:a16="http://schemas.microsoft.com/office/drawing/2014/main" id="{D1CD59C2-688D-454F-803D-D798978F77A1}"/>
              </a:ext>
            </a:extLst>
          </p:cNvPr>
          <p:cNvCxnSpPr/>
          <p:nvPr/>
        </p:nvCxnSpPr>
        <p:spPr>
          <a:xfrm flipV="1">
            <a:off x="1091953" y="1873188"/>
            <a:ext cx="0" cy="4057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CB6DFE78-E1F3-4F8E-A25C-FF8B44E8667E}"/>
              </a:ext>
            </a:extLst>
          </p:cNvPr>
          <p:cNvCxnSpPr>
            <a:cxnSpLocks/>
          </p:cNvCxnSpPr>
          <p:nvPr/>
        </p:nvCxnSpPr>
        <p:spPr>
          <a:xfrm>
            <a:off x="1091953" y="5930283"/>
            <a:ext cx="88244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8AED4793-5899-47E3-A0C4-F1A4A7813DE6}"/>
              </a:ext>
            </a:extLst>
          </p:cNvPr>
          <p:cNvSpPr txBox="1"/>
          <p:nvPr/>
        </p:nvSpPr>
        <p:spPr>
          <a:xfrm>
            <a:off x="578158" y="1564859"/>
            <a:ext cx="1027589" cy="369332"/>
          </a:xfrm>
          <a:prstGeom prst="rect">
            <a:avLst/>
          </a:prstGeom>
          <a:noFill/>
        </p:spPr>
        <p:txBody>
          <a:bodyPr wrap="none" rtlCol="0">
            <a:spAutoFit/>
          </a:bodyPr>
          <a:lstStyle/>
          <a:p>
            <a:r>
              <a:rPr lang="de-AT" dirty="0"/>
              <a:t>Aufwand</a:t>
            </a:r>
          </a:p>
        </p:txBody>
      </p:sp>
      <p:sp>
        <p:nvSpPr>
          <p:cNvPr id="12" name="Textfeld 11">
            <a:extLst>
              <a:ext uri="{FF2B5EF4-FFF2-40B4-BE49-F238E27FC236}">
                <a16:creationId xmlns:a16="http://schemas.microsoft.com/office/drawing/2014/main" id="{7194E567-9B29-4A78-A9C8-D022C71E1844}"/>
              </a:ext>
            </a:extLst>
          </p:cNvPr>
          <p:cNvSpPr txBox="1"/>
          <p:nvPr/>
        </p:nvSpPr>
        <p:spPr>
          <a:xfrm>
            <a:off x="9649425" y="5978703"/>
            <a:ext cx="533864" cy="369332"/>
          </a:xfrm>
          <a:prstGeom prst="rect">
            <a:avLst/>
          </a:prstGeom>
          <a:noFill/>
        </p:spPr>
        <p:txBody>
          <a:bodyPr wrap="none" rtlCol="0">
            <a:spAutoFit/>
          </a:bodyPr>
          <a:lstStyle/>
          <a:p>
            <a:r>
              <a:rPr lang="de-AT" dirty="0"/>
              <a:t>Zeit</a:t>
            </a:r>
          </a:p>
        </p:txBody>
      </p:sp>
      <p:sp>
        <p:nvSpPr>
          <p:cNvPr id="22" name="Freihandform: Form 21">
            <a:extLst>
              <a:ext uri="{FF2B5EF4-FFF2-40B4-BE49-F238E27FC236}">
                <a16:creationId xmlns:a16="http://schemas.microsoft.com/office/drawing/2014/main" id="{4B43CABD-3B5D-436A-A8EB-87B1100974D0}"/>
              </a:ext>
            </a:extLst>
          </p:cNvPr>
          <p:cNvSpPr/>
          <p:nvPr/>
        </p:nvSpPr>
        <p:spPr>
          <a:xfrm>
            <a:off x="1091953" y="2024941"/>
            <a:ext cx="8045502" cy="3736667"/>
          </a:xfrm>
          <a:custGeom>
            <a:avLst/>
            <a:gdLst>
              <a:gd name="connsiteX0" fmla="*/ 0 w 8045502"/>
              <a:gd name="connsiteY0" fmla="*/ 3736667 h 3736667"/>
              <a:gd name="connsiteX1" fmla="*/ 2308195 w 8045502"/>
              <a:gd name="connsiteY1" fmla="*/ 2955432 h 3736667"/>
              <a:gd name="connsiteX2" fmla="*/ 4110362 w 8045502"/>
              <a:gd name="connsiteY2" fmla="*/ 1153265 h 3736667"/>
              <a:gd name="connsiteX3" fmla="*/ 5237826 w 8045502"/>
              <a:gd name="connsiteY3" fmla="*/ 52434 h 3736667"/>
              <a:gd name="connsiteX4" fmla="*/ 5939162 w 8045502"/>
              <a:gd name="connsiteY4" fmla="*/ 265498 h 3736667"/>
              <a:gd name="connsiteX5" fmla="*/ 6329779 w 8045502"/>
              <a:gd name="connsiteY5" fmla="*/ 1046733 h 3736667"/>
              <a:gd name="connsiteX6" fmla="*/ 6773663 w 8045502"/>
              <a:gd name="connsiteY6" fmla="*/ 1632659 h 3736667"/>
              <a:gd name="connsiteX7" fmla="*/ 7341833 w 8045502"/>
              <a:gd name="connsiteY7" fmla="*/ 1961133 h 3736667"/>
              <a:gd name="connsiteX8" fmla="*/ 7981026 w 8045502"/>
              <a:gd name="connsiteY8" fmla="*/ 2112053 h 3736667"/>
              <a:gd name="connsiteX9" fmla="*/ 7989903 w 8045502"/>
              <a:gd name="connsiteY9" fmla="*/ 2112053 h 373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5502" h="3736667">
                <a:moveTo>
                  <a:pt x="0" y="3736667"/>
                </a:moveTo>
                <a:cubicBezTo>
                  <a:pt x="811567" y="3561333"/>
                  <a:pt x="1623135" y="3385999"/>
                  <a:pt x="2308195" y="2955432"/>
                </a:cubicBezTo>
                <a:cubicBezTo>
                  <a:pt x="2993255" y="2524865"/>
                  <a:pt x="3622090" y="1637098"/>
                  <a:pt x="4110362" y="1153265"/>
                </a:cubicBezTo>
                <a:cubicBezTo>
                  <a:pt x="4598634" y="669432"/>
                  <a:pt x="4933026" y="200395"/>
                  <a:pt x="5237826" y="52434"/>
                </a:cubicBezTo>
                <a:cubicBezTo>
                  <a:pt x="5542626" y="-95527"/>
                  <a:pt x="5757170" y="99782"/>
                  <a:pt x="5939162" y="265498"/>
                </a:cubicBezTo>
                <a:cubicBezTo>
                  <a:pt x="6121154" y="431214"/>
                  <a:pt x="6190696" y="818873"/>
                  <a:pt x="6329779" y="1046733"/>
                </a:cubicBezTo>
                <a:cubicBezTo>
                  <a:pt x="6468862" y="1274593"/>
                  <a:pt x="6604987" y="1480259"/>
                  <a:pt x="6773663" y="1632659"/>
                </a:cubicBezTo>
                <a:cubicBezTo>
                  <a:pt x="6942339" y="1785059"/>
                  <a:pt x="7140606" y="1881234"/>
                  <a:pt x="7341833" y="1961133"/>
                </a:cubicBezTo>
                <a:cubicBezTo>
                  <a:pt x="7543060" y="2041032"/>
                  <a:pt x="7981026" y="2112053"/>
                  <a:pt x="7981026" y="2112053"/>
                </a:cubicBezTo>
                <a:cubicBezTo>
                  <a:pt x="8089038" y="2137206"/>
                  <a:pt x="8039470" y="2124629"/>
                  <a:pt x="7989903" y="2112053"/>
                </a:cubicBezTo>
              </a:path>
            </a:pathLst>
          </a:custGeom>
          <a:ln w="28575">
            <a:solidFill>
              <a:srgbClr val="C0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de-AT" dirty="0"/>
          </a:p>
        </p:txBody>
      </p:sp>
      <p:cxnSp>
        <p:nvCxnSpPr>
          <p:cNvPr id="24" name="Gerader Verbinder 23">
            <a:extLst>
              <a:ext uri="{FF2B5EF4-FFF2-40B4-BE49-F238E27FC236}">
                <a16:creationId xmlns:a16="http://schemas.microsoft.com/office/drawing/2014/main" id="{E344670E-4DDE-406A-AA23-36978A0DB81A}"/>
              </a:ext>
            </a:extLst>
          </p:cNvPr>
          <p:cNvCxnSpPr>
            <a:cxnSpLocks/>
            <a:stCxn id="30" idx="3"/>
          </p:cNvCxnSpPr>
          <p:nvPr/>
        </p:nvCxnSpPr>
        <p:spPr>
          <a:xfrm flipH="1">
            <a:off x="4279038" y="2627790"/>
            <a:ext cx="17754" cy="3302493"/>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Gerader Verbinder 26">
            <a:extLst>
              <a:ext uri="{FF2B5EF4-FFF2-40B4-BE49-F238E27FC236}">
                <a16:creationId xmlns:a16="http://schemas.microsoft.com/office/drawing/2014/main" id="{E07C62A6-A077-432B-9AAC-3D1CD9A0F2C5}"/>
              </a:ext>
            </a:extLst>
          </p:cNvPr>
          <p:cNvCxnSpPr>
            <a:cxnSpLocks/>
          </p:cNvCxnSpPr>
          <p:nvPr/>
        </p:nvCxnSpPr>
        <p:spPr>
          <a:xfrm>
            <a:off x="8683840" y="4065973"/>
            <a:ext cx="0" cy="186431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Freihandform: Form 29">
            <a:extLst>
              <a:ext uri="{FF2B5EF4-FFF2-40B4-BE49-F238E27FC236}">
                <a16:creationId xmlns:a16="http://schemas.microsoft.com/office/drawing/2014/main" id="{6C8C2FAA-8101-47E2-93AA-38FA9D720B28}"/>
              </a:ext>
            </a:extLst>
          </p:cNvPr>
          <p:cNvSpPr/>
          <p:nvPr/>
        </p:nvSpPr>
        <p:spPr>
          <a:xfrm>
            <a:off x="1100831" y="2618945"/>
            <a:ext cx="8202967" cy="3151540"/>
          </a:xfrm>
          <a:custGeom>
            <a:avLst/>
            <a:gdLst>
              <a:gd name="connsiteX0" fmla="*/ 0 w 8202967"/>
              <a:gd name="connsiteY0" fmla="*/ 3151540 h 3151540"/>
              <a:gd name="connsiteX1" fmla="*/ 1100831 w 8202967"/>
              <a:gd name="connsiteY1" fmla="*/ 2006321 h 3151540"/>
              <a:gd name="connsiteX2" fmla="*/ 1686757 w 8202967"/>
              <a:gd name="connsiteY2" fmla="*/ 621405 h 3151540"/>
              <a:gd name="connsiteX3" fmla="*/ 3195961 w 8202967"/>
              <a:gd name="connsiteY3" fmla="*/ 8845 h 3151540"/>
              <a:gd name="connsiteX4" fmla="*/ 4509856 w 8202967"/>
              <a:gd name="connsiteY4" fmla="*/ 399463 h 3151540"/>
              <a:gd name="connsiteX5" fmla="*/ 5353235 w 8202967"/>
              <a:gd name="connsiteY5" fmla="*/ 2157241 h 3151540"/>
              <a:gd name="connsiteX6" fmla="*/ 6072326 w 8202967"/>
              <a:gd name="connsiteY6" fmla="*/ 2636636 h 3151540"/>
              <a:gd name="connsiteX7" fmla="*/ 7910004 w 8202967"/>
              <a:gd name="connsiteY7" fmla="*/ 2849700 h 3151540"/>
              <a:gd name="connsiteX8" fmla="*/ 8202967 w 8202967"/>
              <a:gd name="connsiteY8" fmla="*/ 2885210 h 315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2967" h="3151540">
                <a:moveTo>
                  <a:pt x="0" y="3151540"/>
                </a:moveTo>
                <a:cubicBezTo>
                  <a:pt x="409852" y="2789775"/>
                  <a:pt x="819705" y="2428010"/>
                  <a:pt x="1100831" y="2006321"/>
                </a:cubicBezTo>
                <a:cubicBezTo>
                  <a:pt x="1381957" y="1584632"/>
                  <a:pt x="1337569" y="954318"/>
                  <a:pt x="1686757" y="621405"/>
                </a:cubicBezTo>
                <a:cubicBezTo>
                  <a:pt x="2035945" y="288492"/>
                  <a:pt x="2725445" y="45835"/>
                  <a:pt x="3195961" y="8845"/>
                </a:cubicBezTo>
                <a:cubicBezTo>
                  <a:pt x="3666477" y="-28145"/>
                  <a:pt x="4150310" y="41397"/>
                  <a:pt x="4509856" y="399463"/>
                </a:cubicBezTo>
                <a:cubicBezTo>
                  <a:pt x="4869402" y="757529"/>
                  <a:pt x="5092823" y="1784379"/>
                  <a:pt x="5353235" y="2157241"/>
                </a:cubicBezTo>
                <a:cubicBezTo>
                  <a:pt x="5613647" y="2530103"/>
                  <a:pt x="5646198" y="2521226"/>
                  <a:pt x="6072326" y="2636636"/>
                </a:cubicBezTo>
                <a:cubicBezTo>
                  <a:pt x="6498454" y="2752046"/>
                  <a:pt x="7910004" y="2849700"/>
                  <a:pt x="7910004" y="2849700"/>
                </a:cubicBezTo>
                <a:lnTo>
                  <a:pt x="8202967" y="2885210"/>
                </a:lnTo>
              </a:path>
            </a:pathLst>
          </a:custGeom>
          <a:ln w="28575">
            <a:solidFill>
              <a:schemeClr val="accent6">
                <a:lumMod val="75000"/>
              </a:schemeClr>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de-AT"/>
          </a:p>
        </p:txBody>
      </p:sp>
      <p:sp>
        <p:nvSpPr>
          <p:cNvPr id="32" name="Textfeld 31">
            <a:extLst>
              <a:ext uri="{FF2B5EF4-FFF2-40B4-BE49-F238E27FC236}">
                <a16:creationId xmlns:a16="http://schemas.microsoft.com/office/drawing/2014/main" id="{FEBB9072-AE52-4E22-88AA-7A39AD41F215}"/>
              </a:ext>
            </a:extLst>
          </p:cNvPr>
          <p:cNvSpPr txBox="1"/>
          <p:nvPr/>
        </p:nvSpPr>
        <p:spPr>
          <a:xfrm>
            <a:off x="2133600" y="5945760"/>
            <a:ext cx="1313116" cy="307777"/>
          </a:xfrm>
          <a:prstGeom prst="rect">
            <a:avLst/>
          </a:prstGeom>
          <a:noFill/>
        </p:spPr>
        <p:txBody>
          <a:bodyPr wrap="none" rtlCol="0">
            <a:spAutoFit/>
          </a:bodyPr>
          <a:lstStyle/>
          <a:p>
            <a:r>
              <a:rPr lang="de-AT" sz="1400" dirty="0"/>
              <a:t>Analyse/Design</a:t>
            </a:r>
          </a:p>
        </p:txBody>
      </p:sp>
      <p:sp>
        <p:nvSpPr>
          <p:cNvPr id="33" name="Textfeld 32">
            <a:extLst>
              <a:ext uri="{FF2B5EF4-FFF2-40B4-BE49-F238E27FC236}">
                <a16:creationId xmlns:a16="http://schemas.microsoft.com/office/drawing/2014/main" id="{D280D316-0345-4320-BAD2-8B9893350C90}"/>
              </a:ext>
            </a:extLst>
          </p:cNvPr>
          <p:cNvSpPr txBox="1"/>
          <p:nvPr/>
        </p:nvSpPr>
        <p:spPr>
          <a:xfrm>
            <a:off x="5833758" y="5930283"/>
            <a:ext cx="1304844" cy="307777"/>
          </a:xfrm>
          <a:prstGeom prst="rect">
            <a:avLst/>
          </a:prstGeom>
          <a:noFill/>
        </p:spPr>
        <p:txBody>
          <a:bodyPr wrap="none" rtlCol="0">
            <a:spAutoFit/>
          </a:bodyPr>
          <a:lstStyle/>
          <a:p>
            <a:r>
              <a:rPr lang="de-AT" sz="1400" dirty="0"/>
              <a:t>Codierung/Test</a:t>
            </a:r>
          </a:p>
        </p:txBody>
      </p:sp>
      <p:sp>
        <p:nvSpPr>
          <p:cNvPr id="42" name="Wolke 41">
            <a:extLst>
              <a:ext uri="{FF2B5EF4-FFF2-40B4-BE49-F238E27FC236}">
                <a16:creationId xmlns:a16="http://schemas.microsoft.com/office/drawing/2014/main" id="{0AB56F13-2D83-41FB-8DC1-BCBB72B952C1}"/>
              </a:ext>
            </a:extLst>
          </p:cNvPr>
          <p:cNvSpPr/>
          <p:nvPr/>
        </p:nvSpPr>
        <p:spPr>
          <a:xfrm>
            <a:off x="5833758" y="2237265"/>
            <a:ext cx="1304843" cy="982185"/>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cxnSp>
        <p:nvCxnSpPr>
          <p:cNvPr id="47" name="Verbinder: gekrümmt 46">
            <a:extLst>
              <a:ext uri="{FF2B5EF4-FFF2-40B4-BE49-F238E27FC236}">
                <a16:creationId xmlns:a16="http://schemas.microsoft.com/office/drawing/2014/main" id="{7B9A335F-289A-476B-9C38-7B37162D7078}"/>
              </a:ext>
            </a:extLst>
          </p:cNvPr>
          <p:cNvCxnSpPr>
            <a:cxnSpLocks/>
            <a:stCxn id="42" idx="1"/>
          </p:cNvCxnSpPr>
          <p:nvPr/>
        </p:nvCxnSpPr>
        <p:spPr>
          <a:xfrm rot="5400000">
            <a:off x="4772822" y="2007932"/>
            <a:ext cx="502886" cy="2923830"/>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50" name="Textfeld 49">
            <a:extLst>
              <a:ext uri="{FF2B5EF4-FFF2-40B4-BE49-F238E27FC236}">
                <a16:creationId xmlns:a16="http://schemas.microsoft.com/office/drawing/2014/main" id="{C32458AE-8291-46DC-AB4E-D886991E2237}"/>
              </a:ext>
            </a:extLst>
          </p:cNvPr>
          <p:cNvSpPr txBox="1"/>
          <p:nvPr/>
        </p:nvSpPr>
        <p:spPr>
          <a:xfrm>
            <a:off x="8342176" y="1980610"/>
            <a:ext cx="2157770" cy="1015663"/>
          </a:xfrm>
          <a:prstGeom prst="rect">
            <a:avLst/>
          </a:prstGeom>
          <a:noFill/>
        </p:spPr>
        <p:txBody>
          <a:bodyPr wrap="none" rtlCol="0">
            <a:spAutoFit/>
          </a:bodyPr>
          <a:lstStyle/>
          <a:p>
            <a:r>
              <a:rPr lang="de-AT" sz="1200" dirty="0"/>
              <a:t>konventionelle Vorgehensweise</a:t>
            </a:r>
          </a:p>
          <a:p>
            <a:endParaRPr lang="de-AT" sz="1200" dirty="0"/>
          </a:p>
          <a:p>
            <a:endParaRPr lang="de-AT" sz="1200" dirty="0"/>
          </a:p>
          <a:p>
            <a:r>
              <a:rPr lang="de-AT" sz="1200" dirty="0"/>
              <a:t>verbesserte Vorgehensweise</a:t>
            </a:r>
          </a:p>
          <a:p>
            <a:endParaRPr lang="de-AT" sz="1200" dirty="0"/>
          </a:p>
        </p:txBody>
      </p:sp>
      <p:cxnSp>
        <p:nvCxnSpPr>
          <p:cNvPr id="52" name="Gerader Verbinder 51">
            <a:extLst>
              <a:ext uri="{FF2B5EF4-FFF2-40B4-BE49-F238E27FC236}">
                <a16:creationId xmlns:a16="http://schemas.microsoft.com/office/drawing/2014/main" id="{BBABABD7-8A7F-452B-937B-3AD5B2B2061E}"/>
              </a:ext>
            </a:extLst>
          </p:cNvPr>
          <p:cNvCxnSpPr/>
          <p:nvPr/>
        </p:nvCxnSpPr>
        <p:spPr>
          <a:xfrm>
            <a:off x="10734675" y="2120191"/>
            <a:ext cx="97155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0A0D5E2A-A68F-4AEF-BC28-2C16ADA4FB53}"/>
              </a:ext>
            </a:extLst>
          </p:cNvPr>
          <p:cNvCxnSpPr/>
          <p:nvPr/>
        </p:nvCxnSpPr>
        <p:spPr>
          <a:xfrm>
            <a:off x="10734675" y="2714948"/>
            <a:ext cx="97155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25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a:xfrm>
            <a:off x="838200" y="397328"/>
            <a:ext cx="10515600" cy="1325563"/>
          </a:xfrm>
        </p:spPr>
        <p:txBody>
          <a:bodyPr/>
          <a:lstStyle/>
          <a:p>
            <a:r>
              <a:rPr lang="de-AT" sz="4400" dirty="0"/>
              <a:t>Software Krise</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4093428"/>
          </a:xfrm>
          <a:prstGeom prst="rect">
            <a:avLst/>
          </a:prstGeom>
          <a:noFill/>
        </p:spPr>
        <p:txBody>
          <a:bodyPr wrap="square" rtlCol="0">
            <a:spAutoFit/>
          </a:bodyPr>
          <a:lstStyle/>
          <a:p>
            <a:r>
              <a:rPr lang="de-AT" sz="2000" dirty="0">
                <a:sym typeface="Wingdings" panose="05000000000000000000" pitchFamily="2" charset="2"/>
              </a:rPr>
              <a:t>Vorteile der verbesserten Vorgehensweise:</a:t>
            </a:r>
          </a:p>
          <a:p>
            <a:pPr marL="342900" indent="-342900">
              <a:buFont typeface="Arial" panose="020B0604020202020204" pitchFamily="34" charset="0"/>
              <a:buChar char="•"/>
            </a:pPr>
            <a:r>
              <a:rPr lang="de-AT" sz="2000" dirty="0">
                <a:sym typeface="Wingdings" panose="05000000000000000000" pitchFamily="2" charset="2"/>
              </a:rPr>
              <a:t>intensivere Analysephase ermöglicht eine bessere gesamtheitliche Konzeption</a:t>
            </a:r>
          </a:p>
          <a:p>
            <a:pPr marL="342900" indent="-342900">
              <a:buFont typeface="Arial" panose="020B0604020202020204" pitchFamily="34" charset="0"/>
              <a:buChar char="•"/>
            </a:pPr>
            <a:r>
              <a:rPr lang="de-AT" sz="2000" dirty="0">
                <a:sym typeface="Wingdings" panose="05000000000000000000" pitchFamily="2" charset="2"/>
              </a:rPr>
              <a:t>logische Fehler können schon vor der Entwicklungsphase erkannt und dadurch kostengünstiger beseitigt werden</a:t>
            </a:r>
          </a:p>
          <a:p>
            <a:pPr marL="342900" indent="-342900">
              <a:buFont typeface="Arial" panose="020B0604020202020204" pitchFamily="34" charset="0"/>
              <a:buChar char="•"/>
            </a:pPr>
            <a:r>
              <a:rPr lang="de-AT" sz="2000" dirty="0">
                <a:sym typeface="Wingdings" panose="05000000000000000000" pitchFamily="2" charset="2"/>
              </a:rPr>
              <a:t>es kommt seltener vor, das schon codierte Teile der SW aufgrund von Entwurfsfehlern neu erstellt werden müssen</a:t>
            </a:r>
          </a:p>
          <a:p>
            <a:pPr marL="342900" indent="-342900">
              <a:buFont typeface="Arial" panose="020B0604020202020204" pitchFamily="34" charset="0"/>
              <a:buChar char="•"/>
            </a:pPr>
            <a:r>
              <a:rPr lang="de-AT" sz="2000" dirty="0">
                <a:sym typeface="Wingdings" panose="05000000000000000000" pitchFamily="2" charset="2"/>
              </a:rPr>
              <a:t>Testaufwand wird reduziert</a:t>
            </a:r>
          </a:p>
          <a:p>
            <a:pPr marL="342900" indent="-342900">
              <a:buFont typeface="Arial" panose="020B0604020202020204" pitchFamily="34" charset="0"/>
              <a:buChar char="•"/>
            </a:pPr>
            <a:r>
              <a:rPr lang="de-AT" sz="2000" dirty="0">
                <a:sym typeface="Wingdings" panose="05000000000000000000" pitchFamily="2" charset="2"/>
              </a:rPr>
              <a:t>die entstehende Software ist meist stabiler und leicht wartbarer</a:t>
            </a:r>
          </a:p>
          <a:p>
            <a:pPr marL="342900" indent="-342900">
              <a:buFont typeface="Arial" panose="020B0604020202020204" pitchFamily="34" charset="0"/>
              <a:buChar char="•"/>
            </a:pPr>
            <a:endParaRPr lang="de-AT" sz="2000" dirty="0">
              <a:sym typeface="Wingdings" panose="05000000000000000000" pitchFamily="2" charset="2"/>
            </a:endParaRPr>
          </a:p>
          <a:p>
            <a:r>
              <a:rPr lang="de-AT" sz="2000" dirty="0">
                <a:sym typeface="Wingdings" panose="05000000000000000000" pitchFamily="2" charset="2"/>
              </a:rPr>
              <a:t>Um die Probleme der Software-Krise zu beseitigen und die SW-Entwicklung zu professionalisieren wurden verschiedene Vorgehensmodelle des </a:t>
            </a:r>
            <a:r>
              <a:rPr lang="de-AT" sz="2000">
                <a:sym typeface="Wingdings" panose="05000000000000000000" pitchFamily="2" charset="2"/>
              </a:rPr>
              <a:t>SW-Engineerings geschaffen.</a:t>
            </a:r>
            <a:endParaRPr lang="de-AT" sz="2000" dirty="0">
              <a:sym typeface="Wingdings" panose="05000000000000000000" pitchFamily="2" charset="2"/>
            </a:endParaRPr>
          </a:p>
          <a:p>
            <a:pPr marL="742950" lvl="1" indent="-285750">
              <a:buFont typeface="Arial" panose="020B0604020202020204" pitchFamily="34" charset="0"/>
              <a:buChar char="•"/>
            </a:pPr>
            <a:endParaRPr lang="de-AT" sz="2000" dirty="0">
              <a:sym typeface="Wingdings" panose="05000000000000000000" pitchFamily="2" charset="2"/>
            </a:endParaRPr>
          </a:p>
          <a:p>
            <a:pPr marL="742950" lvl="1" indent="-285750">
              <a:buFont typeface="Arial" panose="020B0604020202020204" pitchFamily="34" charset="0"/>
              <a:buChar char="•"/>
            </a:pPr>
            <a:endParaRPr lang="de-AT" sz="2000" dirty="0"/>
          </a:p>
        </p:txBody>
      </p:sp>
    </p:spTree>
    <p:extLst>
      <p:ext uri="{BB962C8B-B14F-4D97-AF65-F5344CB8AC3E}">
        <p14:creationId xmlns:p14="http://schemas.microsoft.com/office/powerpoint/2010/main" val="342195226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6118EDFCEEAE148B101988885643524" ma:contentTypeVersion="6" ma:contentTypeDescription="Ein neues Dokument erstellen." ma:contentTypeScope="" ma:versionID="6c6ab72fe79df2a7c89c3d086313bca0">
  <xsd:schema xmlns:xsd="http://www.w3.org/2001/XMLSchema" xmlns:xs="http://www.w3.org/2001/XMLSchema" xmlns:p="http://schemas.microsoft.com/office/2006/metadata/properties" xmlns:ns2="1658011a-62be-4c0c-9b51-b2a4132a9fc4" targetNamespace="http://schemas.microsoft.com/office/2006/metadata/properties" ma:root="true" ma:fieldsID="35ce63ba95e6fe94a234961012484298" ns2:_="">
    <xsd:import namespace="1658011a-62be-4c0c-9b51-b2a4132a9fc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58011a-62be-4c0c-9b51-b2a4132a9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9820B0-E90B-4F3B-BC5D-0D24697F6E3D}"/>
</file>

<file path=customXml/itemProps2.xml><?xml version="1.0" encoding="utf-8"?>
<ds:datastoreItem xmlns:ds="http://schemas.openxmlformats.org/officeDocument/2006/customXml" ds:itemID="{347772AF-1CBE-4393-A2AA-1AB4E4798BA7}"/>
</file>

<file path=customXml/itemProps3.xml><?xml version="1.0" encoding="utf-8"?>
<ds:datastoreItem xmlns:ds="http://schemas.openxmlformats.org/officeDocument/2006/customXml" ds:itemID="{AF3521F6-B459-42D4-9727-F8942AA64A8B}"/>
</file>

<file path=docProps/app.xml><?xml version="1.0" encoding="utf-8"?>
<Properties xmlns="http://schemas.openxmlformats.org/officeDocument/2006/extended-properties" xmlns:vt="http://schemas.openxmlformats.org/officeDocument/2006/docPropsVTypes">
  <TotalTime>0</TotalTime>
  <Words>551</Words>
  <Application>Microsoft Office PowerPoint</Application>
  <PresentationFormat>Breitbild</PresentationFormat>
  <Paragraphs>63</Paragraphs>
  <Slides>6</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Office</vt:lpstr>
      <vt:lpstr>Was ist Software-Engineering</vt:lpstr>
      <vt:lpstr>Problematik bei Software-Projekten</vt:lpstr>
      <vt:lpstr>Software Krise</vt:lpstr>
      <vt:lpstr>Software Krise</vt:lpstr>
      <vt:lpstr>Software Krise</vt:lpstr>
      <vt:lpstr>Software Krise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Panzirsch</dc:creator>
  <cp:lastModifiedBy>Panzirsch Philipp</cp:lastModifiedBy>
  <cp:revision>239</cp:revision>
  <dcterms:created xsi:type="dcterms:W3CDTF">2020-08-31T10:32:32Z</dcterms:created>
  <dcterms:modified xsi:type="dcterms:W3CDTF">2021-02-07T08:10:21Z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0x01010006118EDFCEEAE148B101988885643524</vt:lpwstr>
  </property>
</Properties>
</file>