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7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54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30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54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40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834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588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6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10.09.2020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heuer vor?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56B9E7-1BCB-4761-9393-AAD603622239}"/>
              </a:ext>
            </a:extLst>
          </p:cNvPr>
          <p:cNvSpPr txBox="1"/>
          <p:nvPr/>
        </p:nvSpPr>
        <p:spPr>
          <a:xfrm>
            <a:off x="946483" y="1536174"/>
            <a:ext cx="9015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Grundbegriffe des Projektmanagements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Projektbegründung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Projektstart und Projektorganisation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Projektplanung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Querschnittsaufgaben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Grundlagen des SW-Engineerings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Systemanalyse und Anforderungen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Qualtitätssicherung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Dokumentation und Abnahme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49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setzt sich die Note zusammen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CCE6C-3B56-4EB5-8023-C1B3B91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Tests pro Semester</a:t>
            </a:r>
          </a:p>
          <a:p>
            <a:r>
              <a:rPr lang="de-AT" dirty="0"/>
              <a:t>Mitarbeit (Stundenwiederholungen, Meldungen, HÜs)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95E7342-AFC0-48ED-B871-0CF332DA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1CCAA52E-C5B7-498E-93BB-195C9359A2B3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Projekt?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56B9E7-1BCB-4761-9393-AAD603622239}"/>
              </a:ext>
            </a:extLst>
          </p:cNvPr>
          <p:cNvSpPr txBox="1"/>
          <p:nvPr/>
        </p:nvSpPr>
        <p:spPr>
          <a:xfrm>
            <a:off x="1588168" y="2398295"/>
            <a:ext cx="901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0" i="0" dirty="0">
                <a:solidFill>
                  <a:srgbClr val="3E3E3E"/>
                </a:solidFill>
                <a:effectLst/>
                <a:latin typeface="Hind"/>
              </a:rPr>
              <a:t>„Ein Projekt besteht aus einer </a:t>
            </a:r>
            <a:r>
              <a:rPr lang="de-AT" sz="2400" b="1" i="0" dirty="0">
                <a:solidFill>
                  <a:srgbClr val="3E3E3E"/>
                </a:solidFill>
                <a:effectLst/>
                <a:latin typeface="Hind"/>
              </a:rPr>
              <a:t>einzigartigen</a:t>
            </a:r>
            <a:r>
              <a:rPr lang="de-AT" sz="2400" b="0" i="0" dirty="0">
                <a:solidFill>
                  <a:srgbClr val="3E3E3E"/>
                </a:solidFill>
                <a:effectLst/>
                <a:latin typeface="Hind"/>
              </a:rPr>
              <a:t> Gruppe von Prozessen, die an einer </a:t>
            </a:r>
            <a:r>
              <a:rPr lang="de-AT" sz="2400" b="1" i="0" dirty="0">
                <a:solidFill>
                  <a:srgbClr val="3E3E3E"/>
                </a:solidFill>
                <a:effectLst/>
                <a:latin typeface="Hind"/>
              </a:rPr>
              <a:t>Zielsetzung</a:t>
            </a:r>
            <a:r>
              <a:rPr lang="de-AT" sz="2400" b="0" i="0" dirty="0">
                <a:solidFill>
                  <a:srgbClr val="3E3E3E"/>
                </a:solidFill>
                <a:effectLst/>
                <a:latin typeface="Hind"/>
              </a:rPr>
              <a:t> ausgerichtete, </a:t>
            </a:r>
            <a:r>
              <a:rPr lang="de-AT" sz="2400" b="1" i="0" dirty="0">
                <a:solidFill>
                  <a:srgbClr val="3E3E3E"/>
                </a:solidFill>
                <a:effectLst/>
                <a:latin typeface="Hind"/>
              </a:rPr>
              <a:t>koordinierte und gesteuerte</a:t>
            </a:r>
            <a:r>
              <a:rPr lang="de-AT" sz="2400" b="0" i="0" dirty="0">
                <a:solidFill>
                  <a:srgbClr val="3E3E3E"/>
                </a:solidFill>
                <a:effectLst/>
                <a:latin typeface="Hind"/>
              </a:rPr>
              <a:t> Vorgänge mit </a:t>
            </a:r>
            <a:r>
              <a:rPr lang="de-AT" sz="2400" b="1" i="0" dirty="0">
                <a:solidFill>
                  <a:srgbClr val="3E3E3E"/>
                </a:solidFill>
                <a:effectLst/>
                <a:latin typeface="Hind"/>
              </a:rPr>
              <a:t>Beginn- und Fertigstellungsterminen</a:t>
            </a:r>
            <a:r>
              <a:rPr lang="de-AT" sz="2400" b="0" i="0" dirty="0">
                <a:solidFill>
                  <a:srgbClr val="3E3E3E"/>
                </a:solidFill>
                <a:effectLst/>
                <a:latin typeface="Hind"/>
              </a:rPr>
              <a:t> umfassen.“</a:t>
            </a:r>
          </a:p>
          <a:p>
            <a:r>
              <a:rPr lang="de-AT" dirty="0">
                <a:solidFill>
                  <a:srgbClr val="3E3E3E"/>
                </a:solidFill>
                <a:latin typeface="Hind"/>
              </a:rPr>
              <a:t>(Definition nach ISO 21500)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45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Unterscheidung Linientätigkeit zu Projekt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0CD8C99-7321-4B38-9A94-6F7F38059CC2}"/>
              </a:ext>
            </a:extLst>
          </p:cNvPr>
          <p:cNvSpPr/>
          <p:nvPr/>
        </p:nvSpPr>
        <p:spPr>
          <a:xfrm>
            <a:off x="1219200" y="2371974"/>
            <a:ext cx="9192126" cy="52136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Daily Business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3F314D23-F856-4E59-8D66-C37FDB88D280}"/>
              </a:ext>
            </a:extLst>
          </p:cNvPr>
          <p:cNvSpPr/>
          <p:nvPr/>
        </p:nvSpPr>
        <p:spPr>
          <a:xfrm>
            <a:off x="1219200" y="3782887"/>
            <a:ext cx="9192126" cy="521369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B7EA66-AE4A-4D74-B894-48DCDB1DEA55}"/>
              </a:ext>
            </a:extLst>
          </p:cNvPr>
          <p:cNvSpPr txBox="1"/>
          <p:nvPr/>
        </p:nvSpPr>
        <p:spPr>
          <a:xfrm>
            <a:off x="1219200" y="20026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Linientätigkeit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087887-9B51-4AB0-9604-0D4371F3232A}"/>
              </a:ext>
            </a:extLst>
          </p:cNvPr>
          <p:cNvSpPr txBox="1"/>
          <p:nvPr/>
        </p:nvSpPr>
        <p:spPr>
          <a:xfrm>
            <a:off x="1219199" y="342715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Projektarbeit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581FF-AC21-4E7F-B103-38213C07F7CF}"/>
              </a:ext>
            </a:extLst>
          </p:cNvPr>
          <p:cNvSpPr/>
          <p:nvPr/>
        </p:nvSpPr>
        <p:spPr>
          <a:xfrm>
            <a:off x="1280751" y="3858905"/>
            <a:ext cx="12833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EC2095B-357A-4306-BAC8-F1A6D0B9CDDA}"/>
              </a:ext>
            </a:extLst>
          </p:cNvPr>
          <p:cNvSpPr/>
          <p:nvPr/>
        </p:nvSpPr>
        <p:spPr>
          <a:xfrm>
            <a:off x="3054968" y="3865707"/>
            <a:ext cx="128336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D453758-A4B6-445F-ACA6-35BB5AE41E7C}"/>
              </a:ext>
            </a:extLst>
          </p:cNvPr>
          <p:cNvSpPr/>
          <p:nvPr/>
        </p:nvSpPr>
        <p:spPr>
          <a:xfrm>
            <a:off x="5561547" y="3865707"/>
            <a:ext cx="1283369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6A10D2-E396-4933-896E-01955478B3C1}"/>
              </a:ext>
            </a:extLst>
          </p:cNvPr>
          <p:cNvSpPr/>
          <p:nvPr/>
        </p:nvSpPr>
        <p:spPr>
          <a:xfrm>
            <a:off x="7904747" y="3865707"/>
            <a:ext cx="12833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D9CAC6-E018-4F2F-A62E-E985488EA321}"/>
              </a:ext>
            </a:extLst>
          </p:cNvPr>
          <p:cNvSpPr txBox="1"/>
          <p:nvPr/>
        </p:nvSpPr>
        <p:spPr>
          <a:xfrm>
            <a:off x="1219199" y="5013158"/>
            <a:ext cx="764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In Unternehmen meist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Anteil am Gesamtarbeitsaufwand ja nach Unternehmen sehr unterschiedlich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49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4" grpId="0" animBg="1"/>
      <p:bldP spid="16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Unterscheidung Linientätigkeit zu Projekt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88C1EDA-6E43-4B7D-8F00-4F0185EA7858}"/>
              </a:ext>
            </a:extLst>
          </p:cNvPr>
          <p:cNvSpPr/>
          <p:nvPr/>
        </p:nvSpPr>
        <p:spPr>
          <a:xfrm>
            <a:off x="1151021" y="1637256"/>
            <a:ext cx="1443789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Inhaltliche Zielsetzung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F50EDAF-1D9D-40FA-AC5B-840430117E2B}"/>
              </a:ext>
            </a:extLst>
          </p:cNvPr>
          <p:cNvSpPr/>
          <p:nvPr/>
        </p:nvSpPr>
        <p:spPr>
          <a:xfrm>
            <a:off x="1151023" y="2540919"/>
            <a:ext cx="1443789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zeitliche Zielsetzung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8D091E-0E50-47B6-A794-9877AD1B6DD1}"/>
              </a:ext>
            </a:extLst>
          </p:cNvPr>
          <p:cNvSpPr/>
          <p:nvPr/>
        </p:nvSpPr>
        <p:spPr>
          <a:xfrm>
            <a:off x="1151023" y="3441992"/>
            <a:ext cx="1443789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Relative Neuartigkeit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820936-FC06-458C-88CA-5F40C4910142}"/>
              </a:ext>
            </a:extLst>
          </p:cNvPr>
          <p:cNvSpPr/>
          <p:nvPr/>
        </p:nvSpPr>
        <p:spPr>
          <a:xfrm>
            <a:off x="1151021" y="4344360"/>
            <a:ext cx="1443789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Beschränkte Ressourcen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0D3A2D2-1693-4535-BF1C-073C487DC183}"/>
              </a:ext>
            </a:extLst>
          </p:cNvPr>
          <p:cNvSpPr/>
          <p:nvPr/>
        </p:nvSpPr>
        <p:spPr>
          <a:xfrm>
            <a:off x="1151021" y="5246728"/>
            <a:ext cx="1443789" cy="60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Komplexität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A269BE2-1FCF-4770-9649-F4CDBA6F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90" y="3072821"/>
            <a:ext cx="1352620" cy="1339919"/>
          </a:xfrm>
          <a:prstGeom prst="rect">
            <a:avLst/>
          </a:prstGeom>
        </p:spPr>
      </p:pic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043827D9-735F-41AA-9F6E-9FC10842CEBC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2594810" y="1938046"/>
            <a:ext cx="2824880" cy="180473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64DE0304-47BE-4001-8322-34624D3331E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594812" y="2841709"/>
            <a:ext cx="2824878" cy="901072"/>
          </a:xfrm>
          <a:prstGeom prst="bentConnector3">
            <a:avLst>
              <a:gd name="adj1" fmla="val 4971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2C98671-70E6-411E-997F-59B0A4BE4C3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2594812" y="3742781"/>
            <a:ext cx="2824878" cy="1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E10F249-9161-4E8B-A580-3CA187D1019E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2594810" y="3742781"/>
            <a:ext cx="2824880" cy="902369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909F518A-C307-4393-9D62-EAFDA79FFDB9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2594810" y="3742781"/>
            <a:ext cx="2824880" cy="1804737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er Likes This: Desember 1999">
            <a:extLst>
              <a:ext uri="{FF2B5EF4-FFF2-40B4-BE49-F238E27FC236}">
                <a16:creationId xmlns:a16="http://schemas.microsoft.com/office/drawing/2014/main" id="{FEDE24A8-19CF-44F5-A92F-AF1A4644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589" y="2840413"/>
            <a:ext cx="2156077" cy="18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46B32A8-A844-4CAC-9E8B-67C4DC9FF84F}"/>
              </a:ext>
            </a:extLst>
          </p:cNvPr>
          <p:cNvCxnSpPr>
            <a:stCxn id="18" idx="3"/>
            <a:endCxn id="1026" idx="1"/>
          </p:cNvCxnSpPr>
          <p:nvPr/>
        </p:nvCxnSpPr>
        <p:spPr>
          <a:xfrm>
            <a:off x="6772310" y="3742781"/>
            <a:ext cx="1993279" cy="1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macht man ein Projekt?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5E2676-07D1-4AB6-B28B-41481E9CD88B}"/>
              </a:ext>
            </a:extLst>
          </p:cNvPr>
          <p:cNvSpPr txBox="1"/>
          <p:nvPr/>
        </p:nvSpPr>
        <p:spPr>
          <a:xfrm>
            <a:off x="924232" y="1674674"/>
            <a:ext cx="1021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Individuelle Lösungen werden immer wichtiger </a:t>
            </a:r>
            <a:r>
              <a:rPr lang="de-AT" dirty="0">
                <a:sym typeface="Wingdings" panose="05000000000000000000" pitchFamily="2" charset="2"/>
              </a:rPr>
              <a:t> standardisierbare Tätigkeiten immer häufiger automatisiert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Aufgaben werden immer komplexer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Innovation ist im Rahmen der Linientätigkeit nur schwer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Projekte können motivierend wirken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Globalisierung  immer mehr verteilte Teams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263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Welche Phasen durchläuft ein Projekt?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1E6B093-E386-4665-BF35-53176CB0EE26}"/>
              </a:ext>
            </a:extLst>
          </p:cNvPr>
          <p:cNvSpPr/>
          <p:nvPr/>
        </p:nvSpPr>
        <p:spPr>
          <a:xfrm>
            <a:off x="2136994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Projektstart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6B38B20-5E9A-4D65-9E3F-4C32120A1C91}"/>
              </a:ext>
            </a:extLst>
          </p:cNvPr>
          <p:cNvSpPr/>
          <p:nvPr/>
        </p:nvSpPr>
        <p:spPr>
          <a:xfrm>
            <a:off x="3914716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Projektplanung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7109F09-811D-4A59-85E0-4E86465EF431}"/>
              </a:ext>
            </a:extLst>
          </p:cNvPr>
          <p:cNvSpPr/>
          <p:nvPr/>
        </p:nvSpPr>
        <p:spPr>
          <a:xfrm>
            <a:off x="5692438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Projektdurchführung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E8C06CE0-EFD4-4750-93F0-F9523A218D3E}"/>
              </a:ext>
            </a:extLst>
          </p:cNvPr>
          <p:cNvSpPr/>
          <p:nvPr/>
        </p:nvSpPr>
        <p:spPr>
          <a:xfrm>
            <a:off x="7470160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Projektabschluss</a:t>
            </a:r>
          </a:p>
        </p:txBody>
      </p:sp>
      <p:pic>
        <p:nvPicPr>
          <p:cNvPr id="1028" name="Picture 4" descr="The Best Linux Blog In the Unixverse on Twitter: &quot;Deal with it. Did anyone  here meet the previous software developer? I never did. Either you get a  zip file (not kidding) or">
            <a:extLst>
              <a:ext uri="{FF2B5EF4-FFF2-40B4-BE49-F238E27FC236}">
                <a16:creationId xmlns:a16="http://schemas.microsoft.com/office/drawing/2014/main" id="{A27C92C8-7E8B-43C5-98FC-A1C1F2E6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76" y="1958334"/>
            <a:ext cx="2268271" cy="26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0" ma:contentTypeDescription="Ein neues Dokument erstellen." ma:contentTypeScope="" ma:versionID="237017fc6eb6a3c075288a600a627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365B74-2AF4-4B28-9AAB-40B6ED7E53CF}"/>
</file>

<file path=customXml/itemProps2.xml><?xml version="1.0" encoding="utf-8"?>
<ds:datastoreItem xmlns:ds="http://schemas.openxmlformats.org/officeDocument/2006/customXml" ds:itemID="{822E637A-99D1-4F4A-B5B1-FD354E2B6104}"/>
</file>

<file path=customXml/itemProps3.xml><?xml version="1.0" encoding="utf-8"?>
<ds:datastoreItem xmlns:ds="http://schemas.openxmlformats.org/officeDocument/2006/customXml" ds:itemID="{C366F7D3-9286-457A-91B4-CF34308A251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65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Hind</vt:lpstr>
      <vt:lpstr>Office</vt:lpstr>
      <vt:lpstr>Was haben wir heuer vor?</vt:lpstr>
      <vt:lpstr>Wie setzt sich die Note zusammen</vt:lpstr>
      <vt:lpstr>Was ist ein Projekt?</vt:lpstr>
      <vt:lpstr>Unterscheidung Linientätigkeit zu Projekt</vt:lpstr>
      <vt:lpstr>Unterscheidung Linientätigkeit zu Projekt</vt:lpstr>
      <vt:lpstr>Warum macht man ein Projekt?</vt:lpstr>
      <vt:lpstr>Welche Phasen durchläuft ein Projekt?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21</cp:revision>
  <dcterms:created xsi:type="dcterms:W3CDTF">2020-08-31T10:32:32Z</dcterms:created>
  <dcterms:modified xsi:type="dcterms:W3CDTF">2020-09-10T12:40:26Z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