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30.09.2020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095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912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669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2237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023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411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30.09.2020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30.09.2020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30.09.2020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30.09.2020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30.09.2020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30.09.2020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30.09.2020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30.09.2020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30.09.2020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30.09.2020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30.09.2020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30.09.2020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Projektbegründung - Kreativitätstechniken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1026" name="Picture 2" descr="Brainstorming – wie man es anders machen kann. - ScrumCorp">
            <a:extLst>
              <a:ext uri="{FF2B5EF4-FFF2-40B4-BE49-F238E27FC236}">
                <a16:creationId xmlns:a16="http://schemas.microsoft.com/office/drawing/2014/main" id="{FDC481C0-0676-42A6-AEC1-A74E5FB14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55282"/>
            <a:ext cx="2543175" cy="169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-3-5 Methode: Ideenfindung mit System">
            <a:extLst>
              <a:ext uri="{FF2B5EF4-FFF2-40B4-BE49-F238E27FC236}">
                <a16:creationId xmlns:a16="http://schemas.microsoft.com/office/drawing/2014/main" id="{3E907C9C-C3A8-4207-B857-BF299595E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581400"/>
            <a:ext cx="1685925" cy="112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lassische Synketik — Julia Rupprecht - Kommunikationstrainerin &amp; Speaker">
            <a:extLst>
              <a:ext uri="{FF2B5EF4-FFF2-40B4-BE49-F238E27FC236}">
                <a16:creationId xmlns:a16="http://schemas.microsoft.com/office/drawing/2014/main" id="{83946613-21E5-404F-B7EA-B565DAE3A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" y="5137720"/>
            <a:ext cx="1260475" cy="12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847000-095D-49C3-B90D-2595D621A4FC}"/>
              </a:ext>
            </a:extLst>
          </p:cNvPr>
          <p:cNvSpPr txBox="1"/>
          <p:nvPr/>
        </p:nvSpPr>
        <p:spPr>
          <a:xfrm>
            <a:off x="2895600" y="1463507"/>
            <a:ext cx="868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/>
              <a:t>Brainstorming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Ideen werden mündlich geäußert und sichtbar mitprotokolliert (</a:t>
            </a:r>
            <a:r>
              <a:rPr lang="de-AT" sz="1600" dirty="0" err="1"/>
              <a:t>zb</a:t>
            </a:r>
            <a:r>
              <a:rPr lang="de-AT" sz="1600" dirty="0"/>
              <a:t>. </a:t>
            </a:r>
            <a:r>
              <a:rPr lang="de-AT" sz="1600" dirty="0" err="1"/>
              <a:t>PostITs</a:t>
            </a:r>
            <a:r>
              <a:rPr lang="de-AT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Dauer zwischen 10 und 20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Ideen werden erst danach bewertet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Freies assoziieren ist erwünscht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Möglichst viele Ideen sollen erzeugt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Während der Ideensammlungsphase darf keine Kritik an den Ideen geübt werden!</a:t>
            </a:r>
          </a:p>
          <a:p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3F6367-8C92-4FC9-BEA7-FEA076BE793E}"/>
              </a:ext>
            </a:extLst>
          </p:cNvPr>
          <p:cNvSpPr txBox="1"/>
          <p:nvPr/>
        </p:nvSpPr>
        <p:spPr>
          <a:xfrm>
            <a:off x="2844801" y="3363826"/>
            <a:ext cx="8686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/>
              <a:t>Methode 6-3-5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6 Teilnehmer, 3 Ideen, 5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Jeder Teilnehmer schreibt 3 Ideen in 5 Minuten auf, danach werden die Blätter weitergegeben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In der nächsten Runde werden 3 weitere Ideen hinzugefügt oder die vorhandenen Ideen verfeinert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Die Blätter werden so lange weitergegeben, bis jeder wieder sein eigenes 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Es entstehen 108 in 30 Minuten</a:t>
            </a:r>
          </a:p>
          <a:p>
            <a:endParaRPr lang="de-AT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0B0F00-B88C-42B1-B7CB-F50D0A12AAE7}"/>
              </a:ext>
            </a:extLst>
          </p:cNvPr>
          <p:cNvSpPr txBox="1"/>
          <p:nvPr/>
        </p:nvSpPr>
        <p:spPr>
          <a:xfrm>
            <a:off x="2844801" y="4987146"/>
            <a:ext cx="8686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 err="1"/>
              <a:t>Synektische</a:t>
            </a:r>
            <a:r>
              <a:rPr lang="de-AT" sz="1600" b="1" dirty="0"/>
              <a:t> 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Beschäftigen mit dem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Verfremdung des Sachverhalts (Analogien schaffen)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Schaffen von Verbindungen zwischen Problem und Verfremdung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Finden von Lösungsideen durch diese Verbindungen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Solche Methoden dauern meist länger und erfordern einen geschulten Moderator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128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Morphologischer Kasten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Hilft dabei, Aspekte und Merkmale einer Problemlösung systematisch anzuordnen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Vorgehensweise: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Definieren der Aufgabenstellung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Festlegen von unabhängigen Teilbereichen (untereinander)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Festlegen der  Ausprägungen zu jedem Teilbereich (nebeneinander)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Definieren der verschiedenen Lösungsvarianten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Analyse und Auswahl der Lösungen</a:t>
            </a:r>
          </a:p>
        </p:txBody>
      </p:sp>
    </p:spTree>
    <p:extLst>
      <p:ext uri="{BB962C8B-B14F-4D97-AF65-F5344CB8AC3E}">
        <p14:creationId xmlns:p14="http://schemas.microsoft.com/office/powerpoint/2010/main" val="404503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Morphologischer Kasten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0F12A42-989E-4DCC-9322-5C70A6C9E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09873"/>
              </p:ext>
            </p:extLst>
          </p:nvPr>
        </p:nvGraphicFramePr>
        <p:xfrm>
          <a:off x="2032000" y="1690687"/>
          <a:ext cx="8128000" cy="3929525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951470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7008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8758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4788406"/>
                    </a:ext>
                  </a:extLst>
                </a:gridCol>
              </a:tblGrid>
              <a:tr h="785905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86117"/>
                  </a:ext>
                </a:extLst>
              </a:tr>
              <a:tr h="785905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17772"/>
                  </a:ext>
                </a:extLst>
              </a:tr>
              <a:tr h="785905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60881"/>
                  </a:ext>
                </a:extLst>
              </a:tr>
              <a:tr h="785905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80192"/>
                  </a:ext>
                </a:extLst>
              </a:tr>
              <a:tr h="785905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2091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43A69E1-DAC9-45F0-B42E-AB3F2538EF01}"/>
              </a:ext>
            </a:extLst>
          </p:cNvPr>
          <p:cNvSpPr txBox="1"/>
          <p:nvPr/>
        </p:nvSpPr>
        <p:spPr>
          <a:xfrm>
            <a:off x="2141034" y="1940312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Zahlungsform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1807A6F-75E9-43D3-B3D2-2BAC1AAF1D99}"/>
              </a:ext>
            </a:extLst>
          </p:cNvPr>
          <p:cNvSpPr txBox="1"/>
          <p:nvPr/>
        </p:nvSpPr>
        <p:spPr>
          <a:xfrm>
            <a:off x="2133600" y="2679402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420869-4F3C-428A-9001-B7D3BB554D7A}"/>
              </a:ext>
            </a:extLst>
          </p:cNvPr>
          <p:cNvSpPr txBox="1"/>
          <p:nvPr/>
        </p:nvSpPr>
        <p:spPr>
          <a:xfrm>
            <a:off x="2141034" y="3489573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DEABC5-194F-425B-949C-4475275EBD41}"/>
              </a:ext>
            </a:extLst>
          </p:cNvPr>
          <p:cNvSpPr txBox="1"/>
          <p:nvPr/>
        </p:nvSpPr>
        <p:spPr>
          <a:xfrm>
            <a:off x="2141034" y="4262116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Shop-Software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64DEAE-3469-4478-AEF2-1C2563F088F2}"/>
              </a:ext>
            </a:extLst>
          </p:cNvPr>
          <p:cNvSpPr txBox="1"/>
          <p:nvPr/>
        </p:nvSpPr>
        <p:spPr>
          <a:xfrm>
            <a:off x="2141033" y="5001206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Vertriebsform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D1F6168-8680-4E71-97BF-F43C804709B2}"/>
              </a:ext>
            </a:extLst>
          </p:cNvPr>
          <p:cNvSpPr txBox="1"/>
          <p:nvPr/>
        </p:nvSpPr>
        <p:spPr>
          <a:xfrm>
            <a:off x="4389863" y="1799882"/>
            <a:ext cx="170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Rechnung / Nachnahme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58B630-A081-48CA-87D0-D7D75B15C72B}"/>
              </a:ext>
            </a:extLst>
          </p:cNvPr>
          <p:cNvSpPr txBox="1"/>
          <p:nvPr/>
        </p:nvSpPr>
        <p:spPr>
          <a:xfrm>
            <a:off x="6421862" y="1939347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Kreditkarte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1904D9-993D-411C-AD56-08B87DB7C27A}"/>
              </a:ext>
            </a:extLst>
          </p:cNvPr>
          <p:cNvSpPr txBox="1"/>
          <p:nvPr/>
        </p:nvSpPr>
        <p:spPr>
          <a:xfrm>
            <a:off x="8356293" y="1938382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PayPal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531E6DE-9ED7-4368-AEAC-81DAA96C6E3B}"/>
              </a:ext>
            </a:extLst>
          </p:cNvPr>
          <p:cNvSpPr txBox="1"/>
          <p:nvPr/>
        </p:nvSpPr>
        <p:spPr>
          <a:xfrm>
            <a:off x="4389859" y="2676872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keines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6068F4B-F0E4-49A9-9BE2-174B24348593}"/>
              </a:ext>
            </a:extLst>
          </p:cNvPr>
          <p:cNvSpPr txBox="1"/>
          <p:nvPr/>
        </p:nvSpPr>
        <p:spPr>
          <a:xfrm>
            <a:off x="6399866" y="2544827"/>
            <a:ext cx="170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Transaktions-nummer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EC9189-68E2-49DD-902D-4BAA78BCC4B6}"/>
              </a:ext>
            </a:extLst>
          </p:cNvPr>
          <p:cNvSpPr txBox="1"/>
          <p:nvPr/>
        </p:nvSpPr>
        <p:spPr>
          <a:xfrm>
            <a:off x="8352263" y="2676872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User und PWD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A6DE22-5604-4E38-A740-4AC2B09EE657}"/>
              </a:ext>
            </a:extLst>
          </p:cNvPr>
          <p:cNvSpPr txBox="1"/>
          <p:nvPr/>
        </p:nvSpPr>
        <p:spPr>
          <a:xfrm>
            <a:off x="4389861" y="3489573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eigener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4A6AEB-9B3C-4D27-8A9A-CE49E4F8D5DB}"/>
              </a:ext>
            </a:extLst>
          </p:cNvPr>
          <p:cNvSpPr txBox="1"/>
          <p:nvPr/>
        </p:nvSpPr>
        <p:spPr>
          <a:xfrm>
            <a:off x="6399869" y="3489573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gemietet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139764D-E0A3-4871-A840-5ADD203803E1}"/>
              </a:ext>
            </a:extLst>
          </p:cNvPr>
          <p:cNvSpPr txBox="1"/>
          <p:nvPr/>
        </p:nvSpPr>
        <p:spPr>
          <a:xfrm>
            <a:off x="8352263" y="3351073"/>
            <a:ext cx="170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Vollständiges Outsourcing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8F69D4-F947-454F-BF4F-36E7480DCFD0}"/>
              </a:ext>
            </a:extLst>
          </p:cNvPr>
          <p:cNvSpPr txBox="1"/>
          <p:nvPr/>
        </p:nvSpPr>
        <p:spPr>
          <a:xfrm>
            <a:off x="4389860" y="4266431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Fertiges 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76ED404-5549-4FED-97F3-CC4BF661AC3C}"/>
              </a:ext>
            </a:extLst>
          </p:cNvPr>
          <p:cNvSpPr txBox="1"/>
          <p:nvPr/>
        </p:nvSpPr>
        <p:spPr>
          <a:xfrm>
            <a:off x="6399866" y="4123469"/>
            <a:ext cx="170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Eigen-entwicklung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9E2CC20-8499-48F4-AD9C-AE4DCC44E0F1}"/>
              </a:ext>
            </a:extLst>
          </p:cNvPr>
          <p:cNvSpPr txBox="1"/>
          <p:nvPr/>
        </p:nvSpPr>
        <p:spPr>
          <a:xfrm>
            <a:off x="8352263" y="4261151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gemietet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847E6FC-8F03-47FC-B05F-198E46AC6D01}"/>
              </a:ext>
            </a:extLst>
          </p:cNvPr>
          <p:cNvSpPr txBox="1"/>
          <p:nvPr/>
        </p:nvSpPr>
        <p:spPr>
          <a:xfrm>
            <a:off x="4389859" y="4998676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Tonträger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887ED4C-FA71-4F2A-B8B5-863168D4E293}"/>
              </a:ext>
            </a:extLst>
          </p:cNvPr>
          <p:cNvSpPr txBox="1"/>
          <p:nvPr/>
        </p:nvSpPr>
        <p:spPr>
          <a:xfrm>
            <a:off x="6399866" y="4860176"/>
            <a:ext cx="170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Tonträger und online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EBD2356-7FE2-4E3B-A3DD-52164B1B8CD5}"/>
              </a:ext>
            </a:extLst>
          </p:cNvPr>
          <p:cNvSpPr txBox="1"/>
          <p:nvPr/>
        </p:nvSpPr>
        <p:spPr>
          <a:xfrm>
            <a:off x="8352263" y="5002991"/>
            <a:ext cx="17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Nur online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BCF4B7A-DD4B-456D-ABA2-9AFAF7133942}"/>
              </a:ext>
            </a:extLst>
          </p:cNvPr>
          <p:cNvCxnSpPr/>
          <p:nvPr/>
        </p:nvCxnSpPr>
        <p:spPr>
          <a:xfrm>
            <a:off x="5770139" y="2266965"/>
            <a:ext cx="0" cy="563494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15B3E0B-552A-4D63-B53E-5FD0D45E6383}"/>
              </a:ext>
            </a:extLst>
          </p:cNvPr>
          <p:cNvCxnSpPr>
            <a:cxnSpLocks/>
          </p:cNvCxnSpPr>
          <p:nvPr/>
        </p:nvCxnSpPr>
        <p:spPr>
          <a:xfrm>
            <a:off x="5770139" y="2830459"/>
            <a:ext cx="3106232" cy="84377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22E214B-A6EE-40C8-8F16-F0B8576B739A}"/>
              </a:ext>
            </a:extLst>
          </p:cNvPr>
          <p:cNvCxnSpPr>
            <a:cxnSpLocks/>
          </p:cNvCxnSpPr>
          <p:nvPr/>
        </p:nvCxnSpPr>
        <p:spPr>
          <a:xfrm>
            <a:off x="8876371" y="3674239"/>
            <a:ext cx="0" cy="73714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6E46847-C491-4D1D-A5C2-B9AE19DB9A97}"/>
              </a:ext>
            </a:extLst>
          </p:cNvPr>
          <p:cNvCxnSpPr>
            <a:cxnSpLocks/>
          </p:cNvCxnSpPr>
          <p:nvPr/>
        </p:nvCxnSpPr>
        <p:spPr>
          <a:xfrm flipH="1">
            <a:off x="5260895" y="4411385"/>
            <a:ext cx="3615476" cy="88268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6C0900F-4FDA-48AB-9924-EB831D01466C}"/>
              </a:ext>
            </a:extLst>
          </p:cNvPr>
          <p:cNvCxnSpPr>
            <a:cxnSpLocks/>
          </p:cNvCxnSpPr>
          <p:nvPr/>
        </p:nvCxnSpPr>
        <p:spPr>
          <a:xfrm>
            <a:off x="7773642" y="2263080"/>
            <a:ext cx="924309" cy="56737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06776CE-BB98-4CD3-BBF1-AADD37618B41}"/>
              </a:ext>
            </a:extLst>
          </p:cNvPr>
          <p:cNvCxnSpPr>
            <a:cxnSpLocks/>
          </p:cNvCxnSpPr>
          <p:nvPr/>
        </p:nvCxnSpPr>
        <p:spPr>
          <a:xfrm flipH="1">
            <a:off x="7476272" y="2830458"/>
            <a:ext cx="1221679" cy="78994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425BB15-7434-40BF-A53A-ED02AC4C8766}"/>
              </a:ext>
            </a:extLst>
          </p:cNvPr>
          <p:cNvCxnSpPr>
            <a:cxnSpLocks/>
          </p:cNvCxnSpPr>
          <p:nvPr/>
        </p:nvCxnSpPr>
        <p:spPr>
          <a:xfrm flipH="1">
            <a:off x="5517380" y="3635142"/>
            <a:ext cx="1952392" cy="91418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5C10A75-63B3-4DD2-B490-D2951173DCAD}"/>
              </a:ext>
            </a:extLst>
          </p:cNvPr>
          <p:cNvCxnSpPr>
            <a:cxnSpLocks/>
          </p:cNvCxnSpPr>
          <p:nvPr/>
        </p:nvCxnSpPr>
        <p:spPr>
          <a:xfrm>
            <a:off x="5517380" y="4546695"/>
            <a:ext cx="1197208" cy="67233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1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Mindmapping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Denkvorgänge, Zusammenhänge, etc. graphisch entwickeln und darstellen </a:t>
            </a:r>
            <a:r>
              <a:rPr lang="de-AT" dirty="0">
                <a:sym typeface="Wingdings" panose="05000000000000000000" pitchFamily="2" charset="2"/>
              </a:rPr>
              <a:t> „Landkarte“ der </a:t>
            </a:r>
            <a:r>
              <a:rPr lang="de-AT" dirty="0" err="1">
                <a:sym typeface="Wingdings" panose="05000000000000000000" pitchFamily="2" charset="2"/>
              </a:rPr>
              <a:t>Gedankestruktur</a:t>
            </a:r>
            <a:endParaRPr lang="de-A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Thema wird in größere Blöcke zerteilt, die Blöcke werden dann in Folge selber in immer kleinere Teile zerteilt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sym typeface="Wingdings" panose="05000000000000000000" pitchFamily="2" charset="2"/>
              </a:rPr>
              <a:t>Haupthema</a:t>
            </a:r>
            <a:r>
              <a:rPr lang="de-AT" dirty="0">
                <a:sym typeface="Wingdings" panose="05000000000000000000" pitchFamily="2" charset="2"/>
              </a:rPr>
              <a:t> ist in der Mitte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größeren Blöcke gehen als Hauptäste von der Mitte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Blöcke werden dann selbst wieder mittels Ästen in kleinere Themen unterteilt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Sehr gut verwendbar z.B. bei der Entwicklung von Projektstrukturplänen oder auch beim </a:t>
            </a:r>
            <a:r>
              <a:rPr lang="de-AT" dirty="0" err="1">
                <a:sym typeface="Wingdings" panose="05000000000000000000" pitchFamily="2" charset="2"/>
              </a:rPr>
              <a:t>Requirements</a:t>
            </a:r>
            <a:r>
              <a:rPr lang="de-AT" dirty="0">
                <a:sym typeface="Wingdings" panose="05000000000000000000" pitchFamily="2" charset="2"/>
              </a:rPr>
              <a:t>-Engineering</a:t>
            </a:r>
          </a:p>
        </p:txBody>
      </p:sp>
    </p:spTree>
    <p:extLst>
      <p:ext uri="{BB962C8B-B14F-4D97-AF65-F5344CB8AC3E}">
        <p14:creationId xmlns:p14="http://schemas.microsoft.com/office/powerpoint/2010/main" val="9402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Mindmapping - Beispiel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/>
              <a:t>SYP 3. Jahrgang</a:t>
            </a:r>
            <a:endParaRPr lang="de-AT" dirty="0"/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Autor: Philipp Panzirsch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989381-8EA7-4966-A023-D2CE4A6F5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4099"/>
            <a:ext cx="9801225" cy="45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Bionik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Es wird versucht, Prinzipien aus der Natur auf technische Probleme zu übertragen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sym typeface="Wingdings" panose="05000000000000000000" pitchFamily="2" charset="2"/>
              </a:rPr>
              <a:t>z.b.</a:t>
            </a:r>
            <a:r>
              <a:rPr lang="de-AT" dirty="0">
                <a:sym typeface="Wingdings" panose="05000000000000000000" pitchFamily="2" charset="2"/>
              </a:rPr>
              <a:t>: Vögel für den Flugzeugbau, Gehirnzellen für neuronale Netze und KI,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Theorie dahinter ist, dass die Natur durch Evolution die optimalen Lösungen gefunden hat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1DC5B18-02CF-467C-843C-08DAD42A82C9}"/>
              </a:ext>
            </a:extLst>
          </p:cNvPr>
          <p:cNvSpPr txBox="1">
            <a:spLocks/>
          </p:cNvSpPr>
          <p:nvPr/>
        </p:nvSpPr>
        <p:spPr>
          <a:xfrm>
            <a:off x="838200" y="24212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Delphi-Methode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E7F1D2-6F5D-46F7-86E3-98A63690AAA1}"/>
              </a:ext>
            </a:extLst>
          </p:cNvPr>
          <p:cNvSpPr txBox="1"/>
          <p:nvPr/>
        </p:nvSpPr>
        <p:spPr>
          <a:xfrm>
            <a:off x="1006867" y="3746794"/>
            <a:ext cx="10346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Hauptsächlich für „Vorhersagen“ über zukünftige Themen verwendet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Eine Gruppe von unabhängigen Experten wird mit einem bestimmten Problem befasst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Jeder Experte liefert seine Lösungsansätze und diese werden dann anonym an die anderen Experten verteilt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Experten kommentieren und kritisieren nun die Vorschläge der anderen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Der Vorgang wird normalerweise einige Male wiederholt, bis sich eine einheitliche Lösung findet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Durch die Anonymität werden auch unkonventionelle Standpunkte ermöglicht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Vorteil: geographisch getrennte Experten können gut zusammenarbeiten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Nachteil: hoher Koordinationsaufwand und Durchlaufzeit</a:t>
            </a:r>
          </a:p>
        </p:txBody>
      </p:sp>
    </p:spTree>
    <p:extLst>
      <p:ext uri="{BB962C8B-B14F-4D97-AF65-F5344CB8AC3E}">
        <p14:creationId xmlns:p14="http://schemas.microsoft.com/office/powerpoint/2010/main" val="74316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0" ma:contentTypeDescription="Ein neues Dokument erstellen." ma:contentTypeScope="" ma:versionID="237017fc6eb6a3c075288a600a627e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96a1500b55a331f0d0926ba64a978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1FDF2E-2808-4893-85E9-7BB72DE36B0B}"/>
</file>

<file path=customXml/itemProps2.xml><?xml version="1.0" encoding="utf-8"?>
<ds:datastoreItem xmlns:ds="http://schemas.openxmlformats.org/officeDocument/2006/customXml" ds:itemID="{D8B3B738-34B3-44F8-8D6E-5F5C0540ADEF}"/>
</file>

<file path=customXml/itemProps3.xml><?xml version="1.0" encoding="utf-8"?>
<ds:datastoreItem xmlns:ds="http://schemas.openxmlformats.org/officeDocument/2006/customXml" ds:itemID="{648DA62C-A4DC-4A5E-91D1-66C379090B3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Breitbild</PresentationFormat>
  <Paragraphs>88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Projektbegründung - Kreativitätstechniken</vt:lpstr>
      <vt:lpstr>Morphologischer Kasten</vt:lpstr>
      <vt:lpstr>Morphologischer Kasten</vt:lpstr>
      <vt:lpstr>Mindmapping</vt:lpstr>
      <vt:lpstr>Mindmapping - Beispiel</vt:lpstr>
      <vt:lpstr>Bionik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Philipp Panzirsch</cp:lastModifiedBy>
  <cp:revision>61</cp:revision>
  <dcterms:created xsi:type="dcterms:W3CDTF">2020-08-31T10:32:32Z</dcterms:created>
  <dcterms:modified xsi:type="dcterms:W3CDTF">2020-09-30T14:46:57Z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