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9" r:id="rId3"/>
    <p:sldId id="261" r:id="rId4"/>
    <p:sldId id="273" r:id="rId5"/>
    <p:sldId id="271" r:id="rId6"/>
    <p:sldId id="274" r:id="rId7"/>
    <p:sldId id="275" r:id="rId8"/>
    <p:sldId id="276" r:id="rId9"/>
    <p:sldId id="277" r:id="rId10"/>
    <p:sldId id="278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3652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75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155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30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12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088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854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288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011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66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625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04.10.2020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Welche Phasen durchläuft ein Projekt?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1026" name="Picture 2" descr="excellent idea! - Picard Excited 2 | Meme Generator">
            <a:extLst>
              <a:ext uri="{FF2B5EF4-FFF2-40B4-BE49-F238E27FC236}">
                <a16:creationId xmlns:a16="http://schemas.microsoft.com/office/drawing/2014/main" id="{436CB846-2B5B-4A69-9E3C-17F7CCAC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4" y="2905124"/>
            <a:ext cx="16351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1E6B093-E386-4665-BF35-53176CB0EE26}"/>
              </a:ext>
            </a:extLst>
          </p:cNvPr>
          <p:cNvSpPr/>
          <p:nvPr/>
        </p:nvSpPr>
        <p:spPr>
          <a:xfrm>
            <a:off x="2136994" y="3033950"/>
            <a:ext cx="1975246" cy="790098"/>
          </a:xfrm>
          <a:custGeom>
            <a:avLst/>
            <a:gdLst>
              <a:gd name="connsiteX0" fmla="*/ 0 w 1975246"/>
              <a:gd name="connsiteY0" fmla="*/ 0 h 790098"/>
              <a:gd name="connsiteX1" fmla="*/ 1580197 w 1975246"/>
              <a:gd name="connsiteY1" fmla="*/ 0 h 790098"/>
              <a:gd name="connsiteX2" fmla="*/ 1975246 w 1975246"/>
              <a:gd name="connsiteY2" fmla="*/ 395049 h 790098"/>
              <a:gd name="connsiteX3" fmla="*/ 1580197 w 1975246"/>
              <a:gd name="connsiteY3" fmla="*/ 790098 h 790098"/>
              <a:gd name="connsiteX4" fmla="*/ 0 w 1975246"/>
              <a:gd name="connsiteY4" fmla="*/ 790098 h 790098"/>
              <a:gd name="connsiteX5" fmla="*/ 395049 w 1975246"/>
              <a:gd name="connsiteY5" fmla="*/ 395049 h 790098"/>
              <a:gd name="connsiteX6" fmla="*/ 0 w 1975246"/>
              <a:gd name="connsiteY6" fmla="*/ 0 h 7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5246" h="790098">
                <a:moveTo>
                  <a:pt x="0" y="0"/>
                </a:moveTo>
                <a:lnTo>
                  <a:pt x="1580197" y="0"/>
                </a:lnTo>
                <a:lnTo>
                  <a:pt x="1975246" y="395049"/>
                </a:lnTo>
                <a:lnTo>
                  <a:pt x="1580197" y="790098"/>
                </a:lnTo>
                <a:lnTo>
                  <a:pt x="0" y="790098"/>
                </a:lnTo>
                <a:lnTo>
                  <a:pt x="395049" y="3950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054" tIns="13335" rIns="408384" bIns="13335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000" kern="1200" dirty="0"/>
              <a:t>Projektstart</a:t>
            </a: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46B38B20-5E9A-4D65-9E3F-4C32120A1C91}"/>
              </a:ext>
            </a:extLst>
          </p:cNvPr>
          <p:cNvSpPr/>
          <p:nvPr/>
        </p:nvSpPr>
        <p:spPr>
          <a:xfrm>
            <a:off x="3914716" y="3033950"/>
            <a:ext cx="1975246" cy="790098"/>
          </a:xfrm>
          <a:custGeom>
            <a:avLst/>
            <a:gdLst>
              <a:gd name="connsiteX0" fmla="*/ 0 w 1975246"/>
              <a:gd name="connsiteY0" fmla="*/ 0 h 790098"/>
              <a:gd name="connsiteX1" fmla="*/ 1580197 w 1975246"/>
              <a:gd name="connsiteY1" fmla="*/ 0 h 790098"/>
              <a:gd name="connsiteX2" fmla="*/ 1975246 w 1975246"/>
              <a:gd name="connsiteY2" fmla="*/ 395049 h 790098"/>
              <a:gd name="connsiteX3" fmla="*/ 1580197 w 1975246"/>
              <a:gd name="connsiteY3" fmla="*/ 790098 h 790098"/>
              <a:gd name="connsiteX4" fmla="*/ 0 w 1975246"/>
              <a:gd name="connsiteY4" fmla="*/ 790098 h 790098"/>
              <a:gd name="connsiteX5" fmla="*/ 395049 w 1975246"/>
              <a:gd name="connsiteY5" fmla="*/ 395049 h 790098"/>
              <a:gd name="connsiteX6" fmla="*/ 0 w 1975246"/>
              <a:gd name="connsiteY6" fmla="*/ 0 h 7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5246" h="790098">
                <a:moveTo>
                  <a:pt x="0" y="0"/>
                </a:moveTo>
                <a:lnTo>
                  <a:pt x="1580197" y="0"/>
                </a:lnTo>
                <a:lnTo>
                  <a:pt x="1975246" y="395049"/>
                </a:lnTo>
                <a:lnTo>
                  <a:pt x="1580197" y="790098"/>
                </a:lnTo>
                <a:lnTo>
                  <a:pt x="0" y="790098"/>
                </a:lnTo>
                <a:lnTo>
                  <a:pt x="395049" y="3950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054" tIns="13335" rIns="408384" bIns="13335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000" kern="1200" dirty="0"/>
              <a:t>Projektplanung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7109F09-811D-4A59-85E0-4E86465EF431}"/>
              </a:ext>
            </a:extLst>
          </p:cNvPr>
          <p:cNvSpPr/>
          <p:nvPr/>
        </p:nvSpPr>
        <p:spPr>
          <a:xfrm>
            <a:off x="5692438" y="3033950"/>
            <a:ext cx="1975246" cy="790098"/>
          </a:xfrm>
          <a:custGeom>
            <a:avLst/>
            <a:gdLst>
              <a:gd name="connsiteX0" fmla="*/ 0 w 1975246"/>
              <a:gd name="connsiteY0" fmla="*/ 0 h 790098"/>
              <a:gd name="connsiteX1" fmla="*/ 1580197 w 1975246"/>
              <a:gd name="connsiteY1" fmla="*/ 0 h 790098"/>
              <a:gd name="connsiteX2" fmla="*/ 1975246 w 1975246"/>
              <a:gd name="connsiteY2" fmla="*/ 395049 h 790098"/>
              <a:gd name="connsiteX3" fmla="*/ 1580197 w 1975246"/>
              <a:gd name="connsiteY3" fmla="*/ 790098 h 790098"/>
              <a:gd name="connsiteX4" fmla="*/ 0 w 1975246"/>
              <a:gd name="connsiteY4" fmla="*/ 790098 h 790098"/>
              <a:gd name="connsiteX5" fmla="*/ 395049 w 1975246"/>
              <a:gd name="connsiteY5" fmla="*/ 395049 h 790098"/>
              <a:gd name="connsiteX6" fmla="*/ 0 w 1975246"/>
              <a:gd name="connsiteY6" fmla="*/ 0 h 7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5246" h="790098">
                <a:moveTo>
                  <a:pt x="0" y="0"/>
                </a:moveTo>
                <a:lnTo>
                  <a:pt x="1580197" y="0"/>
                </a:lnTo>
                <a:lnTo>
                  <a:pt x="1975246" y="395049"/>
                </a:lnTo>
                <a:lnTo>
                  <a:pt x="1580197" y="790098"/>
                </a:lnTo>
                <a:lnTo>
                  <a:pt x="0" y="790098"/>
                </a:lnTo>
                <a:lnTo>
                  <a:pt x="395049" y="3950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054" tIns="13335" rIns="408384" bIns="13335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000" kern="1200" dirty="0"/>
              <a:t>Projektdurchführung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E8C06CE0-EFD4-4750-93F0-F9523A218D3E}"/>
              </a:ext>
            </a:extLst>
          </p:cNvPr>
          <p:cNvSpPr/>
          <p:nvPr/>
        </p:nvSpPr>
        <p:spPr>
          <a:xfrm>
            <a:off x="7470160" y="3033950"/>
            <a:ext cx="1975246" cy="790098"/>
          </a:xfrm>
          <a:custGeom>
            <a:avLst/>
            <a:gdLst>
              <a:gd name="connsiteX0" fmla="*/ 0 w 1975246"/>
              <a:gd name="connsiteY0" fmla="*/ 0 h 790098"/>
              <a:gd name="connsiteX1" fmla="*/ 1580197 w 1975246"/>
              <a:gd name="connsiteY1" fmla="*/ 0 h 790098"/>
              <a:gd name="connsiteX2" fmla="*/ 1975246 w 1975246"/>
              <a:gd name="connsiteY2" fmla="*/ 395049 h 790098"/>
              <a:gd name="connsiteX3" fmla="*/ 1580197 w 1975246"/>
              <a:gd name="connsiteY3" fmla="*/ 790098 h 790098"/>
              <a:gd name="connsiteX4" fmla="*/ 0 w 1975246"/>
              <a:gd name="connsiteY4" fmla="*/ 790098 h 790098"/>
              <a:gd name="connsiteX5" fmla="*/ 395049 w 1975246"/>
              <a:gd name="connsiteY5" fmla="*/ 395049 h 790098"/>
              <a:gd name="connsiteX6" fmla="*/ 0 w 1975246"/>
              <a:gd name="connsiteY6" fmla="*/ 0 h 7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5246" h="790098">
                <a:moveTo>
                  <a:pt x="0" y="0"/>
                </a:moveTo>
                <a:lnTo>
                  <a:pt x="1580197" y="0"/>
                </a:lnTo>
                <a:lnTo>
                  <a:pt x="1975246" y="395049"/>
                </a:lnTo>
                <a:lnTo>
                  <a:pt x="1580197" y="790098"/>
                </a:lnTo>
                <a:lnTo>
                  <a:pt x="0" y="790098"/>
                </a:lnTo>
                <a:lnTo>
                  <a:pt x="395049" y="3950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054" tIns="13335" rIns="408384" bIns="13335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000" kern="1200" dirty="0"/>
              <a:t>Projektabschluss</a:t>
            </a:r>
          </a:p>
        </p:txBody>
      </p:sp>
      <p:pic>
        <p:nvPicPr>
          <p:cNvPr id="1028" name="Picture 4" descr="The Best Linux Blog In the Unixverse on Twitter: &quot;Deal with it. Did anyone  here meet the previous software developer? I never did. Either you get a  zip file (not kidding) or">
            <a:extLst>
              <a:ext uri="{FF2B5EF4-FFF2-40B4-BE49-F238E27FC236}">
                <a16:creationId xmlns:a16="http://schemas.microsoft.com/office/drawing/2014/main" id="{A27C92C8-7E8B-43C5-98FC-A1C1F2E6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276" y="1958334"/>
            <a:ext cx="2268271" cy="26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3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SWOT-Analyse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Technik zur Bewertung von 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Abkürzung steht für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/>
              <a:t>Strengths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/>
              <a:t>Weaknesses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/>
              <a:t>Opportunities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/>
              <a:t>Threats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Varianten werden jeweils in den vier Kategorien untersucht und dann bewertet</a:t>
            </a:r>
          </a:p>
          <a:p>
            <a:endParaRPr lang="de-AT" dirty="0"/>
          </a:p>
        </p:txBody>
      </p:sp>
      <p:pic>
        <p:nvPicPr>
          <p:cNvPr id="2050" name="Picture 2" descr="Die SWOT-Analyse einfach erklärt">
            <a:extLst>
              <a:ext uri="{FF2B5EF4-FFF2-40B4-BE49-F238E27FC236}">
                <a16:creationId xmlns:a16="http://schemas.microsoft.com/office/drawing/2014/main" id="{B312C1EA-9DF9-4679-8A08-061AEEDD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06" y="3842669"/>
            <a:ext cx="3344408" cy="20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4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73A2CA61-AA4D-4CCE-9441-CDA696E61707}"/>
              </a:ext>
            </a:extLst>
          </p:cNvPr>
          <p:cNvSpPr/>
          <p:nvPr/>
        </p:nvSpPr>
        <p:spPr>
          <a:xfrm>
            <a:off x="3132050" y="1690688"/>
            <a:ext cx="6314424" cy="4802187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ctr"/>
            <a:r>
              <a:rPr lang="de-AT" dirty="0"/>
              <a:t>Vorstudie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Projektidee und Vorstudie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1026" name="Picture 2" descr="excellent idea! - Picard Excited 2 | Meme Generator">
            <a:extLst>
              <a:ext uri="{FF2B5EF4-FFF2-40B4-BE49-F238E27FC236}">
                <a16:creationId xmlns:a16="http://schemas.microsoft.com/office/drawing/2014/main" id="{436CB846-2B5B-4A69-9E3C-17F7CCAC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4" y="2905124"/>
            <a:ext cx="16351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cument - Free files and folders icons">
            <a:extLst>
              <a:ext uri="{FF2B5EF4-FFF2-40B4-BE49-F238E27FC236}">
                <a16:creationId xmlns:a16="http://schemas.microsoft.com/office/drawing/2014/main" id="{AF980818-CF75-4025-A900-FE40022C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97" y="3017350"/>
            <a:ext cx="808549" cy="80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943444-5E38-4098-B538-54BFDE2A6CE1}"/>
              </a:ext>
            </a:extLst>
          </p:cNvPr>
          <p:cNvSpPr txBox="1"/>
          <p:nvPr/>
        </p:nvSpPr>
        <p:spPr>
          <a:xfrm>
            <a:off x="1743030" y="383968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Projektantrag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0D58937-C992-4099-8464-02C74BBA5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727" y="2521127"/>
            <a:ext cx="1017116" cy="891784"/>
          </a:xfrm>
          <a:prstGeom prst="rect">
            <a:avLst/>
          </a:prstGeom>
        </p:spPr>
      </p:pic>
      <p:pic>
        <p:nvPicPr>
          <p:cNvPr id="1032" name="Picture 8" descr="view :: IDC">
            <a:extLst>
              <a:ext uri="{FF2B5EF4-FFF2-40B4-BE49-F238E27FC236}">
                <a16:creationId xmlns:a16="http://schemas.microsoft.com/office/drawing/2014/main" id="{5B45E4AA-80E5-42D4-907D-75F073D8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44" y="4384054"/>
            <a:ext cx="1465996" cy="63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aute 13">
            <a:extLst>
              <a:ext uri="{FF2B5EF4-FFF2-40B4-BE49-F238E27FC236}">
                <a16:creationId xmlns:a16="http://schemas.microsoft.com/office/drawing/2014/main" id="{F2B1B18C-9B1E-4F89-9C9F-D1C79A74BD5A}"/>
              </a:ext>
            </a:extLst>
          </p:cNvPr>
          <p:cNvSpPr/>
          <p:nvPr/>
        </p:nvSpPr>
        <p:spPr>
          <a:xfrm>
            <a:off x="7570730" y="2650380"/>
            <a:ext cx="1668526" cy="15572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Projekt machbar?</a:t>
            </a:r>
          </a:p>
        </p:txBody>
      </p:sp>
      <p:pic>
        <p:nvPicPr>
          <p:cNvPr id="1034" name="Picture 10" descr="Stopp Loss - so geht Trading Verlustbegrenzung wirklich">
            <a:extLst>
              <a:ext uri="{FF2B5EF4-FFF2-40B4-BE49-F238E27FC236}">
                <a16:creationId xmlns:a16="http://schemas.microsoft.com/office/drawing/2014/main" id="{E8036505-5F37-4330-B7D8-B0EDC4FA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51" y="4811002"/>
            <a:ext cx="15750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 Checked Vector SVG Icon - SVG Repo">
            <a:extLst>
              <a:ext uri="{FF2B5EF4-FFF2-40B4-BE49-F238E27FC236}">
                <a16:creationId xmlns:a16="http://schemas.microsoft.com/office/drawing/2014/main" id="{CD452C81-3D49-49BF-ABFB-2364EDF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80" y="3017350"/>
            <a:ext cx="835587" cy="8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ek Aufkleber Press Start | getDigital">
            <a:extLst>
              <a:ext uri="{FF2B5EF4-FFF2-40B4-BE49-F238E27FC236}">
                <a16:creationId xmlns:a16="http://schemas.microsoft.com/office/drawing/2014/main" id="{B148DBC4-199C-4596-9C7F-4604C41E8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085" y="2967019"/>
            <a:ext cx="963561" cy="9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E462FDA-A063-4ED6-A592-42AC01687BD5}"/>
              </a:ext>
            </a:extLst>
          </p:cNvPr>
          <p:cNvSpPr txBox="1"/>
          <p:nvPr/>
        </p:nvSpPr>
        <p:spPr>
          <a:xfrm>
            <a:off x="5225175" y="2104614"/>
            <a:ext cx="215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Machbarkeitsanalyse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69FE416-0D51-4B6E-956A-8A352BB2EA7D}"/>
              </a:ext>
            </a:extLst>
          </p:cNvPr>
          <p:cNvSpPr txBox="1"/>
          <p:nvPr/>
        </p:nvSpPr>
        <p:spPr>
          <a:xfrm>
            <a:off x="5346160" y="4999290"/>
            <a:ext cx="186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Variantenbildung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3DD2FF-1541-4896-AD59-0871FAA2A19A}"/>
              </a:ext>
            </a:extLst>
          </p:cNvPr>
          <p:cNvSpPr txBox="1"/>
          <p:nvPr/>
        </p:nvSpPr>
        <p:spPr>
          <a:xfrm>
            <a:off x="9426291" y="383968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Projektauftrag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588C81F-FB8E-4C77-9969-D42FA7BEB2F2}"/>
              </a:ext>
            </a:extLst>
          </p:cNvPr>
          <p:cNvSpPr txBox="1"/>
          <p:nvPr/>
        </p:nvSpPr>
        <p:spPr>
          <a:xfrm>
            <a:off x="10958576" y="38368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Projektstart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CB5291C-A6B2-4207-8136-E2A8FC48F0DB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 flipV="1">
            <a:off x="1793039" y="3421625"/>
            <a:ext cx="394558" cy="7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97390720-7974-4395-B2EC-14B1E59058F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749843" y="2967019"/>
            <a:ext cx="820887" cy="4619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01BAAD03-FDE3-4B4A-9A15-F996E66ED14D}"/>
              </a:ext>
            </a:extLst>
          </p:cNvPr>
          <p:cNvCxnSpPr>
            <a:cxnSpLocks/>
            <a:stCxn id="56" idx="3"/>
            <a:endCxn id="13" idx="1"/>
          </p:cNvCxnSpPr>
          <p:nvPr/>
        </p:nvCxnSpPr>
        <p:spPr>
          <a:xfrm flipV="1">
            <a:off x="4891741" y="2967019"/>
            <a:ext cx="840986" cy="4549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344126EC-271D-49C7-BE04-B0FA5D56FA55}"/>
              </a:ext>
            </a:extLst>
          </p:cNvPr>
          <p:cNvCxnSpPr>
            <a:cxnSpLocks/>
            <a:stCxn id="56" idx="3"/>
            <a:endCxn id="1032" idx="1"/>
          </p:cNvCxnSpPr>
          <p:nvPr/>
        </p:nvCxnSpPr>
        <p:spPr>
          <a:xfrm>
            <a:off x="4891741" y="3421964"/>
            <a:ext cx="614603" cy="12801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Verbinder: gekrümmt 47">
            <a:extLst>
              <a:ext uri="{FF2B5EF4-FFF2-40B4-BE49-F238E27FC236}">
                <a16:creationId xmlns:a16="http://schemas.microsoft.com/office/drawing/2014/main" id="{6EF1A6BA-E6FB-43A9-B6C1-E2338ECE9680}"/>
              </a:ext>
            </a:extLst>
          </p:cNvPr>
          <p:cNvCxnSpPr>
            <a:cxnSpLocks/>
            <a:stCxn id="1032" idx="3"/>
            <a:endCxn id="14" idx="1"/>
          </p:cNvCxnSpPr>
          <p:nvPr/>
        </p:nvCxnSpPr>
        <p:spPr>
          <a:xfrm flipV="1">
            <a:off x="6972340" y="3428998"/>
            <a:ext cx="598390" cy="12731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D6832E-862E-47F8-A370-FF2CD62EB2D9}"/>
              </a:ext>
            </a:extLst>
          </p:cNvPr>
          <p:cNvCxnSpPr>
            <a:cxnSpLocks/>
            <a:stCxn id="14" idx="2"/>
            <a:endCxn id="1034" idx="0"/>
          </p:cNvCxnSpPr>
          <p:nvPr/>
        </p:nvCxnSpPr>
        <p:spPr>
          <a:xfrm flipH="1">
            <a:off x="8404764" y="4207616"/>
            <a:ext cx="229" cy="60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AA77537-CC4B-459C-8514-01D934623D7A}"/>
              </a:ext>
            </a:extLst>
          </p:cNvPr>
          <p:cNvCxnSpPr>
            <a:cxnSpLocks/>
            <a:stCxn id="14" idx="3"/>
            <a:endCxn id="1036" idx="1"/>
          </p:cNvCxnSpPr>
          <p:nvPr/>
        </p:nvCxnSpPr>
        <p:spPr>
          <a:xfrm>
            <a:off x="9239256" y="3428998"/>
            <a:ext cx="525924" cy="6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945A050-F9E2-4F8A-950D-E125A11CB6B6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10600767" y="3435144"/>
            <a:ext cx="516318" cy="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aute 55">
            <a:extLst>
              <a:ext uri="{FF2B5EF4-FFF2-40B4-BE49-F238E27FC236}">
                <a16:creationId xmlns:a16="http://schemas.microsoft.com/office/drawing/2014/main" id="{C2206985-A552-4305-9132-4B093423CCA0}"/>
              </a:ext>
            </a:extLst>
          </p:cNvPr>
          <p:cNvSpPr/>
          <p:nvPr/>
        </p:nvSpPr>
        <p:spPr>
          <a:xfrm>
            <a:off x="3229078" y="2898089"/>
            <a:ext cx="1662663" cy="1047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Projekt-würdig?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8709EEA-B71C-4E10-8C44-6070F38BD7BD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2996146" y="3421625"/>
            <a:ext cx="232932" cy="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1275A3C-830D-4A2A-A711-CC475214D0C6}"/>
              </a:ext>
            </a:extLst>
          </p:cNvPr>
          <p:cNvSpPr txBox="1"/>
          <p:nvPr/>
        </p:nvSpPr>
        <p:spPr>
          <a:xfrm>
            <a:off x="9192277" y="3207936"/>
            <a:ext cx="3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2E776A8-4C79-46F9-B3E5-D0C1443DFD39}"/>
              </a:ext>
            </a:extLst>
          </p:cNvPr>
          <p:cNvSpPr txBox="1"/>
          <p:nvPr/>
        </p:nvSpPr>
        <p:spPr>
          <a:xfrm>
            <a:off x="8406386" y="4206152"/>
            <a:ext cx="496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nein</a:t>
            </a:r>
          </a:p>
        </p:txBody>
      </p:sp>
      <p:pic>
        <p:nvPicPr>
          <p:cNvPr id="78" name="Picture 10" descr="Stopp Loss - so geht Trading Verlustbegrenzung wirklich">
            <a:extLst>
              <a:ext uri="{FF2B5EF4-FFF2-40B4-BE49-F238E27FC236}">
                <a16:creationId xmlns:a16="http://schemas.microsoft.com/office/drawing/2014/main" id="{A7F1C615-16E4-4D76-8F4F-9D989D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85" y="4811002"/>
            <a:ext cx="15750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A7786DB-EFC5-4C9A-BFB6-7A58B59E4378}"/>
              </a:ext>
            </a:extLst>
          </p:cNvPr>
          <p:cNvCxnSpPr>
            <a:cxnSpLocks/>
            <a:stCxn id="56" idx="2"/>
            <a:endCxn id="78" idx="0"/>
          </p:cNvCxnSpPr>
          <p:nvPr/>
        </p:nvCxnSpPr>
        <p:spPr>
          <a:xfrm>
            <a:off x="4060410" y="3945839"/>
            <a:ext cx="2688" cy="865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5BDC0851-2B43-4419-898F-E62FF87705E3}"/>
              </a:ext>
            </a:extLst>
          </p:cNvPr>
          <p:cNvSpPr txBox="1"/>
          <p:nvPr/>
        </p:nvSpPr>
        <p:spPr>
          <a:xfrm>
            <a:off x="4064720" y="4206152"/>
            <a:ext cx="496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nein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6BBCD6C-1A9A-4D02-869A-D8F31169314B}"/>
              </a:ext>
            </a:extLst>
          </p:cNvPr>
          <p:cNvSpPr txBox="1"/>
          <p:nvPr/>
        </p:nvSpPr>
        <p:spPr>
          <a:xfrm>
            <a:off x="4802981" y="3151301"/>
            <a:ext cx="3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181507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Projektidee und Vorstudie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1026" name="Picture 2" descr="excellent idea! - Picard Excited 2 | Meme Generator">
            <a:extLst>
              <a:ext uri="{FF2B5EF4-FFF2-40B4-BE49-F238E27FC236}">
                <a16:creationId xmlns:a16="http://schemas.microsoft.com/office/drawing/2014/main" id="{436CB846-2B5B-4A69-9E3C-17F7CCAC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4" y="2905124"/>
            <a:ext cx="16351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06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Gründe für Projektideen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Projektideen können aus einer Vielzahl von Gründen entstehen. Beispiele dafür können sein: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Technische Innovationen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Sicherung der Wettbewerbsfähigkeit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Betriebswirtschaftliche Vorteile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Betriebliche Umorganisationen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Gesellschaftspolitische Gründe (z. B.: Umweltschutz,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Gesetzesänderungen (z. B.: DSGVO,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503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Projektidee und Vorstudie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1026" name="Picture 2" descr="excellent idea! - Picard Excited 2 | Meme Generator">
            <a:extLst>
              <a:ext uri="{FF2B5EF4-FFF2-40B4-BE49-F238E27FC236}">
                <a16:creationId xmlns:a16="http://schemas.microsoft.com/office/drawing/2014/main" id="{436CB846-2B5B-4A69-9E3C-17F7CCAC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4" y="2905124"/>
            <a:ext cx="16351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cument - Free files and folders icons">
            <a:extLst>
              <a:ext uri="{FF2B5EF4-FFF2-40B4-BE49-F238E27FC236}">
                <a16:creationId xmlns:a16="http://schemas.microsoft.com/office/drawing/2014/main" id="{AF980818-CF75-4025-A900-FE40022C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97" y="3017350"/>
            <a:ext cx="808549" cy="80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943444-5E38-4098-B538-54BFDE2A6CE1}"/>
              </a:ext>
            </a:extLst>
          </p:cNvPr>
          <p:cNvSpPr txBox="1"/>
          <p:nvPr/>
        </p:nvSpPr>
        <p:spPr>
          <a:xfrm>
            <a:off x="1743030" y="383968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Projektantrag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CB5291C-A6B2-4207-8136-E2A8FC48F0DB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 flipV="1">
            <a:off x="1793039" y="3421625"/>
            <a:ext cx="394558" cy="7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7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Projektantrag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Im Projektantrag wird die Projektidee schriftlich festgehalten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Der Projektantrag sollte unter anderem enthalten: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Überblicksmäßige Aufgabenbeschreibung (Projektinhalt)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Abgrenzung des Projekts (</a:t>
            </a:r>
            <a:r>
              <a:rPr lang="de-AT" dirty="0" err="1"/>
              <a:t>Scope</a:t>
            </a:r>
            <a:r>
              <a:rPr lang="de-A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Den Nutzen, der durch das Projekt zu erwarten 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Konsequenzen bei Nichtdurchführung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Personelle und finanzielle Rahmenbedingungen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Projektantrag bildet die Voraussetzung für die folgenden Schritte</a:t>
            </a:r>
          </a:p>
        </p:txBody>
      </p:sp>
    </p:spTree>
    <p:extLst>
      <p:ext uri="{BB962C8B-B14F-4D97-AF65-F5344CB8AC3E}">
        <p14:creationId xmlns:p14="http://schemas.microsoft.com/office/powerpoint/2010/main" val="303030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73A2CA61-AA4D-4CCE-9441-CDA696E61707}"/>
              </a:ext>
            </a:extLst>
          </p:cNvPr>
          <p:cNvSpPr/>
          <p:nvPr/>
        </p:nvSpPr>
        <p:spPr>
          <a:xfrm>
            <a:off x="3132050" y="1690688"/>
            <a:ext cx="6314424" cy="4802187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ctr"/>
            <a:r>
              <a:rPr lang="de-AT" dirty="0"/>
              <a:t>Vorstudie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Projektidee und Vorstudie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1026" name="Picture 2" descr="excellent idea! - Picard Excited 2 | Meme Generator">
            <a:extLst>
              <a:ext uri="{FF2B5EF4-FFF2-40B4-BE49-F238E27FC236}">
                <a16:creationId xmlns:a16="http://schemas.microsoft.com/office/drawing/2014/main" id="{436CB846-2B5B-4A69-9E3C-17F7CCAC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4" y="2905124"/>
            <a:ext cx="16351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cument - Free files and folders icons">
            <a:extLst>
              <a:ext uri="{FF2B5EF4-FFF2-40B4-BE49-F238E27FC236}">
                <a16:creationId xmlns:a16="http://schemas.microsoft.com/office/drawing/2014/main" id="{AF980818-CF75-4025-A900-FE40022C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97" y="3017350"/>
            <a:ext cx="808549" cy="80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943444-5E38-4098-B538-54BFDE2A6CE1}"/>
              </a:ext>
            </a:extLst>
          </p:cNvPr>
          <p:cNvSpPr txBox="1"/>
          <p:nvPr/>
        </p:nvSpPr>
        <p:spPr>
          <a:xfrm>
            <a:off x="1743030" y="383968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Projektantrag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0D58937-C992-4099-8464-02C74BBA5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727" y="2521127"/>
            <a:ext cx="1017116" cy="891784"/>
          </a:xfrm>
          <a:prstGeom prst="rect">
            <a:avLst/>
          </a:prstGeom>
        </p:spPr>
      </p:pic>
      <p:pic>
        <p:nvPicPr>
          <p:cNvPr id="1032" name="Picture 8" descr="view :: IDC">
            <a:extLst>
              <a:ext uri="{FF2B5EF4-FFF2-40B4-BE49-F238E27FC236}">
                <a16:creationId xmlns:a16="http://schemas.microsoft.com/office/drawing/2014/main" id="{5B45E4AA-80E5-42D4-907D-75F073D8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44" y="4384054"/>
            <a:ext cx="1465996" cy="63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aute 13">
            <a:extLst>
              <a:ext uri="{FF2B5EF4-FFF2-40B4-BE49-F238E27FC236}">
                <a16:creationId xmlns:a16="http://schemas.microsoft.com/office/drawing/2014/main" id="{F2B1B18C-9B1E-4F89-9C9F-D1C79A74BD5A}"/>
              </a:ext>
            </a:extLst>
          </p:cNvPr>
          <p:cNvSpPr/>
          <p:nvPr/>
        </p:nvSpPr>
        <p:spPr>
          <a:xfrm>
            <a:off x="7570730" y="2650380"/>
            <a:ext cx="1668526" cy="15572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Projekt machbar?</a:t>
            </a:r>
          </a:p>
        </p:txBody>
      </p:sp>
      <p:pic>
        <p:nvPicPr>
          <p:cNvPr id="1034" name="Picture 10" descr="Stopp Loss - so geht Trading Verlustbegrenzung wirklich">
            <a:extLst>
              <a:ext uri="{FF2B5EF4-FFF2-40B4-BE49-F238E27FC236}">
                <a16:creationId xmlns:a16="http://schemas.microsoft.com/office/drawing/2014/main" id="{E8036505-5F37-4330-B7D8-B0EDC4FA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51" y="4811002"/>
            <a:ext cx="15750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E462FDA-A063-4ED6-A592-42AC01687BD5}"/>
              </a:ext>
            </a:extLst>
          </p:cNvPr>
          <p:cNvSpPr txBox="1"/>
          <p:nvPr/>
        </p:nvSpPr>
        <p:spPr>
          <a:xfrm>
            <a:off x="5225175" y="2104614"/>
            <a:ext cx="227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Machbarkeitsanalyse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69FE416-0D51-4B6E-956A-8A352BB2EA7D}"/>
              </a:ext>
            </a:extLst>
          </p:cNvPr>
          <p:cNvSpPr txBox="1"/>
          <p:nvPr/>
        </p:nvSpPr>
        <p:spPr>
          <a:xfrm>
            <a:off x="5346160" y="4999290"/>
            <a:ext cx="186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Variantenbildung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CB5291C-A6B2-4207-8136-E2A8FC48F0DB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 flipV="1">
            <a:off x="1793039" y="3421625"/>
            <a:ext cx="394558" cy="7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97390720-7974-4395-B2EC-14B1E59058F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749843" y="2967019"/>
            <a:ext cx="820887" cy="4619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01BAAD03-FDE3-4B4A-9A15-F996E66ED14D}"/>
              </a:ext>
            </a:extLst>
          </p:cNvPr>
          <p:cNvCxnSpPr>
            <a:cxnSpLocks/>
            <a:stCxn id="56" idx="3"/>
            <a:endCxn id="13" idx="1"/>
          </p:cNvCxnSpPr>
          <p:nvPr/>
        </p:nvCxnSpPr>
        <p:spPr>
          <a:xfrm flipV="1">
            <a:off x="4891741" y="2967019"/>
            <a:ext cx="840986" cy="4549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344126EC-271D-49C7-BE04-B0FA5D56FA55}"/>
              </a:ext>
            </a:extLst>
          </p:cNvPr>
          <p:cNvCxnSpPr>
            <a:cxnSpLocks/>
            <a:stCxn id="56" idx="3"/>
            <a:endCxn id="1032" idx="1"/>
          </p:cNvCxnSpPr>
          <p:nvPr/>
        </p:nvCxnSpPr>
        <p:spPr>
          <a:xfrm>
            <a:off x="4891741" y="3421964"/>
            <a:ext cx="614603" cy="128018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Verbinder: gekrümmt 47">
            <a:extLst>
              <a:ext uri="{FF2B5EF4-FFF2-40B4-BE49-F238E27FC236}">
                <a16:creationId xmlns:a16="http://schemas.microsoft.com/office/drawing/2014/main" id="{6EF1A6BA-E6FB-43A9-B6C1-E2338ECE9680}"/>
              </a:ext>
            </a:extLst>
          </p:cNvPr>
          <p:cNvCxnSpPr>
            <a:cxnSpLocks/>
            <a:stCxn id="1032" idx="3"/>
            <a:endCxn id="14" idx="1"/>
          </p:cNvCxnSpPr>
          <p:nvPr/>
        </p:nvCxnSpPr>
        <p:spPr>
          <a:xfrm flipV="1">
            <a:off x="6972340" y="3428998"/>
            <a:ext cx="598390" cy="12731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D6832E-862E-47F8-A370-FF2CD62EB2D9}"/>
              </a:ext>
            </a:extLst>
          </p:cNvPr>
          <p:cNvCxnSpPr>
            <a:cxnSpLocks/>
            <a:stCxn id="14" idx="2"/>
            <a:endCxn id="1034" idx="0"/>
          </p:cNvCxnSpPr>
          <p:nvPr/>
        </p:nvCxnSpPr>
        <p:spPr>
          <a:xfrm flipH="1">
            <a:off x="8404764" y="4207616"/>
            <a:ext cx="229" cy="60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AA77537-CC4B-459C-8514-01D934623D7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239256" y="3428998"/>
            <a:ext cx="525924" cy="6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aute 55">
            <a:extLst>
              <a:ext uri="{FF2B5EF4-FFF2-40B4-BE49-F238E27FC236}">
                <a16:creationId xmlns:a16="http://schemas.microsoft.com/office/drawing/2014/main" id="{C2206985-A552-4305-9132-4B093423CCA0}"/>
              </a:ext>
            </a:extLst>
          </p:cNvPr>
          <p:cNvSpPr/>
          <p:nvPr/>
        </p:nvSpPr>
        <p:spPr>
          <a:xfrm>
            <a:off x="3229078" y="2898089"/>
            <a:ext cx="1662663" cy="1047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Projekt-würdig?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8709EEA-B71C-4E10-8C44-6070F38BD7BD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2996146" y="3421625"/>
            <a:ext cx="232932" cy="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1275A3C-830D-4A2A-A711-CC475214D0C6}"/>
              </a:ext>
            </a:extLst>
          </p:cNvPr>
          <p:cNvSpPr txBox="1"/>
          <p:nvPr/>
        </p:nvSpPr>
        <p:spPr>
          <a:xfrm>
            <a:off x="9192277" y="3207936"/>
            <a:ext cx="3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2E776A8-4C79-46F9-B3E5-D0C1443DFD39}"/>
              </a:ext>
            </a:extLst>
          </p:cNvPr>
          <p:cNvSpPr txBox="1"/>
          <p:nvPr/>
        </p:nvSpPr>
        <p:spPr>
          <a:xfrm>
            <a:off x="8406386" y="4206152"/>
            <a:ext cx="496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nein</a:t>
            </a:r>
          </a:p>
        </p:txBody>
      </p:sp>
      <p:pic>
        <p:nvPicPr>
          <p:cNvPr id="78" name="Picture 10" descr="Stopp Loss - so geht Trading Verlustbegrenzung wirklich">
            <a:extLst>
              <a:ext uri="{FF2B5EF4-FFF2-40B4-BE49-F238E27FC236}">
                <a16:creationId xmlns:a16="http://schemas.microsoft.com/office/drawing/2014/main" id="{A7F1C615-16E4-4D76-8F4F-9D989D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85" y="4811002"/>
            <a:ext cx="157502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A7786DB-EFC5-4C9A-BFB6-7A58B59E4378}"/>
              </a:ext>
            </a:extLst>
          </p:cNvPr>
          <p:cNvCxnSpPr>
            <a:cxnSpLocks/>
            <a:stCxn id="56" idx="2"/>
            <a:endCxn id="78" idx="0"/>
          </p:cNvCxnSpPr>
          <p:nvPr/>
        </p:nvCxnSpPr>
        <p:spPr>
          <a:xfrm>
            <a:off x="4060410" y="3945839"/>
            <a:ext cx="2688" cy="865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5BDC0851-2B43-4419-898F-E62FF87705E3}"/>
              </a:ext>
            </a:extLst>
          </p:cNvPr>
          <p:cNvSpPr txBox="1"/>
          <p:nvPr/>
        </p:nvSpPr>
        <p:spPr>
          <a:xfrm>
            <a:off x="4064720" y="4206152"/>
            <a:ext cx="496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nein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6BBCD6C-1A9A-4D02-869A-D8F31169314B}"/>
              </a:ext>
            </a:extLst>
          </p:cNvPr>
          <p:cNvSpPr txBox="1"/>
          <p:nvPr/>
        </p:nvSpPr>
        <p:spPr>
          <a:xfrm>
            <a:off x="4802981" y="3151301"/>
            <a:ext cx="3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297156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Vorstudie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Im Rahmen der Vorstudie wird geklärt: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Ob das geplante Vorhaben wirklich ein Projekt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Machbarkeit des Projekts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Zu erwartende Auswirkungen durch die Umsetzungen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Notwendiger Aufwand für die Umsetzung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Nutzen durch die Umsetzung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Beitrag des Projekts zur Gesamtstrategie des Unternehmens</a:t>
            </a:r>
          </a:p>
        </p:txBody>
      </p:sp>
    </p:spTree>
    <p:extLst>
      <p:ext uri="{BB962C8B-B14F-4D97-AF65-F5344CB8AC3E}">
        <p14:creationId xmlns:p14="http://schemas.microsoft.com/office/powerpoint/2010/main" val="4595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Machbarkeitsanalyse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Soll klären, ob ein bestimmtes Projekt überhaupt umsetzbar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Folgende Aspekte werden betrachtet: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Wirtschaftlichkeit der neuen Lösung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Beitrag zur Unternehmensstrategie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(technische) Umsetzbarkeit des Projekts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Projektrisiken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Verfügbarkeit der erforderlichen Ressourcen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Es kommen Methoden der Investitionsrechnung, Kosten-Nutzen-Analyse, etc. zur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Machbarkeitsanalyse muss (zumindest zum Teil) für alle Lösungsvarianten durchgeführt werden</a:t>
            </a:r>
          </a:p>
        </p:txBody>
      </p:sp>
    </p:spTree>
    <p:extLst>
      <p:ext uri="{BB962C8B-B14F-4D97-AF65-F5344CB8AC3E}">
        <p14:creationId xmlns:p14="http://schemas.microsoft.com/office/powerpoint/2010/main" val="298234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Variantenbildung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690688"/>
            <a:ext cx="10346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meisten Aufgabenstellungen können auf mehrere verschiedene Arten gelöst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Aufgabe der Variantenbildung ist es, diese Lösungsalternativen zu finden und zu bewerten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Es kommen Kreativitätstechniken wie z.B.: Brainstorming, </a:t>
            </a:r>
            <a:r>
              <a:rPr lang="de-AT" dirty="0" err="1"/>
              <a:t>Minmapping</a:t>
            </a:r>
            <a:r>
              <a:rPr lang="de-AT" dirty="0"/>
              <a:t>, Methode 6-3-5, Morphologischer Kasten etc. zur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Einige Varianten werden sofort ausgeschieden werden, einige einer engeren Prüfung unterzogen (</a:t>
            </a:r>
            <a:r>
              <a:rPr lang="de-AT" dirty="0">
                <a:sym typeface="Wingdings" panose="05000000000000000000" pitchFamily="2" charset="2"/>
              </a:rPr>
              <a:t> Machbarkeitsanalyse)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am besten bewerteten Varianten werden dem Auftraggeber vom Projektteam vorgelegt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Gemeinsam wird eine Variante ausgewählt und festgelegt  Projektauftrag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501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2" ma:contentTypeDescription="Ein neues Dokument erstellen." ma:contentTypeScope="" ma:versionID="40526235e74c2af000a4828ad27289c6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f17025ae51dd1f9482bdbf059137a4a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01E857-8E38-46BA-A02F-38FF10C993B0}"/>
</file>

<file path=customXml/itemProps2.xml><?xml version="1.0" encoding="utf-8"?>
<ds:datastoreItem xmlns:ds="http://schemas.openxmlformats.org/officeDocument/2006/customXml" ds:itemID="{E599E6AA-427E-4BD7-848C-CC77F9C267A3}"/>
</file>

<file path=customXml/itemProps3.xml><?xml version="1.0" encoding="utf-8"?>
<ds:datastoreItem xmlns:ds="http://schemas.openxmlformats.org/officeDocument/2006/customXml" ds:itemID="{B8E1082A-E8A2-4176-80E4-FFABCA555E2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Breitbild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Welche Phasen durchläuft ein Projekt?</vt:lpstr>
      <vt:lpstr>Projektidee und Vorstudie</vt:lpstr>
      <vt:lpstr>Gründe für Projektideen</vt:lpstr>
      <vt:lpstr>Projektidee und Vorstudie</vt:lpstr>
      <vt:lpstr>Projektantrag</vt:lpstr>
      <vt:lpstr>Projektidee und Vorstudie</vt:lpstr>
      <vt:lpstr>Vorstudie</vt:lpstr>
      <vt:lpstr>Machbarkeitsanalyse</vt:lpstr>
      <vt:lpstr>Variantenbildung</vt:lpstr>
      <vt:lpstr>SWOT-Analyse</vt:lpstr>
      <vt:lpstr>Projektidee und Vorstudie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Philipp Panzirsch</cp:lastModifiedBy>
  <cp:revision>79</cp:revision>
  <dcterms:created xsi:type="dcterms:W3CDTF">2020-08-31T10:32:32Z</dcterms:created>
  <dcterms:modified xsi:type="dcterms:W3CDTF">2020-10-04T11:43:01Z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