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0311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3775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996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2719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9681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8510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8207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936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5160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1754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373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7225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410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98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3043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02698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129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832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785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22.10.2020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Organisationsformen im Projekt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4D072E2-A152-4480-A532-3F36701CB805}"/>
              </a:ext>
            </a:extLst>
          </p:cNvPr>
          <p:cNvSpPr/>
          <p:nvPr/>
        </p:nvSpPr>
        <p:spPr>
          <a:xfrm>
            <a:off x="5005137" y="2855494"/>
            <a:ext cx="1908000" cy="1908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Projekt-organisation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BFB2C9C-EDA6-4CFB-B92B-7F7B2732E1BB}"/>
              </a:ext>
            </a:extLst>
          </p:cNvPr>
          <p:cNvSpPr/>
          <p:nvPr/>
        </p:nvSpPr>
        <p:spPr>
          <a:xfrm>
            <a:off x="1781181" y="1756611"/>
            <a:ext cx="2160000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Reine Projekt-organisation (Task Force)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B7573A7-4594-4D09-B4A6-7E0A3BEFE1A2}"/>
              </a:ext>
            </a:extLst>
          </p:cNvPr>
          <p:cNvSpPr/>
          <p:nvPr/>
        </p:nvSpPr>
        <p:spPr>
          <a:xfrm>
            <a:off x="1781181" y="4995027"/>
            <a:ext cx="2160000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Einflussprojekt-organisation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4D05BAB-42E2-41CD-BE54-B6AC0B091ADD}"/>
              </a:ext>
            </a:extLst>
          </p:cNvPr>
          <p:cNvSpPr/>
          <p:nvPr/>
        </p:nvSpPr>
        <p:spPr>
          <a:xfrm>
            <a:off x="7904747" y="4995026"/>
            <a:ext cx="2160000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Matrix-Projektorganisation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538FC51-D3AD-470A-B75C-59627F30DA7D}"/>
              </a:ext>
            </a:extLst>
          </p:cNvPr>
          <p:cNvSpPr/>
          <p:nvPr/>
        </p:nvSpPr>
        <p:spPr>
          <a:xfrm>
            <a:off x="7904747" y="1756611"/>
            <a:ext cx="2160000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Projektorientierte Teilorganisation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967E908-4742-428A-A2BD-8C0B9F0E7089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3941181" y="2217822"/>
            <a:ext cx="1343376" cy="9170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C514715-6047-4297-B89C-4099FB2A8251}"/>
              </a:ext>
            </a:extLst>
          </p:cNvPr>
          <p:cNvCxnSpPr>
            <a:stCxn id="5" idx="3"/>
            <a:endCxn id="11" idx="3"/>
          </p:cNvCxnSpPr>
          <p:nvPr/>
        </p:nvCxnSpPr>
        <p:spPr>
          <a:xfrm flipH="1">
            <a:off x="3941181" y="4484074"/>
            <a:ext cx="1343376" cy="9721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247BC9C-ABCC-4ECF-BA50-0FCECD7944EE}"/>
              </a:ext>
            </a:extLst>
          </p:cNvPr>
          <p:cNvCxnSpPr>
            <a:stCxn id="5" idx="5"/>
            <a:endCxn id="13" idx="1"/>
          </p:cNvCxnSpPr>
          <p:nvPr/>
        </p:nvCxnSpPr>
        <p:spPr>
          <a:xfrm>
            <a:off x="6633717" y="4484074"/>
            <a:ext cx="1271030" cy="9721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58F18D8-57BF-4CE6-BB5B-CA32EA37C4F4}"/>
              </a:ext>
            </a:extLst>
          </p:cNvPr>
          <p:cNvCxnSpPr>
            <a:stCxn id="5" idx="7"/>
            <a:endCxn id="21" idx="1"/>
          </p:cNvCxnSpPr>
          <p:nvPr/>
        </p:nvCxnSpPr>
        <p:spPr>
          <a:xfrm flipV="1">
            <a:off x="6633717" y="2217822"/>
            <a:ext cx="1271030" cy="9170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9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Matrixorganisation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Der Projektleiter hat auch Weisungsbefugnis und kann somit die Projektziele besser durchsetzen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Gut für Multiprojektmanagement geeignet, da die Personalressourcen flexibel eingesetzt werden können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Gezielter Einsatz von Spezialistenwissen ist möglich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Projektmitarbeiter werde nicht aus den Abteilungen „herausgerissen“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Konflikte können rasch und auf direktem Weg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Mögliche Probleme: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Hohe Wahrscheinlichkeit von Konflikten durch die Mehrfachunterstellung der Mitarbeiter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Kompetenzunklarheiten zwischen Projektleiter und Linienvorgesetzten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Projektmitarbeiter können versuchen, Projektleiter und Linienvorgesetzten gegeneinander auszuspielen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Mögliche Überlastung der Mitarbeiter durch mehrere Vorgesetzte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Priorisierung der Arbeit wird auf die Mitarbeiter abgewälzt</a:t>
            </a:r>
          </a:p>
        </p:txBody>
      </p:sp>
    </p:spTree>
    <p:extLst>
      <p:ext uri="{BB962C8B-B14F-4D97-AF65-F5344CB8AC3E}">
        <p14:creationId xmlns:p14="http://schemas.microsoft.com/office/powerpoint/2010/main" val="12195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Projektorientierte Teilorganisation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EA794BB-8DDD-486B-8245-5BED66A12A4A}"/>
              </a:ext>
            </a:extLst>
          </p:cNvPr>
          <p:cNvSpPr/>
          <p:nvPr/>
        </p:nvSpPr>
        <p:spPr>
          <a:xfrm>
            <a:off x="5077326" y="1743516"/>
            <a:ext cx="1732548" cy="53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Unternehmens-leitung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0AE6C26-F436-4FB2-9975-DA083E0F22CD}"/>
              </a:ext>
            </a:extLst>
          </p:cNvPr>
          <p:cNvSpPr/>
          <p:nvPr/>
        </p:nvSpPr>
        <p:spPr>
          <a:xfrm>
            <a:off x="1491916" y="2770151"/>
            <a:ext cx="1732548" cy="537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Abt. 1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AEC04FF-B31E-41F8-B61E-ADCF118303F0}"/>
              </a:ext>
            </a:extLst>
          </p:cNvPr>
          <p:cNvSpPr/>
          <p:nvPr/>
        </p:nvSpPr>
        <p:spPr>
          <a:xfrm>
            <a:off x="433135" y="3682292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B69F9FB-6C2A-4B13-AB05-FEA4424F171C}"/>
              </a:ext>
            </a:extLst>
          </p:cNvPr>
          <p:cNvSpPr/>
          <p:nvPr/>
        </p:nvSpPr>
        <p:spPr>
          <a:xfrm>
            <a:off x="1784684" y="3682292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8BF9D35-3FB6-4620-BC1D-8677135218C3}"/>
              </a:ext>
            </a:extLst>
          </p:cNvPr>
          <p:cNvSpPr/>
          <p:nvPr/>
        </p:nvSpPr>
        <p:spPr>
          <a:xfrm>
            <a:off x="3136232" y="3686303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ABB6F41-3108-4204-8214-667C5AE1B146}"/>
              </a:ext>
            </a:extLst>
          </p:cNvPr>
          <p:cNvSpPr/>
          <p:nvPr/>
        </p:nvSpPr>
        <p:spPr>
          <a:xfrm>
            <a:off x="5077326" y="2835446"/>
            <a:ext cx="1732548" cy="5374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Abt. 2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0B22932-FC3F-40F9-84DC-574C7CA3CB54}"/>
              </a:ext>
            </a:extLst>
          </p:cNvPr>
          <p:cNvSpPr/>
          <p:nvPr/>
        </p:nvSpPr>
        <p:spPr>
          <a:xfrm>
            <a:off x="8349914" y="2835446"/>
            <a:ext cx="1732548" cy="5374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Abt. 3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439F5E1-64AF-4294-9F83-B82F8E0FA252}"/>
              </a:ext>
            </a:extLst>
          </p:cNvPr>
          <p:cNvSpPr/>
          <p:nvPr/>
        </p:nvSpPr>
        <p:spPr>
          <a:xfrm>
            <a:off x="4668251" y="3682292"/>
            <a:ext cx="1163054" cy="53741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386FB32C-AE43-4CC0-8BA0-AF9E321FCB74}"/>
              </a:ext>
            </a:extLst>
          </p:cNvPr>
          <p:cNvSpPr/>
          <p:nvPr/>
        </p:nvSpPr>
        <p:spPr>
          <a:xfrm>
            <a:off x="6067927" y="3687546"/>
            <a:ext cx="1163054" cy="53741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3E5B5C0-62FE-4CA8-958D-E085404D36F3}"/>
              </a:ext>
            </a:extLst>
          </p:cNvPr>
          <p:cNvSpPr/>
          <p:nvPr/>
        </p:nvSpPr>
        <p:spPr>
          <a:xfrm>
            <a:off x="7988969" y="3682292"/>
            <a:ext cx="1163054" cy="53741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E0686297-6DF4-4959-9E2E-DFAEBEDE12D5}"/>
              </a:ext>
            </a:extLst>
          </p:cNvPr>
          <p:cNvSpPr/>
          <p:nvPr/>
        </p:nvSpPr>
        <p:spPr>
          <a:xfrm>
            <a:off x="9388645" y="3682292"/>
            <a:ext cx="1163054" cy="53741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130D21E-A948-4881-90A0-9A3AF4967015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4033022" y="859572"/>
            <a:ext cx="235747" cy="35854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237A716-FC65-4679-A9B6-0B98617715B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943600" y="2280926"/>
            <a:ext cx="0" cy="55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532D5DF-0B51-49E5-AF3F-37AFC52C0BB5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7429373" y="1048631"/>
            <a:ext cx="301042" cy="3272588"/>
          </a:xfrm>
          <a:prstGeom prst="bentConnector3">
            <a:avLst>
              <a:gd name="adj1" fmla="val 39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7059E5F-19C3-4C20-BEEE-2FA418A99EE8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498624" y="2823601"/>
            <a:ext cx="375606" cy="1343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70CDCE98-5B46-45E2-87B6-A19C0272555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2174835" y="3490915"/>
            <a:ext cx="374731" cy="8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03099C79-BB35-4ED4-97A5-DCCC1584E7D3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2848603" y="2817147"/>
            <a:ext cx="378742" cy="13595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DCAC3D7-6108-4FC0-BC2E-E9F073859543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rot="5400000">
            <a:off x="5441971" y="3180663"/>
            <a:ext cx="309436" cy="6938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FEE55BA9-979F-4FC1-AA90-1DEBB86812D7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 rot="16200000" flipH="1">
            <a:off x="6139182" y="3177274"/>
            <a:ext cx="314690" cy="7058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4A510939-547D-4FC4-931A-D21E9B048147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 rot="5400000">
            <a:off x="8738624" y="3204728"/>
            <a:ext cx="309436" cy="6456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12ECDFC6-75C1-4E1F-B176-D2579CA7AA9B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 rot="16200000" flipH="1">
            <a:off x="9438462" y="3150582"/>
            <a:ext cx="309436" cy="7539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0128993-D187-4E07-AB28-4D48A8EEFB59}"/>
              </a:ext>
            </a:extLst>
          </p:cNvPr>
          <p:cNvSpPr/>
          <p:nvPr/>
        </p:nvSpPr>
        <p:spPr>
          <a:xfrm>
            <a:off x="701840" y="4429743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0D1993E-56E8-414B-B00C-6926A2E8CAE0}"/>
              </a:ext>
            </a:extLst>
          </p:cNvPr>
          <p:cNvSpPr/>
          <p:nvPr/>
        </p:nvSpPr>
        <p:spPr>
          <a:xfrm>
            <a:off x="689808" y="4969164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2561167-8B43-448D-978C-56535EC2C680}"/>
              </a:ext>
            </a:extLst>
          </p:cNvPr>
          <p:cNvCxnSpPr>
            <a:stCxn id="8" idx="1"/>
            <a:endCxn id="11" idx="1"/>
          </p:cNvCxnSpPr>
          <p:nvPr/>
        </p:nvCxnSpPr>
        <p:spPr>
          <a:xfrm rot="10800000">
            <a:off x="433136" y="3950998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EDB2DA4-DAF6-44A8-874C-6410D21FDF04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433136" y="3950997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98D0DDEC-BF83-42BE-BCA8-383F569167A7}"/>
              </a:ext>
            </a:extLst>
          </p:cNvPr>
          <p:cNvSpPr/>
          <p:nvPr/>
        </p:nvSpPr>
        <p:spPr>
          <a:xfrm>
            <a:off x="2047363" y="4437587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AAE6EDE4-8C6B-4959-8E1D-FBB60EC2D41D}"/>
              </a:ext>
            </a:extLst>
          </p:cNvPr>
          <p:cNvSpPr/>
          <p:nvPr/>
        </p:nvSpPr>
        <p:spPr>
          <a:xfrm>
            <a:off x="2035331" y="4977008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8AED69DA-0514-4B60-A9A6-1499F1E5DC9F}"/>
              </a:ext>
            </a:extLst>
          </p:cNvPr>
          <p:cNvSpPr/>
          <p:nvPr/>
        </p:nvSpPr>
        <p:spPr>
          <a:xfrm>
            <a:off x="2035330" y="5516429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73DC7C30-890E-4397-A552-E862D7BB882B}"/>
              </a:ext>
            </a:extLst>
          </p:cNvPr>
          <p:cNvCxnSpPr>
            <a:stCxn id="49" idx="1"/>
          </p:cNvCxnSpPr>
          <p:nvPr/>
        </p:nvCxnSpPr>
        <p:spPr>
          <a:xfrm rot="10800000">
            <a:off x="1778659" y="3958842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D5EA7444-60B8-4743-902E-FA721099212B}"/>
              </a:ext>
            </a:extLst>
          </p:cNvPr>
          <p:cNvCxnSpPr>
            <a:stCxn id="51" idx="1"/>
          </p:cNvCxnSpPr>
          <p:nvPr/>
        </p:nvCxnSpPr>
        <p:spPr>
          <a:xfrm rot="10800000">
            <a:off x="1778659" y="3958841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A28A9A73-E60D-427E-923C-97E9C8794282}"/>
              </a:ext>
            </a:extLst>
          </p:cNvPr>
          <p:cNvCxnSpPr>
            <a:stCxn id="53" idx="1"/>
          </p:cNvCxnSpPr>
          <p:nvPr/>
        </p:nvCxnSpPr>
        <p:spPr>
          <a:xfrm rot="10800000">
            <a:off x="1778658" y="3958842"/>
            <a:ext cx="256672" cy="1750093"/>
          </a:xfrm>
          <a:prstGeom prst="bentConnector3">
            <a:avLst>
              <a:gd name="adj1" fmla="val 101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70963A80-0486-48AF-83B1-3FC85C753F3B}"/>
              </a:ext>
            </a:extLst>
          </p:cNvPr>
          <p:cNvSpPr/>
          <p:nvPr/>
        </p:nvSpPr>
        <p:spPr>
          <a:xfrm>
            <a:off x="3402924" y="4437588"/>
            <a:ext cx="1086854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1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F5EDBF52-D800-413F-A08D-3D15984FE586}"/>
              </a:ext>
            </a:extLst>
          </p:cNvPr>
          <p:cNvSpPr/>
          <p:nvPr/>
        </p:nvSpPr>
        <p:spPr>
          <a:xfrm>
            <a:off x="3390892" y="4977009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D7BD0D12-3AB6-40AE-8C81-00198402EB5D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>
            <a:off x="3134224" y="3958847"/>
            <a:ext cx="268701" cy="6712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3BFA341F-0247-4E55-B006-2CA4B6E02653}"/>
              </a:ext>
            </a:extLst>
          </p:cNvPr>
          <p:cNvCxnSpPr>
            <a:stCxn id="59" idx="1"/>
          </p:cNvCxnSpPr>
          <p:nvPr/>
        </p:nvCxnSpPr>
        <p:spPr>
          <a:xfrm rot="10800000">
            <a:off x="3134220" y="3958842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2E6FD05-32EB-438B-AED8-8A205289B032}"/>
              </a:ext>
            </a:extLst>
          </p:cNvPr>
          <p:cNvCxnSpPr>
            <a:cxnSpLocks/>
          </p:cNvCxnSpPr>
          <p:nvPr/>
        </p:nvCxnSpPr>
        <p:spPr>
          <a:xfrm rot="10800000">
            <a:off x="3134219" y="3958843"/>
            <a:ext cx="256672" cy="1750093"/>
          </a:xfrm>
          <a:prstGeom prst="bentConnector3">
            <a:avLst>
              <a:gd name="adj1" fmla="val 101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322BAFC8-F36C-4285-B936-2F6493C8DDC3}"/>
              </a:ext>
            </a:extLst>
          </p:cNvPr>
          <p:cNvSpPr/>
          <p:nvPr/>
        </p:nvSpPr>
        <p:spPr>
          <a:xfrm>
            <a:off x="4939951" y="4437588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9DD29FCD-7E7E-4EEE-BECB-C33A148A3E4F}"/>
              </a:ext>
            </a:extLst>
          </p:cNvPr>
          <p:cNvSpPr/>
          <p:nvPr/>
        </p:nvSpPr>
        <p:spPr>
          <a:xfrm>
            <a:off x="4927918" y="5516430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A0BF7CE5-4E57-474B-AED3-A230F26412A5}"/>
              </a:ext>
            </a:extLst>
          </p:cNvPr>
          <p:cNvCxnSpPr>
            <a:stCxn id="64" idx="1"/>
          </p:cNvCxnSpPr>
          <p:nvPr/>
        </p:nvCxnSpPr>
        <p:spPr>
          <a:xfrm rot="10800000">
            <a:off x="4671247" y="3958843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ECD3A273-C47B-4159-9643-D43959FED4A1}"/>
              </a:ext>
            </a:extLst>
          </p:cNvPr>
          <p:cNvCxnSpPr>
            <a:cxnSpLocks/>
          </p:cNvCxnSpPr>
          <p:nvPr/>
        </p:nvCxnSpPr>
        <p:spPr>
          <a:xfrm rot="10800000">
            <a:off x="4671247" y="3958842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53DD341F-9378-4B69-BA32-0649F8381C7F}"/>
              </a:ext>
            </a:extLst>
          </p:cNvPr>
          <p:cNvCxnSpPr>
            <a:stCxn id="66" idx="1"/>
          </p:cNvCxnSpPr>
          <p:nvPr/>
        </p:nvCxnSpPr>
        <p:spPr>
          <a:xfrm rot="10800000">
            <a:off x="4671246" y="3958843"/>
            <a:ext cx="256672" cy="1750093"/>
          </a:xfrm>
          <a:prstGeom prst="bentConnector3">
            <a:avLst>
              <a:gd name="adj1" fmla="val 101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6991F65A-1317-4A43-AEDD-BC7E7F21BCB6}"/>
              </a:ext>
            </a:extLst>
          </p:cNvPr>
          <p:cNvSpPr/>
          <p:nvPr/>
        </p:nvSpPr>
        <p:spPr>
          <a:xfrm>
            <a:off x="6340636" y="4440738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F563F788-35EE-48A3-BB8D-9E0E7290124D}"/>
              </a:ext>
            </a:extLst>
          </p:cNvPr>
          <p:cNvSpPr/>
          <p:nvPr/>
        </p:nvSpPr>
        <p:spPr>
          <a:xfrm>
            <a:off x="6328604" y="4980159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5B74A05D-1272-42E1-8FFD-F705C684FDBF}"/>
              </a:ext>
            </a:extLst>
          </p:cNvPr>
          <p:cNvCxnSpPr>
            <a:stCxn id="70" idx="1"/>
          </p:cNvCxnSpPr>
          <p:nvPr/>
        </p:nvCxnSpPr>
        <p:spPr>
          <a:xfrm rot="10800000">
            <a:off x="6071932" y="3961993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EE8C54EA-A2D1-4EDC-8A55-BADC7F51AFCB}"/>
              </a:ext>
            </a:extLst>
          </p:cNvPr>
          <p:cNvCxnSpPr>
            <a:stCxn id="71" idx="1"/>
          </p:cNvCxnSpPr>
          <p:nvPr/>
        </p:nvCxnSpPr>
        <p:spPr>
          <a:xfrm rot="10800000">
            <a:off x="6071932" y="3961992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C7A15A73-A4E5-4A90-9411-D466374A963B}"/>
              </a:ext>
            </a:extLst>
          </p:cNvPr>
          <p:cNvSpPr/>
          <p:nvPr/>
        </p:nvSpPr>
        <p:spPr>
          <a:xfrm>
            <a:off x="8245627" y="4977009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A2C39720-3059-4B11-A799-360B0FC77008}"/>
              </a:ext>
            </a:extLst>
          </p:cNvPr>
          <p:cNvCxnSpPr>
            <a:cxnSpLocks/>
          </p:cNvCxnSpPr>
          <p:nvPr/>
        </p:nvCxnSpPr>
        <p:spPr>
          <a:xfrm rot="10800000">
            <a:off x="7988955" y="3958843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1000A11F-C163-411E-9578-209887F3E8B5}"/>
              </a:ext>
            </a:extLst>
          </p:cNvPr>
          <p:cNvCxnSpPr>
            <a:stCxn id="77" idx="1"/>
          </p:cNvCxnSpPr>
          <p:nvPr/>
        </p:nvCxnSpPr>
        <p:spPr>
          <a:xfrm rot="10800000">
            <a:off x="7988955" y="3958842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0A9D17B1-89EA-454D-BB96-EF86FDFB929A}"/>
              </a:ext>
            </a:extLst>
          </p:cNvPr>
          <p:cNvSpPr/>
          <p:nvPr/>
        </p:nvSpPr>
        <p:spPr>
          <a:xfrm>
            <a:off x="9658846" y="4437588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2E56D55C-BA4F-4755-AD5D-348E698267EE}"/>
              </a:ext>
            </a:extLst>
          </p:cNvPr>
          <p:cNvSpPr/>
          <p:nvPr/>
        </p:nvSpPr>
        <p:spPr>
          <a:xfrm>
            <a:off x="9646814" y="4977009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E63EFDDB-44E4-4C4D-9EF9-CBE27E57FA5D}"/>
              </a:ext>
            </a:extLst>
          </p:cNvPr>
          <p:cNvSpPr/>
          <p:nvPr/>
        </p:nvSpPr>
        <p:spPr>
          <a:xfrm>
            <a:off x="9646813" y="5516430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5CC5473A-4BF0-4879-A508-4D49877B077C}"/>
              </a:ext>
            </a:extLst>
          </p:cNvPr>
          <p:cNvCxnSpPr>
            <a:stCxn id="82" idx="1"/>
          </p:cNvCxnSpPr>
          <p:nvPr/>
        </p:nvCxnSpPr>
        <p:spPr>
          <a:xfrm rot="10800000">
            <a:off x="9390142" y="3958843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FD456F13-0CBB-460B-B830-9B594D489D0F}"/>
              </a:ext>
            </a:extLst>
          </p:cNvPr>
          <p:cNvCxnSpPr>
            <a:stCxn id="83" idx="1"/>
          </p:cNvCxnSpPr>
          <p:nvPr/>
        </p:nvCxnSpPr>
        <p:spPr>
          <a:xfrm rot="10800000">
            <a:off x="9390142" y="3958842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A858BB78-C059-4E01-AA63-169A829A9540}"/>
              </a:ext>
            </a:extLst>
          </p:cNvPr>
          <p:cNvCxnSpPr>
            <a:stCxn id="84" idx="1"/>
          </p:cNvCxnSpPr>
          <p:nvPr/>
        </p:nvCxnSpPr>
        <p:spPr>
          <a:xfrm rot="10800000">
            <a:off x="9390141" y="3958843"/>
            <a:ext cx="256672" cy="1750093"/>
          </a:xfrm>
          <a:prstGeom prst="bentConnector3">
            <a:avLst>
              <a:gd name="adj1" fmla="val 101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47A7F90-31CC-4051-8096-DE545EACCE00}"/>
              </a:ext>
            </a:extLst>
          </p:cNvPr>
          <p:cNvSpPr/>
          <p:nvPr/>
        </p:nvSpPr>
        <p:spPr>
          <a:xfrm>
            <a:off x="3402924" y="5516429"/>
            <a:ext cx="1086854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2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4D75A48-8658-4C3A-9680-FB9B40C671F8}"/>
              </a:ext>
            </a:extLst>
          </p:cNvPr>
          <p:cNvSpPr/>
          <p:nvPr/>
        </p:nvSpPr>
        <p:spPr>
          <a:xfrm>
            <a:off x="4936943" y="4977008"/>
            <a:ext cx="1086854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3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D6B0BB8-C57D-4362-B695-0E31F009D5E7}"/>
              </a:ext>
            </a:extLst>
          </p:cNvPr>
          <p:cNvSpPr/>
          <p:nvPr/>
        </p:nvSpPr>
        <p:spPr>
          <a:xfrm>
            <a:off x="8247620" y="4429743"/>
            <a:ext cx="1086854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4</a:t>
            </a:r>
          </a:p>
        </p:txBody>
      </p:sp>
    </p:spTree>
    <p:extLst>
      <p:ext uri="{BB962C8B-B14F-4D97-AF65-F5344CB8AC3E}">
        <p14:creationId xmlns:p14="http://schemas.microsoft.com/office/powerpoint/2010/main" val="250927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Projektorientierte Teilorganisation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Merkmale: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 wird mit Mitarbeitern der eigenen Abteilung durchgeführt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Projektleitung wird von der Abteilungsleitung übernommen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Es ändert sich nichts an der Linienorganisation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Einsatzbereiche: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Projekte mit fachlich eng abgestecktem Projektinhalt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Bereichsübergreifende Zusammenarbeit ist nicht oder nur wenig notwendig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Projekte, die aufgrund des notwendigen Spezialwissens nur von einer Abteilung durchgeführt werden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Beispiele: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Einführung eines VPN für den Zugang zum Firmennetzwerk aus dem Homeoffice durch die IT-Abteilung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Entwicklung eines Marketingkonzepts fürs Unternehmen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Umstellung des Berichtswesens im Controlling</a:t>
            </a:r>
          </a:p>
        </p:txBody>
      </p:sp>
    </p:spTree>
    <p:extLst>
      <p:ext uri="{BB962C8B-B14F-4D97-AF65-F5344CB8AC3E}">
        <p14:creationId xmlns:p14="http://schemas.microsoft.com/office/powerpoint/2010/main" val="202198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Projektorientierte Teilorganisation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Geringer Organisationsaufwand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Eindeutige Kompetenzverhältnisse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Möglichkeit zur Spezialisierung kann die Produktivität und Qualität bei der Projektarbeit steigern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Mögliche Probleme: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Eventuelle Probleme in der Abteilung werden ins Projekt mitgenommen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Eventuell zu starkes Abteilungsdenken, Chancen für bereichsübergreifenden Lösungen bleiben ungenutzt</a:t>
            </a:r>
          </a:p>
        </p:txBody>
      </p:sp>
    </p:spTree>
    <p:extLst>
      <p:ext uri="{BB962C8B-B14F-4D97-AF65-F5344CB8AC3E}">
        <p14:creationId xmlns:p14="http://schemas.microsoft.com/office/powerpoint/2010/main" val="344599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9DB76520-DBA9-4031-9730-E66564897528}"/>
              </a:ext>
            </a:extLst>
          </p:cNvPr>
          <p:cNvSpPr/>
          <p:nvPr/>
        </p:nvSpPr>
        <p:spPr>
          <a:xfrm>
            <a:off x="6152148" y="1986172"/>
            <a:ext cx="1941095" cy="10446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2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ECFFC8-5EC8-477C-A961-268EF4628F10}"/>
              </a:ext>
            </a:extLst>
          </p:cNvPr>
          <p:cNvSpPr/>
          <p:nvPr/>
        </p:nvSpPr>
        <p:spPr>
          <a:xfrm>
            <a:off x="4467726" y="4427453"/>
            <a:ext cx="1941095" cy="10446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3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987C957-E1E1-4F6E-9B8A-9D6B5189B744}"/>
              </a:ext>
            </a:extLst>
          </p:cNvPr>
          <p:cNvSpPr/>
          <p:nvPr/>
        </p:nvSpPr>
        <p:spPr>
          <a:xfrm>
            <a:off x="2743200" y="2454442"/>
            <a:ext cx="1941095" cy="10446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Projektorientiertes Unternehmen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7BCC3E7-A412-4ECA-8015-57F5579029DE}"/>
              </a:ext>
            </a:extLst>
          </p:cNvPr>
          <p:cNvSpPr/>
          <p:nvPr/>
        </p:nvSpPr>
        <p:spPr>
          <a:xfrm>
            <a:off x="4191000" y="2574758"/>
            <a:ext cx="3056021" cy="20132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Führungskreis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F9575DC-F522-40C5-B262-917CB9D42E30}"/>
              </a:ext>
            </a:extLst>
          </p:cNvPr>
          <p:cNvSpPr/>
          <p:nvPr/>
        </p:nvSpPr>
        <p:spPr>
          <a:xfrm>
            <a:off x="3513220" y="2574758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1065A0E-E7F9-4732-981C-F31A38BE9A60}"/>
              </a:ext>
            </a:extLst>
          </p:cNvPr>
          <p:cNvSpPr/>
          <p:nvPr/>
        </p:nvSpPr>
        <p:spPr>
          <a:xfrm>
            <a:off x="3975000" y="2682758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AA4E0DB-4128-4B76-92C6-1CD0D5B33766}"/>
              </a:ext>
            </a:extLst>
          </p:cNvPr>
          <p:cNvSpPr/>
          <p:nvPr/>
        </p:nvSpPr>
        <p:spPr>
          <a:xfrm>
            <a:off x="3410367" y="3146934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3EFBF51-7811-4928-AA58-35655B8452DC}"/>
              </a:ext>
            </a:extLst>
          </p:cNvPr>
          <p:cNvSpPr/>
          <p:nvPr/>
        </p:nvSpPr>
        <p:spPr>
          <a:xfrm>
            <a:off x="4251726" y="2997133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DC24AD8-EAC4-4467-B7A3-D0CCA8C16273}"/>
              </a:ext>
            </a:extLst>
          </p:cNvPr>
          <p:cNvSpPr/>
          <p:nvPr/>
        </p:nvSpPr>
        <p:spPr>
          <a:xfrm>
            <a:off x="6521683" y="2665103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393F01A-2508-4A33-92E9-E91741E544D3}"/>
              </a:ext>
            </a:extLst>
          </p:cNvPr>
          <p:cNvSpPr/>
          <p:nvPr/>
        </p:nvSpPr>
        <p:spPr>
          <a:xfrm>
            <a:off x="6334324" y="2346442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68E3F81-DC6A-48EC-A8FF-4E3ABE6557B5}"/>
              </a:ext>
            </a:extLst>
          </p:cNvPr>
          <p:cNvSpPr/>
          <p:nvPr/>
        </p:nvSpPr>
        <p:spPr>
          <a:xfrm>
            <a:off x="7014695" y="2647448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490DACF-7236-4C07-9D7E-FFA2183FEF11}"/>
              </a:ext>
            </a:extLst>
          </p:cNvPr>
          <p:cNvSpPr/>
          <p:nvPr/>
        </p:nvSpPr>
        <p:spPr>
          <a:xfrm flipV="1">
            <a:off x="6997783" y="2128124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D68F277-2363-4902-A5EA-06C700681A7A}"/>
              </a:ext>
            </a:extLst>
          </p:cNvPr>
          <p:cNvSpPr/>
          <p:nvPr/>
        </p:nvSpPr>
        <p:spPr>
          <a:xfrm>
            <a:off x="5330273" y="4464249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00977A5-3C67-44A6-AC18-57C59AA1EC4C}"/>
              </a:ext>
            </a:extLst>
          </p:cNvPr>
          <p:cNvSpPr/>
          <p:nvPr/>
        </p:nvSpPr>
        <p:spPr>
          <a:xfrm>
            <a:off x="4741010" y="4814077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643EDA9-F465-4846-B780-55D6E2FAD367}"/>
              </a:ext>
            </a:extLst>
          </p:cNvPr>
          <p:cNvSpPr/>
          <p:nvPr/>
        </p:nvSpPr>
        <p:spPr>
          <a:xfrm>
            <a:off x="5037789" y="5168248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B656B145-93A9-4298-BB1B-3EDCCCAAF22D}"/>
              </a:ext>
            </a:extLst>
          </p:cNvPr>
          <p:cNvSpPr/>
          <p:nvPr/>
        </p:nvSpPr>
        <p:spPr>
          <a:xfrm>
            <a:off x="2308058" y="5783179"/>
            <a:ext cx="6673516" cy="613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Unterstützende Abteilungen (z. B.: HR, IT, Administration, …)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A4C81E0-E935-48AC-9577-5099C4EBE6EF}"/>
              </a:ext>
            </a:extLst>
          </p:cNvPr>
          <p:cNvCxnSpPr/>
          <p:nvPr/>
        </p:nvCxnSpPr>
        <p:spPr>
          <a:xfrm flipV="1">
            <a:off x="3128211" y="4814077"/>
            <a:ext cx="0" cy="96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01A4AA4B-1A44-4703-A570-C9365FDE2755}"/>
              </a:ext>
            </a:extLst>
          </p:cNvPr>
          <p:cNvCxnSpPr/>
          <p:nvPr/>
        </p:nvCxnSpPr>
        <p:spPr>
          <a:xfrm flipV="1">
            <a:off x="3966979" y="4826831"/>
            <a:ext cx="0" cy="96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4B4269F-2784-4C19-9517-4847C2E09C20}"/>
              </a:ext>
            </a:extLst>
          </p:cNvPr>
          <p:cNvCxnSpPr/>
          <p:nvPr/>
        </p:nvCxnSpPr>
        <p:spPr>
          <a:xfrm flipV="1">
            <a:off x="6849979" y="4826831"/>
            <a:ext cx="0" cy="96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377B6FDF-12ED-487C-A7BC-98F59CBB5086}"/>
              </a:ext>
            </a:extLst>
          </p:cNvPr>
          <p:cNvCxnSpPr/>
          <p:nvPr/>
        </p:nvCxnSpPr>
        <p:spPr>
          <a:xfrm flipV="1">
            <a:off x="7652085" y="4828514"/>
            <a:ext cx="0" cy="96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8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Projektorientiertes Unternehmen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Merkmale: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Hauptgeschäft des Unternehmens ist die Abwicklung von Projekten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 wird zum Profitcenter, Betriebsergebnis ist die Summe aus den Projektergebnissen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Einsatzbereiche: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Unternehmen, deren Hauptgeschäft die Abwicklung von Kundenprojekten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Beispiele: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Softwarehaus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Architekturbüro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Baufirmen</a:t>
            </a:r>
          </a:p>
        </p:txBody>
      </p:sp>
    </p:spTree>
    <p:extLst>
      <p:ext uri="{BB962C8B-B14F-4D97-AF65-F5344CB8AC3E}">
        <p14:creationId xmlns:p14="http://schemas.microsoft.com/office/powerpoint/2010/main" val="288346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Projektorientiertes Unternehmen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Unternehmerisches Denken im Projekt wird gefördert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Eingehen auf Kundenwünsche wird erleichtert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/>
              <a:t>Know-How</a:t>
            </a:r>
            <a:r>
              <a:rPr lang="de-AT" dirty="0"/>
              <a:t> wird systematisch genutzt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Flache Hierarchien und dadurch gute Karrierechancen </a:t>
            </a:r>
            <a:r>
              <a:rPr lang="de-AT" dirty="0">
                <a:sym typeface="Wingdings" panose="05000000000000000000" pitchFamily="2" charset="2"/>
              </a:rPr>
              <a:t> höhere Motivation der Mitarbeiter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Mögliche Probleme: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Koordination vieler mittlerer Projekte erfordert neue Strukturen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Unternehmenskultur muss auf diese Organisationsform abgestimmt sein </a:t>
            </a:r>
            <a:r>
              <a:rPr lang="de-AT" dirty="0">
                <a:sym typeface="Wingdings" panose="05000000000000000000" pitchFamily="2" charset="2"/>
              </a:rPr>
              <a:t> unternehmerisches Denken, Kundenorientierung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Nicht jeder Mitarbeiter ist für diese Art zu arbeiten geeignet  häufig wechselnde Projekte und Kunden, keine Routinetätigkeit, oft wechselnder Einsatzort (wenn Projekte vor Ort beim Kunden stattfinden)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911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 der geeigneten Organisationsform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9EBC0D8-334B-49F2-83A7-D57B672C56A8}"/>
              </a:ext>
            </a:extLst>
          </p:cNvPr>
          <p:cNvCxnSpPr/>
          <p:nvPr/>
        </p:nvCxnSpPr>
        <p:spPr>
          <a:xfrm flipV="1">
            <a:off x="1820779" y="1860884"/>
            <a:ext cx="0" cy="299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A3C24C2-F56D-43BC-A627-5784E385B820}"/>
              </a:ext>
            </a:extLst>
          </p:cNvPr>
          <p:cNvSpPr txBox="1"/>
          <p:nvPr/>
        </p:nvSpPr>
        <p:spPr>
          <a:xfrm>
            <a:off x="385022" y="1860884"/>
            <a:ext cx="137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Volle Ausrichtung auf Projektziele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49FE736-40FB-427D-A710-52A5D819896D}"/>
              </a:ext>
            </a:extLst>
          </p:cNvPr>
          <p:cNvSpPr txBox="1"/>
          <p:nvPr/>
        </p:nvSpPr>
        <p:spPr>
          <a:xfrm>
            <a:off x="385022" y="4391072"/>
            <a:ext cx="137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Keine Ausrichtung auf Projektziele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419A3DB-6941-4DDC-ADD8-2B208733DD7E}"/>
              </a:ext>
            </a:extLst>
          </p:cNvPr>
          <p:cNvCxnSpPr/>
          <p:nvPr/>
        </p:nvCxnSpPr>
        <p:spPr>
          <a:xfrm>
            <a:off x="1820779" y="4852737"/>
            <a:ext cx="8349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578F163-25CC-499B-B6D9-C9EBCBC923E2}"/>
              </a:ext>
            </a:extLst>
          </p:cNvPr>
          <p:cNvSpPr txBox="1"/>
          <p:nvPr/>
        </p:nvSpPr>
        <p:spPr>
          <a:xfrm>
            <a:off x="1820779" y="4932098"/>
            <a:ext cx="137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reine Linienorganisation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CC0621E-C859-468B-A8FD-0032EEB22CBC}"/>
              </a:ext>
            </a:extLst>
          </p:cNvPr>
          <p:cNvSpPr txBox="1"/>
          <p:nvPr/>
        </p:nvSpPr>
        <p:spPr>
          <a:xfrm>
            <a:off x="3200380" y="4932098"/>
            <a:ext cx="137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einflussorientierte Organisation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C283B5-946C-44EE-847C-EB074BA5C8F2}"/>
              </a:ext>
            </a:extLst>
          </p:cNvPr>
          <p:cNvSpPr txBox="1"/>
          <p:nvPr/>
        </p:nvSpPr>
        <p:spPr>
          <a:xfrm>
            <a:off x="4571970" y="4932098"/>
            <a:ext cx="137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matrixorientierte Organisation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D7C0F4-BC73-498B-9F25-F5EB73AA9980}"/>
              </a:ext>
            </a:extLst>
          </p:cNvPr>
          <p:cNvSpPr txBox="1"/>
          <p:nvPr/>
        </p:nvSpPr>
        <p:spPr>
          <a:xfrm>
            <a:off x="5791180" y="4932098"/>
            <a:ext cx="137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projektorientierte Teilorganisation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0838024-5A88-49E3-B3F5-C01774E9789F}"/>
              </a:ext>
            </a:extLst>
          </p:cNvPr>
          <p:cNvSpPr txBox="1"/>
          <p:nvPr/>
        </p:nvSpPr>
        <p:spPr>
          <a:xfrm>
            <a:off x="7074548" y="4932098"/>
            <a:ext cx="137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reine Projekt-organisation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14894E8-5172-4E50-8E9E-D58CA20B6F41}"/>
              </a:ext>
            </a:extLst>
          </p:cNvPr>
          <p:cNvSpPr txBox="1"/>
          <p:nvPr/>
        </p:nvSpPr>
        <p:spPr>
          <a:xfrm>
            <a:off x="8133328" y="4932098"/>
            <a:ext cx="137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projektorientiertes Unternehmen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1595669-13AF-4053-AF5E-204EC0B0A74E}"/>
              </a:ext>
            </a:extLst>
          </p:cNvPr>
          <p:cNvCxnSpPr/>
          <p:nvPr/>
        </p:nvCxnSpPr>
        <p:spPr>
          <a:xfrm flipV="1">
            <a:off x="3200380" y="2005263"/>
            <a:ext cx="3874168" cy="28474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D09A0DE-236C-41A4-B4F8-72E3E94B019D}"/>
              </a:ext>
            </a:extLst>
          </p:cNvPr>
          <p:cNvCxnSpPr>
            <a:cxnSpLocks/>
          </p:cNvCxnSpPr>
          <p:nvPr/>
        </p:nvCxnSpPr>
        <p:spPr>
          <a:xfrm>
            <a:off x="7074548" y="2005262"/>
            <a:ext cx="25587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7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 der geeigneten Organisationsform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Bei der Auswahl der Organisationsform werden die verschiedenen Projektmerkmale in einer Tabelle gegenübergestellt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4AEA626-EB6E-481D-B09E-705EBD426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79685"/>
              </p:ext>
            </p:extLst>
          </p:nvPr>
        </p:nvGraphicFramePr>
        <p:xfrm>
          <a:off x="1561431" y="1785387"/>
          <a:ext cx="906913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715">
                  <a:extLst>
                    <a:ext uri="{9D8B030D-6E8A-4147-A177-3AD203B41FA5}">
                      <a16:colId xmlns:a16="http://schemas.microsoft.com/office/drawing/2014/main" val="1439417693"/>
                    </a:ext>
                  </a:extLst>
                </a:gridCol>
                <a:gridCol w="1212070">
                  <a:extLst>
                    <a:ext uri="{9D8B030D-6E8A-4147-A177-3AD203B41FA5}">
                      <a16:colId xmlns:a16="http://schemas.microsoft.com/office/drawing/2014/main" val="611566184"/>
                    </a:ext>
                  </a:extLst>
                </a:gridCol>
                <a:gridCol w="1212070">
                  <a:extLst>
                    <a:ext uri="{9D8B030D-6E8A-4147-A177-3AD203B41FA5}">
                      <a16:colId xmlns:a16="http://schemas.microsoft.com/office/drawing/2014/main" val="2662812599"/>
                    </a:ext>
                  </a:extLst>
                </a:gridCol>
                <a:gridCol w="1212070">
                  <a:extLst>
                    <a:ext uri="{9D8B030D-6E8A-4147-A177-3AD203B41FA5}">
                      <a16:colId xmlns:a16="http://schemas.microsoft.com/office/drawing/2014/main" val="361114815"/>
                    </a:ext>
                  </a:extLst>
                </a:gridCol>
                <a:gridCol w="1212070">
                  <a:extLst>
                    <a:ext uri="{9D8B030D-6E8A-4147-A177-3AD203B41FA5}">
                      <a16:colId xmlns:a16="http://schemas.microsoft.com/office/drawing/2014/main" val="1448951581"/>
                    </a:ext>
                  </a:extLst>
                </a:gridCol>
                <a:gridCol w="1212070">
                  <a:extLst>
                    <a:ext uri="{9D8B030D-6E8A-4147-A177-3AD203B41FA5}">
                      <a16:colId xmlns:a16="http://schemas.microsoft.com/office/drawing/2014/main" val="340931791"/>
                    </a:ext>
                  </a:extLst>
                </a:gridCol>
                <a:gridCol w="1212070">
                  <a:extLst>
                    <a:ext uri="{9D8B030D-6E8A-4147-A177-3AD203B41FA5}">
                      <a16:colId xmlns:a16="http://schemas.microsoft.com/office/drawing/2014/main" val="1902248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Merkmal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de-AT" dirty="0"/>
                        <a:t>Bewertung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Dauer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kurz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lang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2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Umfang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klein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groß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2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Innovationsgrad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niedrig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hoch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8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Komplexität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hoch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Schwierigkeit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hoch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4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Risiko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hoch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4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niedrig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hoch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3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Bedeutung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groß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2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wenige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viele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2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Kontinuität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groß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Intensität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hoch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1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2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 der geeigneten Organisationsform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einzelnen Merkmale werden bewertet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liegen die Bewertungen eher im linken Bereich der Matrix kann eine Einfluss-Projektorganisation ausreichend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liegen die Bewertungen eher im rechten Teil, ist eine reine Projektorganisation erforderlich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liegen die Bewertungen eher im mittleren Bereich, kann eine Matrixorganisation vorteilhaft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Merkmale müssen immer aus der Sicht des Unternehmens betrachtet werden </a:t>
            </a:r>
            <a:r>
              <a:rPr lang="de-AT" dirty="0">
                <a:sym typeface="Wingdings" panose="05000000000000000000" pitchFamily="2" charset="2"/>
              </a:rPr>
              <a:t> was für das eine Unternehmen ein kleines Projekt ist, kann für ein anderes Unternehmen </a:t>
            </a:r>
            <a:r>
              <a:rPr lang="de-AT">
                <a:sym typeface="Wingdings" panose="05000000000000000000" pitchFamily="2" charset="2"/>
              </a:rPr>
              <a:t>sehr groß sein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17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Reine Projektorganisation (Task Force)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413084" y="4860801"/>
            <a:ext cx="1160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Alle Projektbeteiligten werden aus ihren Abteilungen ausgegliedert und einem eigenem Projektbereich zugeordnet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Zuordnung gilt für die Dauer des Projektes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EA794BB-8DDD-486B-8245-5BED66A12A4A}"/>
              </a:ext>
            </a:extLst>
          </p:cNvPr>
          <p:cNvSpPr/>
          <p:nvPr/>
        </p:nvSpPr>
        <p:spPr>
          <a:xfrm>
            <a:off x="5077326" y="1743516"/>
            <a:ext cx="1732548" cy="53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Unternehmens-leitung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0AE6C26-F436-4FB2-9975-DA083E0F22CD}"/>
              </a:ext>
            </a:extLst>
          </p:cNvPr>
          <p:cNvSpPr/>
          <p:nvPr/>
        </p:nvSpPr>
        <p:spPr>
          <a:xfrm>
            <a:off x="1491916" y="2516673"/>
            <a:ext cx="1732548" cy="537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Projektmanager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AEC04FF-B31E-41F8-B61E-ADCF118303F0}"/>
              </a:ext>
            </a:extLst>
          </p:cNvPr>
          <p:cNvSpPr/>
          <p:nvPr/>
        </p:nvSpPr>
        <p:spPr>
          <a:xfrm>
            <a:off x="433135" y="3428814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Projekt-gruppe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B69F9FB-6C2A-4B13-AB05-FEA4424F171C}"/>
              </a:ext>
            </a:extLst>
          </p:cNvPr>
          <p:cNvSpPr/>
          <p:nvPr/>
        </p:nvSpPr>
        <p:spPr>
          <a:xfrm>
            <a:off x="1784684" y="3428814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Projekt-gruppe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8BF9D35-3FB6-4620-BC1D-8677135218C3}"/>
              </a:ext>
            </a:extLst>
          </p:cNvPr>
          <p:cNvSpPr/>
          <p:nvPr/>
        </p:nvSpPr>
        <p:spPr>
          <a:xfrm>
            <a:off x="3136232" y="3432825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Projekt-gruppe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ABB6F41-3108-4204-8214-667C5AE1B146}"/>
              </a:ext>
            </a:extLst>
          </p:cNvPr>
          <p:cNvSpPr/>
          <p:nvPr/>
        </p:nvSpPr>
        <p:spPr>
          <a:xfrm>
            <a:off x="5077326" y="2581968"/>
            <a:ext cx="1732548" cy="53741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Abt. 1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0B22932-FC3F-40F9-84DC-574C7CA3CB54}"/>
              </a:ext>
            </a:extLst>
          </p:cNvPr>
          <p:cNvSpPr/>
          <p:nvPr/>
        </p:nvSpPr>
        <p:spPr>
          <a:xfrm>
            <a:off x="8349914" y="2581968"/>
            <a:ext cx="1732548" cy="53741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Abt. 2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439F5E1-64AF-4294-9F83-B82F8E0FA252}"/>
              </a:ext>
            </a:extLst>
          </p:cNvPr>
          <p:cNvSpPr/>
          <p:nvPr/>
        </p:nvSpPr>
        <p:spPr>
          <a:xfrm>
            <a:off x="4668251" y="3428814"/>
            <a:ext cx="1163054" cy="53741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386FB32C-AE43-4CC0-8BA0-AF9E321FCB74}"/>
              </a:ext>
            </a:extLst>
          </p:cNvPr>
          <p:cNvSpPr/>
          <p:nvPr/>
        </p:nvSpPr>
        <p:spPr>
          <a:xfrm>
            <a:off x="6067927" y="3434068"/>
            <a:ext cx="1163054" cy="53741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3E5B5C0-62FE-4CA8-958D-E085404D36F3}"/>
              </a:ext>
            </a:extLst>
          </p:cNvPr>
          <p:cNvSpPr/>
          <p:nvPr/>
        </p:nvSpPr>
        <p:spPr>
          <a:xfrm>
            <a:off x="7988969" y="3428814"/>
            <a:ext cx="1163054" cy="53741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E0686297-6DF4-4959-9E2E-DFAEBEDE12D5}"/>
              </a:ext>
            </a:extLst>
          </p:cNvPr>
          <p:cNvSpPr/>
          <p:nvPr/>
        </p:nvSpPr>
        <p:spPr>
          <a:xfrm>
            <a:off x="9388645" y="3428814"/>
            <a:ext cx="1163054" cy="53741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130D21E-A948-4881-90A0-9A3AF496701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033022" y="606094"/>
            <a:ext cx="235747" cy="35854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237A716-FC65-4679-A9B6-0B98617715BA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5943600" y="2280926"/>
            <a:ext cx="0" cy="30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532D5DF-0B51-49E5-AF3F-37AFC52C0BB5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rot="16200000" flipH="1">
            <a:off x="7429373" y="795153"/>
            <a:ext cx="301042" cy="3272588"/>
          </a:xfrm>
          <a:prstGeom prst="bentConnector3">
            <a:avLst>
              <a:gd name="adj1" fmla="val 39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7059E5F-19C3-4C20-BEEE-2FA418A99EE8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498624" y="2570123"/>
            <a:ext cx="375606" cy="1343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70CDCE98-5B46-45E2-87B6-A19C0272555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2174835" y="3237437"/>
            <a:ext cx="374731" cy="8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03099C79-BB35-4ED4-97A5-DCCC1584E7D3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2848603" y="2563669"/>
            <a:ext cx="378742" cy="13595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DCAC3D7-6108-4FC0-BC2E-E9F073859543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rot="5400000">
            <a:off x="5441971" y="2927185"/>
            <a:ext cx="309436" cy="6938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FEE55BA9-979F-4FC1-AA90-1DEBB86812D7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 rot="16200000" flipH="1">
            <a:off x="6139182" y="2923796"/>
            <a:ext cx="314690" cy="7058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4A510939-547D-4FC4-931A-D21E9B048147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 rot="5400000">
            <a:off x="8738624" y="2951250"/>
            <a:ext cx="309436" cy="6456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12ECDFC6-75C1-4E1F-B176-D2579CA7AA9B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 rot="16200000" flipH="1">
            <a:off x="9438462" y="2897104"/>
            <a:ext cx="309436" cy="7539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Reine Projektorganisation (Task Force)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Merkmale: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Alle Projektmitarbeiter sind der Projektleitung direkt unterstellt und nicht mehr dem Linienvorgesetzten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Projektleitung verantwortet das Projekt nach außen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Task Force ist eine eigenständige Parallelorganisation (oft mit eigener Infrastruktur)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Einsatzbereiche: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Große Projekte mit langer Laufzeit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Projekte mit großer strategischer Bedeutung für das Unternehmen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Komplexe Projekte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Zeitkritische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Beispiele: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Mondlandung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Semmering-Basistunnel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Wahlkampf</a:t>
            </a:r>
          </a:p>
        </p:txBody>
      </p:sp>
    </p:spTree>
    <p:extLst>
      <p:ext uri="{BB962C8B-B14F-4D97-AF65-F5344CB8AC3E}">
        <p14:creationId xmlns:p14="http://schemas.microsoft.com/office/powerpoint/2010/main" val="271977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Reine Projektorganisation (Task Force)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Fast alle Entscheidungen können innerhalb der Projektorganisation getroffen werden </a:t>
            </a:r>
            <a:r>
              <a:rPr lang="de-AT" dirty="0">
                <a:sym typeface="Wingdings" panose="05000000000000000000" pitchFamily="2" charset="2"/>
              </a:rPr>
              <a:t> ermöglicht rasche Problemlösung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Keine Linientätigkeiten für die Projektmitarbeiter  volle Konzentration auf das 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Eindeutige Regelung von Kompetenzen und Aufgaben des Projektleiters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Erhöht die Identifikation mit dem Projekt und verbessert die Motivation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Mögliche Probleme: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Linientätigkeit kann darunter leiden, dass zu viele Mitarbeiter abgezogen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Linienvorgesetzte werden daher eher nicht ihre besten Mitarbeiter in die Projekte entsenden </a:t>
            </a:r>
            <a:r>
              <a:rPr lang="de-AT" dirty="0">
                <a:sym typeface="Wingdings" panose="05000000000000000000" pitchFamily="2" charset="2"/>
              </a:rPr>
              <a:t> Risiko für die Qualität des Projektergebnisses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Zusammenarbeit zwischen Projektmitgliedern und ihren „Stammabteilungen“ kann zu Konflikten führen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Bei langen Projekten kann die Wiedereingliederung in die „Stammabteilungen“ schwierig sein  Funktionen sind eventuell schon nachbesetzt oder nicht mehr vorhanden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Auslastung der einzelnen Personen ist oft nicht optimal  in einzelnen Projektphasen ist viel zu tun, in anderen eher weniger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689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Einfluss-Projektorganisation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EA794BB-8DDD-486B-8245-5BED66A12A4A}"/>
              </a:ext>
            </a:extLst>
          </p:cNvPr>
          <p:cNvSpPr/>
          <p:nvPr/>
        </p:nvSpPr>
        <p:spPr>
          <a:xfrm>
            <a:off x="5077326" y="1743516"/>
            <a:ext cx="1732548" cy="53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Unternehmens-leitung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0AE6C26-F436-4FB2-9975-DA083E0F22CD}"/>
              </a:ext>
            </a:extLst>
          </p:cNvPr>
          <p:cNvSpPr/>
          <p:nvPr/>
        </p:nvSpPr>
        <p:spPr>
          <a:xfrm>
            <a:off x="1491916" y="3363705"/>
            <a:ext cx="1732548" cy="537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Abt. 1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AEC04FF-B31E-41F8-B61E-ADCF118303F0}"/>
              </a:ext>
            </a:extLst>
          </p:cNvPr>
          <p:cNvSpPr/>
          <p:nvPr/>
        </p:nvSpPr>
        <p:spPr>
          <a:xfrm>
            <a:off x="433135" y="4275846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B69F9FB-6C2A-4B13-AB05-FEA4424F171C}"/>
              </a:ext>
            </a:extLst>
          </p:cNvPr>
          <p:cNvSpPr/>
          <p:nvPr/>
        </p:nvSpPr>
        <p:spPr>
          <a:xfrm>
            <a:off x="1784684" y="4275846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8BF9D35-3FB6-4620-BC1D-8677135218C3}"/>
              </a:ext>
            </a:extLst>
          </p:cNvPr>
          <p:cNvSpPr/>
          <p:nvPr/>
        </p:nvSpPr>
        <p:spPr>
          <a:xfrm>
            <a:off x="3136232" y="4279857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ABB6F41-3108-4204-8214-667C5AE1B146}"/>
              </a:ext>
            </a:extLst>
          </p:cNvPr>
          <p:cNvSpPr/>
          <p:nvPr/>
        </p:nvSpPr>
        <p:spPr>
          <a:xfrm>
            <a:off x="5077326" y="3429000"/>
            <a:ext cx="1732548" cy="5374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Abt. 2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0B22932-FC3F-40F9-84DC-574C7CA3CB54}"/>
              </a:ext>
            </a:extLst>
          </p:cNvPr>
          <p:cNvSpPr/>
          <p:nvPr/>
        </p:nvSpPr>
        <p:spPr>
          <a:xfrm>
            <a:off x="8349914" y="3429000"/>
            <a:ext cx="1732548" cy="5374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Abt. 3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439F5E1-64AF-4294-9F83-B82F8E0FA252}"/>
              </a:ext>
            </a:extLst>
          </p:cNvPr>
          <p:cNvSpPr/>
          <p:nvPr/>
        </p:nvSpPr>
        <p:spPr>
          <a:xfrm>
            <a:off x="4668251" y="4275846"/>
            <a:ext cx="1163054" cy="53741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386FB32C-AE43-4CC0-8BA0-AF9E321FCB74}"/>
              </a:ext>
            </a:extLst>
          </p:cNvPr>
          <p:cNvSpPr/>
          <p:nvPr/>
        </p:nvSpPr>
        <p:spPr>
          <a:xfrm>
            <a:off x="6067927" y="4281100"/>
            <a:ext cx="1163054" cy="53741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3E5B5C0-62FE-4CA8-958D-E085404D36F3}"/>
              </a:ext>
            </a:extLst>
          </p:cNvPr>
          <p:cNvSpPr/>
          <p:nvPr/>
        </p:nvSpPr>
        <p:spPr>
          <a:xfrm>
            <a:off x="7988969" y="4275846"/>
            <a:ext cx="1163054" cy="53741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E0686297-6DF4-4959-9E2E-DFAEBEDE12D5}"/>
              </a:ext>
            </a:extLst>
          </p:cNvPr>
          <p:cNvSpPr/>
          <p:nvPr/>
        </p:nvSpPr>
        <p:spPr>
          <a:xfrm>
            <a:off x="9388645" y="4275846"/>
            <a:ext cx="1163054" cy="53741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130D21E-A948-4881-90A0-9A3AF4967015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4033022" y="1453126"/>
            <a:ext cx="235747" cy="35854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237A716-FC65-4679-A9B6-0B98617715B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943600" y="2280926"/>
            <a:ext cx="0" cy="114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532D5DF-0B51-49E5-AF3F-37AFC52C0BB5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7429373" y="1642185"/>
            <a:ext cx="301042" cy="3272588"/>
          </a:xfrm>
          <a:prstGeom prst="bentConnector3">
            <a:avLst>
              <a:gd name="adj1" fmla="val 39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7059E5F-19C3-4C20-BEEE-2FA418A99EE8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498624" y="3417155"/>
            <a:ext cx="375606" cy="1343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70CDCE98-5B46-45E2-87B6-A19C0272555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2174835" y="4084469"/>
            <a:ext cx="374731" cy="8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03099C79-BB35-4ED4-97A5-DCCC1584E7D3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2848603" y="3410701"/>
            <a:ext cx="378742" cy="13595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DCAC3D7-6108-4FC0-BC2E-E9F073859543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rot="5400000">
            <a:off x="5441971" y="3774217"/>
            <a:ext cx="309436" cy="6938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FEE55BA9-979F-4FC1-AA90-1DEBB86812D7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 rot="16200000" flipH="1">
            <a:off x="6139182" y="3770828"/>
            <a:ext cx="314690" cy="7058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4A510939-547D-4FC4-931A-D21E9B048147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 rot="5400000">
            <a:off x="8738624" y="3798282"/>
            <a:ext cx="309436" cy="6456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12ECDFC6-75C1-4E1F-B176-D2579CA7AA9B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 rot="16200000" flipH="1">
            <a:off x="9438462" y="3744136"/>
            <a:ext cx="309436" cy="7539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0128993-D187-4E07-AB28-4D48A8EEFB59}"/>
              </a:ext>
            </a:extLst>
          </p:cNvPr>
          <p:cNvSpPr/>
          <p:nvPr/>
        </p:nvSpPr>
        <p:spPr>
          <a:xfrm>
            <a:off x="701840" y="5023297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0D1993E-56E8-414B-B00C-6926A2E8CAE0}"/>
              </a:ext>
            </a:extLst>
          </p:cNvPr>
          <p:cNvSpPr/>
          <p:nvPr/>
        </p:nvSpPr>
        <p:spPr>
          <a:xfrm>
            <a:off x="689808" y="5562718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2561167-8B43-448D-978C-56535EC2C680}"/>
              </a:ext>
            </a:extLst>
          </p:cNvPr>
          <p:cNvCxnSpPr>
            <a:stCxn id="8" idx="1"/>
            <a:endCxn id="11" idx="1"/>
          </p:cNvCxnSpPr>
          <p:nvPr/>
        </p:nvCxnSpPr>
        <p:spPr>
          <a:xfrm rot="10800000">
            <a:off x="433136" y="4544552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EDB2DA4-DAF6-44A8-874C-6410D21FDF04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433136" y="4544551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98D0DDEC-BF83-42BE-BCA8-383F569167A7}"/>
              </a:ext>
            </a:extLst>
          </p:cNvPr>
          <p:cNvSpPr/>
          <p:nvPr/>
        </p:nvSpPr>
        <p:spPr>
          <a:xfrm>
            <a:off x="2047363" y="5031141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AAE6EDE4-8C6B-4959-8E1D-FBB60EC2D41D}"/>
              </a:ext>
            </a:extLst>
          </p:cNvPr>
          <p:cNvSpPr/>
          <p:nvPr/>
        </p:nvSpPr>
        <p:spPr>
          <a:xfrm>
            <a:off x="2035331" y="5570562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8AED69DA-0514-4B60-A9A6-1499F1E5DC9F}"/>
              </a:ext>
            </a:extLst>
          </p:cNvPr>
          <p:cNvSpPr/>
          <p:nvPr/>
        </p:nvSpPr>
        <p:spPr>
          <a:xfrm>
            <a:off x="2035330" y="6109983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73DC7C30-890E-4397-A552-E862D7BB882B}"/>
              </a:ext>
            </a:extLst>
          </p:cNvPr>
          <p:cNvCxnSpPr>
            <a:stCxn id="49" idx="1"/>
          </p:cNvCxnSpPr>
          <p:nvPr/>
        </p:nvCxnSpPr>
        <p:spPr>
          <a:xfrm rot="10800000">
            <a:off x="1778659" y="4552396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D5EA7444-60B8-4743-902E-FA721099212B}"/>
              </a:ext>
            </a:extLst>
          </p:cNvPr>
          <p:cNvCxnSpPr>
            <a:stCxn id="51" idx="1"/>
          </p:cNvCxnSpPr>
          <p:nvPr/>
        </p:nvCxnSpPr>
        <p:spPr>
          <a:xfrm rot="10800000">
            <a:off x="1778659" y="4552395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A28A9A73-E60D-427E-923C-97E9C8794282}"/>
              </a:ext>
            </a:extLst>
          </p:cNvPr>
          <p:cNvCxnSpPr>
            <a:stCxn id="53" idx="1"/>
          </p:cNvCxnSpPr>
          <p:nvPr/>
        </p:nvCxnSpPr>
        <p:spPr>
          <a:xfrm rot="10800000">
            <a:off x="1778658" y="4552396"/>
            <a:ext cx="256672" cy="1750093"/>
          </a:xfrm>
          <a:prstGeom prst="bentConnector3">
            <a:avLst>
              <a:gd name="adj1" fmla="val 101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70963A80-0486-48AF-83B1-3FC85C753F3B}"/>
              </a:ext>
            </a:extLst>
          </p:cNvPr>
          <p:cNvSpPr/>
          <p:nvPr/>
        </p:nvSpPr>
        <p:spPr>
          <a:xfrm>
            <a:off x="3402924" y="5031142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F5EDBF52-D800-413F-A08D-3D15984FE586}"/>
              </a:ext>
            </a:extLst>
          </p:cNvPr>
          <p:cNvSpPr/>
          <p:nvPr/>
        </p:nvSpPr>
        <p:spPr>
          <a:xfrm>
            <a:off x="3390892" y="5570563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00A518ED-A5F3-4FA6-A2DC-47D634195D3B}"/>
              </a:ext>
            </a:extLst>
          </p:cNvPr>
          <p:cNvSpPr/>
          <p:nvPr/>
        </p:nvSpPr>
        <p:spPr>
          <a:xfrm>
            <a:off x="3390891" y="6109984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D7BD0D12-3AB6-40AE-8C81-00198402EB5D}"/>
              </a:ext>
            </a:extLst>
          </p:cNvPr>
          <p:cNvCxnSpPr>
            <a:stCxn id="58" idx="1"/>
          </p:cNvCxnSpPr>
          <p:nvPr/>
        </p:nvCxnSpPr>
        <p:spPr>
          <a:xfrm rot="10800000">
            <a:off x="3134220" y="4552397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3BFA341F-0247-4E55-B006-2CA4B6E02653}"/>
              </a:ext>
            </a:extLst>
          </p:cNvPr>
          <p:cNvCxnSpPr>
            <a:stCxn id="59" idx="1"/>
          </p:cNvCxnSpPr>
          <p:nvPr/>
        </p:nvCxnSpPr>
        <p:spPr>
          <a:xfrm rot="10800000">
            <a:off x="3134220" y="4552396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2E6FD05-32EB-438B-AED8-8A205289B032}"/>
              </a:ext>
            </a:extLst>
          </p:cNvPr>
          <p:cNvCxnSpPr>
            <a:stCxn id="60" idx="1"/>
          </p:cNvCxnSpPr>
          <p:nvPr/>
        </p:nvCxnSpPr>
        <p:spPr>
          <a:xfrm rot="10800000">
            <a:off x="3134219" y="4552397"/>
            <a:ext cx="256672" cy="1750093"/>
          </a:xfrm>
          <a:prstGeom prst="bentConnector3">
            <a:avLst>
              <a:gd name="adj1" fmla="val 101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322BAFC8-F36C-4285-B936-2F6493C8DDC3}"/>
              </a:ext>
            </a:extLst>
          </p:cNvPr>
          <p:cNvSpPr/>
          <p:nvPr/>
        </p:nvSpPr>
        <p:spPr>
          <a:xfrm>
            <a:off x="4939951" y="5031142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77E1834F-E433-451C-9DBD-DC27D945A432}"/>
              </a:ext>
            </a:extLst>
          </p:cNvPr>
          <p:cNvSpPr/>
          <p:nvPr/>
        </p:nvSpPr>
        <p:spPr>
          <a:xfrm>
            <a:off x="4927919" y="5570563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9DD29FCD-7E7E-4EEE-BECB-C33A148A3E4F}"/>
              </a:ext>
            </a:extLst>
          </p:cNvPr>
          <p:cNvSpPr/>
          <p:nvPr/>
        </p:nvSpPr>
        <p:spPr>
          <a:xfrm>
            <a:off x="4927918" y="6109984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A0BF7CE5-4E57-474B-AED3-A230F26412A5}"/>
              </a:ext>
            </a:extLst>
          </p:cNvPr>
          <p:cNvCxnSpPr>
            <a:stCxn id="64" idx="1"/>
          </p:cNvCxnSpPr>
          <p:nvPr/>
        </p:nvCxnSpPr>
        <p:spPr>
          <a:xfrm rot="10800000">
            <a:off x="4671247" y="4552397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ECD3A273-C47B-4159-9643-D43959FED4A1}"/>
              </a:ext>
            </a:extLst>
          </p:cNvPr>
          <p:cNvCxnSpPr>
            <a:stCxn id="65" idx="1"/>
          </p:cNvCxnSpPr>
          <p:nvPr/>
        </p:nvCxnSpPr>
        <p:spPr>
          <a:xfrm rot="10800000">
            <a:off x="4671247" y="4552396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53DD341F-9378-4B69-BA32-0649F8381C7F}"/>
              </a:ext>
            </a:extLst>
          </p:cNvPr>
          <p:cNvCxnSpPr>
            <a:stCxn id="66" idx="1"/>
          </p:cNvCxnSpPr>
          <p:nvPr/>
        </p:nvCxnSpPr>
        <p:spPr>
          <a:xfrm rot="10800000">
            <a:off x="4671246" y="4552397"/>
            <a:ext cx="256672" cy="1750093"/>
          </a:xfrm>
          <a:prstGeom prst="bentConnector3">
            <a:avLst>
              <a:gd name="adj1" fmla="val 101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6991F65A-1317-4A43-AEDD-BC7E7F21BCB6}"/>
              </a:ext>
            </a:extLst>
          </p:cNvPr>
          <p:cNvSpPr/>
          <p:nvPr/>
        </p:nvSpPr>
        <p:spPr>
          <a:xfrm>
            <a:off x="6340636" y="5034292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F563F788-35EE-48A3-BB8D-9E0E7290124D}"/>
              </a:ext>
            </a:extLst>
          </p:cNvPr>
          <p:cNvSpPr/>
          <p:nvPr/>
        </p:nvSpPr>
        <p:spPr>
          <a:xfrm>
            <a:off x="6328604" y="5573713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5B74A05D-1272-42E1-8FFD-F705C684FDBF}"/>
              </a:ext>
            </a:extLst>
          </p:cNvPr>
          <p:cNvCxnSpPr>
            <a:stCxn id="70" idx="1"/>
          </p:cNvCxnSpPr>
          <p:nvPr/>
        </p:nvCxnSpPr>
        <p:spPr>
          <a:xfrm rot="10800000">
            <a:off x="6071932" y="4555547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EE8C54EA-A2D1-4EDC-8A55-BADC7F51AFCB}"/>
              </a:ext>
            </a:extLst>
          </p:cNvPr>
          <p:cNvCxnSpPr>
            <a:stCxn id="71" idx="1"/>
          </p:cNvCxnSpPr>
          <p:nvPr/>
        </p:nvCxnSpPr>
        <p:spPr>
          <a:xfrm rot="10800000">
            <a:off x="6071932" y="4555546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6D5A7014-00D7-43F3-BFAA-06C215D7AE06}"/>
              </a:ext>
            </a:extLst>
          </p:cNvPr>
          <p:cNvSpPr/>
          <p:nvPr/>
        </p:nvSpPr>
        <p:spPr>
          <a:xfrm>
            <a:off x="8257659" y="5031142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C7A15A73-A4E5-4A90-9411-D466374A963B}"/>
              </a:ext>
            </a:extLst>
          </p:cNvPr>
          <p:cNvSpPr/>
          <p:nvPr/>
        </p:nvSpPr>
        <p:spPr>
          <a:xfrm>
            <a:off x="8245627" y="5570563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A2C39720-3059-4B11-A799-360B0FC77008}"/>
              </a:ext>
            </a:extLst>
          </p:cNvPr>
          <p:cNvCxnSpPr>
            <a:stCxn id="76" idx="1"/>
          </p:cNvCxnSpPr>
          <p:nvPr/>
        </p:nvCxnSpPr>
        <p:spPr>
          <a:xfrm rot="10800000">
            <a:off x="7988955" y="4552397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1000A11F-C163-411E-9578-209887F3E8B5}"/>
              </a:ext>
            </a:extLst>
          </p:cNvPr>
          <p:cNvCxnSpPr>
            <a:stCxn id="77" idx="1"/>
          </p:cNvCxnSpPr>
          <p:nvPr/>
        </p:nvCxnSpPr>
        <p:spPr>
          <a:xfrm rot="10800000">
            <a:off x="7988955" y="4552396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0A9D17B1-89EA-454D-BB96-EF86FDFB929A}"/>
              </a:ext>
            </a:extLst>
          </p:cNvPr>
          <p:cNvSpPr/>
          <p:nvPr/>
        </p:nvSpPr>
        <p:spPr>
          <a:xfrm>
            <a:off x="9658846" y="5031142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2E56D55C-BA4F-4755-AD5D-348E698267EE}"/>
              </a:ext>
            </a:extLst>
          </p:cNvPr>
          <p:cNvSpPr/>
          <p:nvPr/>
        </p:nvSpPr>
        <p:spPr>
          <a:xfrm>
            <a:off x="9646814" y="5570563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E63EFDDB-44E4-4C4D-9EF9-CBE27E57FA5D}"/>
              </a:ext>
            </a:extLst>
          </p:cNvPr>
          <p:cNvSpPr/>
          <p:nvPr/>
        </p:nvSpPr>
        <p:spPr>
          <a:xfrm>
            <a:off x="9646813" y="6109984"/>
            <a:ext cx="441161" cy="385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5CC5473A-4BF0-4879-A508-4D49877B077C}"/>
              </a:ext>
            </a:extLst>
          </p:cNvPr>
          <p:cNvCxnSpPr>
            <a:stCxn id="82" idx="1"/>
          </p:cNvCxnSpPr>
          <p:nvPr/>
        </p:nvCxnSpPr>
        <p:spPr>
          <a:xfrm rot="10800000">
            <a:off x="9390142" y="4552397"/>
            <a:ext cx="268705" cy="671251"/>
          </a:xfrm>
          <a:prstGeom prst="bentConnector3">
            <a:avLst>
              <a:gd name="adj1" fmla="val 10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FD456F13-0CBB-460B-B830-9B594D489D0F}"/>
              </a:ext>
            </a:extLst>
          </p:cNvPr>
          <p:cNvCxnSpPr>
            <a:stCxn id="83" idx="1"/>
          </p:cNvCxnSpPr>
          <p:nvPr/>
        </p:nvCxnSpPr>
        <p:spPr>
          <a:xfrm rot="10800000">
            <a:off x="9390142" y="4552396"/>
            <a:ext cx="256673" cy="1210672"/>
          </a:xfrm>
          <a:prstGeom prst="bentConnector3">
            <a:avLst>
              <a:gd name="adj1" fmla="val 1015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A858BB78-C059-4E01-AA63-169A829A9540}"/>
              </a:ext>
            </a:extLst>
          </p:cNvPr>
          <p:cNvCxnSpPr>
            <a:stCxn id="84" idx="1"/>
          </p:cNvCxnSpPr>
          <p:nvPr/>
        </p:nvCxnSpPr>
        <p:spPr>
          <a:xfrm rot="10800000">
            <a:off x="9390141" y="4552397"/>
            <a:ext cx="256672" cy="1750093"/>
          </a:xfrm>
          <a:prstGeom prst="bentConnector3">
            <a:avLst>
              <a:gd name="adj1" fmla="val 101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F1BFDB17-6E60-4E2C-AB82-01F44EAC105C}"/>
              </a:ext>
            </a:extLst>
          </p:cNvPr>
          <p:cNvSpPr/>
          <p:nvPr/>
        </p:nvSpPr>
        <p:spPr>
          <a:xfrm>
            <a:off x="6894086" y="2462370"/>
            <a:ext cx="2047367" cy="53741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Projektkoordinator</a:t>
            </a:r>
          </a:p>
        </p:txBody>
      </p: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1515CCD6-6044-4C3C-8D5C-12A6B4D10971}"/>
              </a:ext>
            </a:extLst>
          </p:cNvPr>
          <p:cNvCxnSpPr>
            <a:stCxn id="43" idx="1"/>
            <a:endCxn id="6" idx="2"/>
          </p:cNvCxnSpPr>
          <p:nvPr/>
        </p:nvCxnSpPr>
        <p:spPr>
          <a:xfrm rot="10800000">
            <a:off x="5943600" y="2280927"/>
            <a:ext cx="950486" cy="4501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DB7C10AC-B427-4DA5-AFE8-BD815511AE01}"/>
              </a:ext>
            </a:extLst>
          </p:cNvPr>
          <p:cNvCxnSpPr>
            <a:stCxn id="43" idx="2"/>
            <a:endCxn id="49" idx="3"/>
          </p:cNvCxnSpPr>
          <p:nvPr/>
        </p:nvCxnSpPr>
        <p:spPr>
          <a:xfrm flipH="1">
            <a:off x="2488524" y="2999780"/>
            <a:ext cx="5429246" cy="2223866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A4F95FB9-8FE6-416A-94F4-4B9C058FAA37}"/>
              </a:ext>
            </a:extLst>
          </p:cNvPr>
          <p:cNvCxnSpPr>
            <a:stCxn id="43" idx="2"/>
            <a:endCxn id="70" idx="3"/>
          </p:cNvCxnSpPr>
          <p:nvPr/>
        </p:nvCxnSpPr>
        <p:spPr>
          <a:xfrm flipH="1">
            <a:off x="6781797" y="2999780"/>
            <a:ext cx="1135973" cy="2227017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ACC488B4-F9FF-4F75-9944-DE76E9B81634}"/>
              </a:ext>
            </a:extLst>
          </p:cNvPr>
          <p:cNvCxnSpPr>
            <a:stCxn id="43" idx="2"/>
            <a:endCxn id="83" idx="0"/>
          </p:cNvCxnSpPr>
          <p:nvPr/>
        </p:nvCxnSpPr>
        <p:spPr>
          <a:xfrm>
            <a:off x="7917770" y="2999780"/>
            <a:ext cx="1949625" cy="257078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79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Einfluss-Projektorganisation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Merkmale: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Zielt auf eine möglichst geringe organisatorische Änderung 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Projektleitung ist eine Stabstelle der Linienorganisation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keine Weisungsbefugnis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Mitarbeiter bleiben in der Linienhierarchie und machen Projektarbeit und Linientätigkeit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Projektleiter hat nur koordinative Funktion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Einsatzbereiche: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Gut strukturierte Projekte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Projekte mit geringem Umfang, geringen Risiken und geringem Innovationsgrad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Beispiele: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Organisation der Firmenweihnachtsfeier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Einführung eines betrieblichen Vorschlagswesens</a:t>
            </a:r>
          </a:p>
        </p:txBody>
      </p:sp>
    </p:spTree>
    <p:extLst>
      <p:ext uri="{BB962C8B-B14F-4D97-AF65-F5344CB8AC3E}">
        <p14:creationId xmlns:p14="http://schemas.microsoft.com/office/powerpoint/2010/main" val="325272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Einfluss-Projektorganisation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Geringer Organisationsaufwand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Auslastung der Mitarbeiter kann zwischen Linientätigkeit und Projektarbeit flexibel gesteuert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gleichzeitige Abwicklung von mehreren Projekten ist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Mögliche Probleme: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Bindung der Mitarbeiter an die „Stammabteilung“ ist stärker als die Identifikation mit dem 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Projektleiter hat die Verantwortung für das Projekt aber nicht die notwendigen Befugnisse, um den Mitarbeitern Anweisungen zu erteilen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Probleme zwischen Projektleiter und Projektmitgliedern müssen über die vorgesetzte Stelle ausgetragen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Konflikte belasten nicht nur die am Projekt Beteiligten, sondern auch die vorgesetzten Stellen</a:t>
            </a:r>
          </a:p>
        </p:txBody>
      </p:sp>
    </p:spTree>
    <p:extLst>
      <p:ext uri="{BB962C8B-B14F-4D97-AF65-F5344CB8AC3E}">
        <p14:creationId xmlns:p14="http://schemas.microsoft.com/office/powerpoint/2010/main" val="45648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Matrixorganisation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EA794BB-8DDD-486B-8245-5BED66A12A4A}"/>
              </a:ext>
            </a:extLst>
          </p:cNvPr>
          <p:cNvSpPr/>
          <p:nvPr/>
        </p:nvSpPr>
        <p:spPr>
          <a:xfrm>
            <a:off x="6304542" y="1743516"/>
            <a:ext cx="1732548" cy="53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Unternehmens-leitung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0AE6C26-F436-4FB2-9975-DA083E0F22CD}"/>
              </a:ext>
            </a:extLst>
          </p:cNvPr>
          <p:cNvSpPr/>
          <p:nvPr/>
        </p:nvSpPr>
        <p:spPr>
          <a:xfrm>
            <a:off x="2719132" y="2516673"/>
            <a:ext cx="1732548" cy="537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Abt. 1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AEC04FF-B31E-41F8-B61E-ADCF118303F0}"/>
              </a:ext>
            </a:extLst>
          </p:cNvPr>
          <p:cNvSpPr/>
          <p:nvPr/>
        </p:nvSpPr>
        <p:spPr>
          <a:xfrm>
            <a:off x="3003878" y="4445365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B69F9FB-6C2A-4B13-AB05-FEA4424F171C}"/>
              </a:ext>
            </a:extLst>
          </p:cNvPr>
          <p:cNvSpPr/>
          <p:nvPr/>
        </p:nvSpPr>
        <p:spPr>
          <a:xfrm>
            <a:off x="3011900" y="3428814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8BF9D35-3FB6-4620-BC1D-8677135218C3}"/>
              </a:ext>
            </a:extLst>
          </p:cNvPr>
          <p:cNvSpPr/>
          <p:nvPr/>
        </p:nvSpPr>
        <p:spPr>
          <a:xfrm>
            <a:off x="3011900" y="5301765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ABB6F41-3108-4204-8214-667C5AE1B146}"/>
              </a:ext>
            </a:extLst>
          </p:cNvPr>
          <p:cNvSpPr/>
          <p:nvPr/>
        </p:nvSpPr>
        <p:spPr>
          <a:xfrm>
            <a:off x="6304542" y="2581968"/>
            <a:ext cx="1732548" cy="5374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Abt. 2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0B22932-FC3F-40F9-84DC-574C7CA3CB54}"/>
              </a:ext>
            </a:extLst>
          </p:cNvPr>
          <p:cNvSpPr/>
          <p:nvPr/>
        </p:nvSpPr>
        <p:spPr>
          <a:xfrm>
            <a:off x="9577130" y="2581968"/>
            <a:ext cx="1732548" cy="5374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Abt. 3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130D21E-A948-4881-90A0-9A3AF496701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5260238" y="606094"/>
            <a:ext cx="235747" cy="35854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237A716-FC65-4679-A9B6-0B98617715BA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7170816" y="2280926"/>
            <a:ext cx="0" cy="30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532D5DF-0B51-49E5-AF3F-37AFC52C0BB5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rot="16200000" flipH="1">
            <a:off x="8656589" y="795153"/>
            <a:ext cx="301042" cy="3272588"/>
          </a:xfrm>
          <a:prstGeom prst="bentConnector3">
            <a:avLst>
              <a:gd name="adj1" fmla="val 39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70CDCE98-5B46-45E2-87B6-A19C0272555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3402051" y="3237437"/>
            <a:ext cx="374731" cy="8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041682F-A2E6-4F4D-B0B8-8702F4238C8E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flipH="1">
            <a:off x="3585405" y="3966224"/>
            <a:ext cx="8022" cy="47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2C1D062-90A0-468F-A965-BF05CDDFC313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3585405" y="4982775"/>
            <a:ext cx="8022" cy="31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B7F1F56-9A34-4E3E-AB75-E704775E6BD5}"/>
              </a:ext>
            </a:extLst>
          </p:cNvPr>
          <p:cNvSpPr/>
          <p:nvPr/>
        </p:nvSpPr>
        <p:spPr>
          <a:xfrm>
            <a:off x="6573246" y="4445365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A2010967-DAA3-42C9-B693-ED1156D9C23D}"/>
              </a:ext>
            </a:extLst>
          </p:cNvPr>
          <p:cNvSpPr/>
          <p:nvPr/>
        </p:nvSpPr>
        <p:spPr>
          <a:xfrm>
            <a:off x="6581268" y="3428814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445E54AA-98C6-499A-B151-1002D5CD939F}"/>
              </a:ext>
            </a:extLst>
          </p:cNvPr>
          <p:cNvSpPr/>
          <p:nvPr/>
        </p:nvSpPr>
        <p:spPr>
          <a:xfrm>
            <a:off x="6581268" y="5301765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1E147503-A1B7-45C3-BFD9-532832E21367}"/>
              </a:ext>
            </a:extLst>
          </p:cNvPr>
          <p:cNvCxnSpPr>
            <a:endCxn id="35" idx="0"/>
          </p:cNvCxnSpPr>
          <p:nvPr/>
        </p:nvCxnSpPr>
        <p:spPr>
          <a:xfrm rot="16200000" flipH="1">
            <a:off x="6971419" y="3237437"/>
            <a:ext cx="374731" cy="8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5D15480-6CF5-452F-A66C-5C31A640CC9B}"/>
              </a:ext>
            </a:extLst>
          </p:cNvPr>
          <p:cNvCxnSpPr>
            <a:stCxn id="35" idx="2"/>
            <a:endCxn id="34" idx="0"/>
          </p:cNvCxnSpPr>
          <p:nvPr/>
        </p:nvCxnSpPr>
        <p:spPr>
          <a:xfrm flipH="1">
            <a:off x="7154773" y="3966224"/>
            <a:ext cx="8022" cy="47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62774AC-8B57-4EEF-8726-6C0B2644814F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7154773" y="4982775"/>
            <a:ext cx="8022" cy="31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C6EB6C6-2E85-4B54-BF9E-C36920B3CAFE}"/>
              </a:ext>
            </a:extLst>
          </p:cNvPr>
          <p:cNvSpPr/>
          <p:nvPr/>
        </p:nvSpPr>
        <p:spPr>
          <a:xfrm>
            <a:off x="9889950" y="4445365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7A1A89B-2D61-4CF1-9880-F5767FE8D515}"/>
              </a:ext>
            </a:extLst>
          </p:cNvPr>
          <p:cNvSpPr/>
          <p:nvPr/>
        </p:nvSpPr>
        <p:spPr>
          <a:xfrm>
            <a:off x="9897972" y="3428814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DB6F4BB2-091B-487A-B602-4D30C165D52F}"/>
              </a:ext>
            </a:extLst>
          </p:cNvPr>
          <p:cNvSpPr/>
          <p:nvPr/>
        </p:nvSpPr>
        <p:spPr>
          <a:xfrm>
            <a:off x="9897972" y="5301765"/>
            <a:ext cx="1163054" cy="537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E5B8B85E-4BA1-4662-A1A5-D18717741AA9}"/>
              </a:ext>
            </a:extLst>
          </p:cNvPr>
          <p:cNvCxnSpPr>
            <a:endCxn id="43" idx="0"/>
          </p:cNvCxnSpPr>
          <p:nvPr/>
        </p:nvCxnSpPr>
        <p:spPr>
          <a:xfrm rot="16200000" flipH="1">
            <a:off x="10288123" y="3237437"/>
            <a:ext cx="374731" cy="8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92C1A1CF-3164-43BD-B81F-B936AFFA7B15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 flipH="1">
            <a:off x="10471477" y="3966224"/>
            <a:ext cx="8022" cy="47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3D7C7EC-D693-4BE4-90AB-3A62D285CB19}"/>
              </a:ext>
            </a:extLst>
          </p:cNvPr>
          <p:cNvCxnSpPr>
            <a:stCxn id="41" idx="2"/>
            <a:endCxn id="45" idx="0"/>
          </p:cNvCxnSpPr>
          <p:nvPr/>
        </p:nvCxnSpPr>
        <p:spPr>
          <a:xfrm>
            <a:off x="10471477" y="4982775"/>
            <a:ext cx="8022" cy="31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54A17F06-CC3B-42E1-A5A5-5918D4125AD3}"/>
              </a:ext>
            </a:extLst>
          </p:cNvPr>
          <p:cNvSpPr/>
          <p:nvPr/>
        </p:nvSpPr>
        <p:spPr>
          <a:xfrm>
            <a:off x="551440" y="3852214"/>
            <a:ext cx="1732548" cy="537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Leiter Projekt 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D949F273-9F55-424A-B5CB-60451E37701D}"/>
              </a:ext>
            </a:extLst>
          </p:cNvPr>
          <p:cNvSpPr/>
          <p:nvPr/>
        </p:nvSpPr>
        <p:spPr>
          <a:xfrm>
            <a:off x="555451" y="4873565"/>
            <a:ext cx="1732548" cy="537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Leiter Projekt 2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77F4CFB-5B37-466A-AB8B-2851BBD27AD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83988" y="4120919"/>
            <a:ext cx="7902749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85F5EEC-CA76-4D33-B0F6-D90C08B80FB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287999" y="5142270"/>
            <a:ext cx="4626148" cy="0"/>
          </a:xfrm>
          <a:prstGeom prst="line">
            <a:avLst/>
          </a:prstGeom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6FA8ADD-218D-431C-8B5B-FA2179BADA7D}"/>
              </a:ext>
            </a:extLst>
          </p:cNvPr>
          <p:cNvCxnSpPr/>
          <p:nvPr/>
        </p:nvCxnSpPr>
        <p:spPr>
          <a:xfrm>
            <a:off x="3312695" y="4120919"/>
            <a:ext cx="0" cy="324446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6A87A56-F265-476F-9633-743D660FAF21}"/>
              </a:ext>
            </a:extLst>
          </p:cNvPr>
          <p:cNvCxnSpPr/>
          <p:nvPr/>
        </p:nvCxnSpPr>
        <p:spPr>
          <a:xfrm>
            <a:off x="10186737" y="4120919"/>
            <a:ext cx="0" cy="324446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CEC6D70-5566-43B1-B444-C967FE553C16}"/>
              </a:ext>
            </a:extLst>
          </p:cNvPr>
          <p:cNvCxnSpPr>
            <a:cxnSpLocks/>
          </p:cNvCxnSpPr>
          <p:nvPr/>
        </p:nvCxnSpPr>
        <p:spPr>
          <a:xfrm>
            <a:off x="3184358" y="5142270"/>
            <a:ext cx="0" cy="159495"/>
          </a:xfrm>
          <a:prstGeom prst="line">
            <a:avLst/>
          </a:prstGeom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B8583F7-8F45-4EFC-BBE8-D8DCBDA0D0E8}"/>
              </a:ext>
            </a:extLst>
          </p:cNvPr>
          <p:cNvCxnSpPr>
            <a:cxnSpLocks/>
          </p:cNvCxnSpPr>
          <p:nvPr/>
        </p:nvCxnSpPr>
        <p:spPr>
          <a:xfrm>
            <a:off x="6906126" y="5142270"/>
            <a:ext cx="0" cy="159495"/>
          </a:xfrm>
          <a:prstGeom prst="line">
            <a:avLst/>
          </a:prstGeom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995D849C-8B25-467C-9A2D-CBCF031DAB9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5400000">
            <a:off x="2941132" y="-108766"/>
            <a:ext cx="1839993" cy="6619376"/>
          </a:xfrm>
          <a:prstGeom prst="bentConnector4">
            <a:avLst>
              <a:gd name="adj1" fmla="val 6516"/>
              <a:gd name="adj2" fmla="val 1034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D3C2EE8F-2A54-4837-A397-C30D9E911681}"/>
              </a:ext>
            </a:extLst>
          </p:cNvPr>
          <p:cNvCxnSpPr>
            <a:cxnSpLocks/>
            <a:stCxn id="6" idx="2"/>
            <a:endCxn id="20" idx="1"/>
          </p:cNvCxnSpPr>
          <p:nvPr/>
        </p:nvCxnSpPr>
        <p:spPr>
          <a:xfrm rot="5400000">
            <a:off x="2432462" y="403916"/>
            <a:ext cx="2861344" cy="6615365"/>
          </a:xfrm>
          <a:prstGeom prst="bentConnector4">
            <a:avLst>
              <a:gd name="adj1" fmla="val 4097"/>
              <a:gd name="adj2" fmla="val 103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77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Matrixorganisation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Merkmale: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Mitarbeiter sind dem Linienvorgesetzten und der Projektleitung unterstellt </a:t>
            </a:r>
            <a:r>
              <a:rPr lang="de-AT" dirty="0">
                <a:sym typeface="Wingdings" panose="05000000000000000000" pitchFamily="2" charset="2"/>
              </a:rPr>
              <a:t> erhalten Anweisung von 2 Vorgesetzten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Projektleiter bestimmt, was, wann und wie viel im Projekt zu tun 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Linienvorgesetzter legt fest, wer aus seiner Abteilung im Projekt mitarbeitet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Linientätigkeit und Projektarbeit laufen meist parallel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Einsatzbereiche: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Bei Durchführung mehrerer Projekte gleichzeitig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Wenn der Koordinationsaufwand für eine Einfluss-Projektorganisation zu hoch und eine Task Force personell nicht möglich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Beispiele: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Entwicklung eines neuen Automodells bei VW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Umstellung auf eine neue Buchhaltungssoftware durch die firmeninterne IT-Abteilung</a:t>
            </a:r>
          </a:p>
        </p:txBody>
      </p:sp>
    </p:spTree>
    <p:extLst>
      <p:ext uri="{BB962C8B-B14F-4D97-AF65-F5344CB8AC3E}">
        <p14:creationId xmlns:p14="http://schemas.microsoft.com/office/powerpoint/2010/main" val="222512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2" ma:contentTypeDescription="Ein neues Dokument erstellen." ma:contentTypeScope="" ma:versionID="40526235e74c2af000a4828ad27289c6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f17025ae51dd1f9482bdbf059137a4a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D69CD4-047C-4D46-822D-87BB11618B40}"/>
</file>

<file path=customXml/itemProps2.xml><?xml version="1.0" encoding="utf-8"?>
<ds:datastoreItem xmlns:ds="http://schemas.openxmlformats.org/officeDocument/2006/customXml" ds:itemID="{B841FE66-BEB8-472B-9B8B-0651ED5E7D9F}"/>
</file>

<file path=customXml/itemProps3.xml><?xml version="1.0" encoding="utf-8"?>
<ds:datastoreItem xmlns:ds="http://schemas.openxmlformats.org/officeDocument/2006/customXml" ds:itemID="{279D082F-5D86-460E-966A-AEC353E03BA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Microsoft Office PowerPoint</Application>
  <PresentationFormat>Breitbild</PresentationFormat>
  <Paragraphs>267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Organisationsformen im Projekt</vt:lpstr>
      <vt:lpstr>Reine Projektorganisation (Task Force)</vt:lpstr>
      <vt:lpstr>Reine Projektorganisation (Task Force)</vt:lpstr>
      <vt:lpstr>Reine Projektorganisation (Task Force)</vt:lpstr>
      <vt:lpstr>Einfluss-Projektorganisation</vt:lpstr>
      <vt:lpstr>Einfluss-Projektorganisation</vt:lpstr>
      <vt:lpstr>Einfluss-Projektorganisation</vt:lpstr>
      <vt:lpstr>Matrixorganisation</vt:lpstr>
      <vt:lpstr>Matrixorganisation</vt:lpstr>
      <vt:lpstr>Matrixorganisation</vt:lpstr>
      <vt:lpstr>Projektorientierte Teilorganisation</vt:lpstr>
      <vt:lpstr>Projektorientierte Teilorganisation</vt:lpstr>
      <vt:lpstr>Projektorientierte Teilorganisation</vt:lpstr>
      <vt:lpstr>Projektorientiertes Unternehmen</vt:lpstr>
      <vt:lpstr>Projektorientiertes Unternehmen</vt:lpstr>
      <vt:lpstr>Projektorientiertes Unternehmen</vt:lpstr>
      <vt:lpstr>Auswahl der geeigneten Organisationsform</vt:lpstr>
      <vt:lpstr>Auswahl der geeigneten Organisationsform</vt:lpstr>
      <vt:lpstr>Auswahl der geeigneten Organisationsform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Philipp Panzirsch</cp:lastModifiedBy>
  <cp:revision>158</cp:revision>
  <dcterms:created xsi:type="dcterms:W3CDTF">2020-08-31T10:32:32Z</dcterms:created>
  <dcterms:modified xsi:type="dcterms:W3CDTF">2020-10-22T06:55:06Z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