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83" r:id="rId3"/>
    <p:sldId id="284" r:id="rId4"/>
    <p:sldId id="286" r:id="rId5"/>
    <p:sldId id="285" r:id="rId6"/>
    <p:sldId id="287" r:id="rId7"/>
    <p:sldId id="288" r:id="rId8"/>
    <p:sldId id="289" r:id="rId9"/>
    <p:sldId id="261" r:id="rId10"/>
    <p:sldId id="290" r:id="rId11"/>
    <p:sldId id="291" r:id="rId12"/>
    <p:sldId id="292" r:id="rId13"/>
    <p:sldId id="293" r:id="rId14"/>
    <p:sldId id="294" r:id="rId15"/>
    <p:sldId id="295"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08" d="100"/>
          <a:sy n="108" d="100"/>
        </p:scale>
        <p:origin x="5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BBBDB-5A7F-4F0E-AB8D-72566A1669F7}" type="datetimeFigureOut">
              <a:rPr lang="de-AT" smtClean="0"/>
              <a:t>06.02.2021</a:t>
            </a:fld>
            <a:endParaRPr lang="de-AT"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DD63B-7122-4DC7-AFD9-63BD513409A9}" type="slidenum">
              <a:rPr lang="de-AT" smtClean="0"/>
              <a:t>‹Nr.›</a:t>
            </a:fld>
            <a:endParaRPr lang="de-AT" dirty="0"/>
          </a:p>
        </p:txBody>
      </p:sp>
    </p:spTree>
    <p:extLst>
      <p:ext uri="{BB962C8B-B14F-4D97-AF65-F5344CB8AC3E}">
        <p14:creationId xmlns:p14="http://schemas.microsoft.com/office/powerpoint/2010/main" val="425903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a:t>
            </a:fld>
            <a:endParaRPr lang="de-AT" dirty="0"/>
          </a:p>
        </p:txBody>
      </p:sp>
    </p:spTree>
    <p:extLst>
      <p:ext uri="{BB962C8B-B14F-4D97-AF65-F5344CB8AC3E}">
        <p14:creationId xmlns:p14="http://schemas.microsoft.com/office/powerpoint/2010/main" val="363999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10</a:t>
            </a:fld>
            <a:endParaRPr lang="de-AT" dirty="0"/>
          </a:p>
        </p:txBody>
      </p:sp>
    </p:spTree>
    <p:extLst>
      <p:ext uri="{BB962C8B-B14F-4D97-AF65-F5344CB8AC3E}">
        <p14:creationId xmlns:p14="http://schemas.microsoft.com/office/powerpoint/2010/main" val="1277244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11</a:t>
            </a:fld>
            <a:endParaRPr lang="de-AT" dirty="0"/>
          </a:p>
        </p:txBody>
      </p:sp>
    </p:spTree>
    <p:extLst>
      <p:ext uri="{BB962C8B-B14F-4D97-AF65-F5344CB8AC3E}">
        <p14:creationId xmlns:p14="http://schemas.microsoft.com/office/powerpoint/2010/main" val="1450797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12</a:t>
            </a:fld>
            <a:endParaRPr lang="de-AT" dirty="0"/>
          </a:p>
        </p:txBody>
      </p:sp>
    </p:spTree>
    <p:extLst>
      <p:ext uri="{BB962C8B-B14F-4D97-AF65-F5344CB8AC3E}">
        <p14:creationId xmlns:p14="http://schemas.microsoft.com/office/powerpoint/2010/main" val="1449644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13</a:t>
            </a:fld>
            <a:endParaRPr lang="de-AT" dirty="0"/>
          </a:p>
        </p:txBody>
      </p:sp>
    </p:spTree>
    <p:extLst>
      <p:ext uri="{BB962C8B-B14F-4D97-AF65-F5344CB8AC3E}">
        <p14:creationId xmlns:p14="http://schemas.microsoft.com/office/powerpoint/2010/main" val="132538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14</a:t>
            </a:fld>
            <a:endParaRPr lang="de-AT" dirty="0"/>
          </a:p>
        </p:txBody>
      </p:sp>
    </p:spTree>
    <p:extLst>
      <p:ext uri="{BB962C8B-B14F-4D97-AF65-F5344CB8AC3E}">
        <p14:creationId xmlns:p14="http://schemas.microsoft.com/office/powerpoint/2010/main" val="1664348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15</a:t>
            </a:fld>
            <a:endParaRPr lang="de-AT" dirty="0"/>
          </a:p>
        </p:txBody>
      </p:sp>
    </p:spTree>
    <p:extLst>
      <p:ext uri="{BB962C8B-B14F-4D97-AF65-F5344CB8AC3E}">
        <p14:creationId xmlns:p14="http://schemas.microsoft.com/office/powerpoint/2010/main" val="313818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a:t>
            </a:fld>
            <a:endParaRPr lang="de-AT" dirty="0"/>
          </a:p>
        </p:txBody>
      </p:sp>
    </p:spTree>
    <p:extLst>
      <p:ext uri="{BB962C8B-B14F-4D97-AF65-F5344CB8AC3E}">
        <p14:creationId xmlns:p14="http://schemas.microsoft.com/office/powerpoint/2010/main" val="299476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a:t>
            </a:fld>
            <a:endParaRPr lang="de-AT" dirty="0"/>
          </a:p>
        </p:txBody>
      </p:sp>
    </p:spTree>
    <p:extLst>
      <p:ext uri="{BB962C8B-B14F-4D97-AF65-F5344CB8AC3E}">
        <p14:creationId xmlns:p14="http://schemas.microsoft.com/office/powerpoint/2010/main" val="596811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a:t>
            </a:fld>
            <a:endParaRPr lang="de-AT" dirty="0"/>
          </a:p>
        </p:txBody>
      </p:sp>
    </p:spTree>
    <p:extLst>
      <p:ext uri="{BB962C8B-B14F-4D97-AF65-F5344CB8AC3E}">
        <p14:creationId xmlns:p14="http://schemas.microsoft.com/office/powerpoint/2010/main" val="387258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5</a:t>
            </a:fld>
            <a:endParaRPr lang="de-AT" dirty="0"/>
          </a:p>
        </p:txBody>
      </p:sp>
    </p:spTree>
    <p:extLst>
      <p:ext uri="{BB962C8B-B14F-4D97-AF65-F5344CB8AC3E}">
        <p14:creationId xmlns:p14="http://schemas.microsoft.com/office/powerpoint/2010/main" val="394393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6</a:t>
            </a:fld>
            <a:endParaRPr lang="de-AT" dirty="0"/>
          </a:p>
        </p:txBody>
      </p:sp>
    </p:spTree>
    <p:extLst>
      <p:ext uri="{BB962C8B-B14F-4D97-AF65-F5344CB8AC3E}">
        <p14:creationId xmlns:p14="http://schemas.microsoft.com/office/powerpoint/2010/main" val="201121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7</a:t>
            </a:fld>
            <a:endParaRPr lang="de-AT" dirty="0"/>
          </a:p>
        </p:txBody>
      </p:sp>
    </p:spTree>
    <p:extLst>
      <p:ext uri="{BB962C8B-B14F-4D97-AF65-F5344CB8AC3E}">
        <p14:creationId xmlns:p14="http://schemas.microsoft.com/office/powerpoint/2010/main" val="3445493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8</a:t>
            </a:fld>
            <a:endParaRPr lang="de-AT" dirty="0"/>
          </a:p>
        </p:txBody>
      </p:sp>
    </p:spTree>
    <p:extLst>
      <p:ext uri="{BB962C8B-B14F-4D97-AF65-F5344CB8AC3E}">
        <p14:creationId xmlns:p14="http://schemas.microsoft.com/office/powerpoint/2010/main" val="382925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9</a:t>
            </a:fld>
            <a:endParaRPr lang="de-AT"/>
          </a:p>
        </p:txBody>
      </p:sp>
    </p:spTree>
    <p:extLst>
      <p:ext uri="{BB962C8B-B14F-4D97-AF65-F5344CB8AC3E}">
        <p14:creationId xmlns:p14="http://schemas.microsoft.com/office/powerpoint/2010/main" val="159365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83B4B-B471-49E5-9465-D3C46C5BBF5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A44440BC-A7DC-48E1-9735-C864D2097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154F11-DC33-47FB-BDC3-BF0681112ADE}"/>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5" name="Fußzeilenplatzhalter 4">
            <a:extLst>
              <a:ext uri="{FF2B5EF4-FFF2-40B4-BE49-F238E27FC236}">
                <a16:creationId xmlns:a16="http://schemas.microsoft.com/office/drawing/2014/main" id="{56DE0CBE-560B-4463-ABC8-99182DAB975A}"/>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83288922-4113-4A11-83E4-86864D1D03B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2556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0C7753-45A7-4FBE-B3F0-B7A815138E58}"/>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0BEDBC2F-5EFB-48E5-94D5-D2F3D140C20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3216B6F-2E33-4408-BA62-687FE750D451}"/>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5" name="Fußzeilenplatzhalter 4">
            <a:extLst>
              <a:ext uri="{FF2B5EF4-FFF2-40B4-BE49-F238E27FC236}">
                <a16:creationId xmlns:a16="http://schemas.microsoft.com/office/drawing/2014/main" id="{7614A664-82E1-4F72-A346-D3EC372333B7}"/>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F1D37FE4-6907-4DDD-B248-2F3CD1FBBD2D}"/>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30216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2E4D8CC-1CAD-4684-A7E6-A89859D9DC2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B617C6B5-9969-474E-A0F3-A31C1D1FA5A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D188191-0232-4643-AF36-62EFED8721EB}"/>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5" name="Fußzeilenplatzhalter 4">
            <a:extLst>
              <a:ext uri="{FF2B5EF4-FFF2-40B4-BE49-F238E27FC236}">
                <a16:creationId xmlns:a16="http://schemas.microsoft.com/office/drawing/2014/main" id="{5FA0C348-D026-4AB2-BAF5-2EACF3B2F366}"/>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AEF9CFC3-C5DF-4DCB-ABD2-8CFA8749D28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326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CD160-FD88-4C47-8FBE-1DA054D1985B}"/>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5AA0CA3-B6EF-4906-A5CF-1A6FC2B9BBF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9FD1AB5-68A3-4D0A-B705-10D5E06E63F0}"/>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5" name="Fußzeilenplatzhalter 4">
            <a:extLst>
              <a:ext uri="{FF2B5EF4-FFF2-40B4-BE49-F238E27FC236}">
                <a16:creationId xmlns:a16="http://schemas.microsoft.com/office/drawing/2014/main" id="{D1283540-CB00-4AB4-B2BC-9DB4BF606A90}"/>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E0FC30BF-81A0-42E6-B89C-5F555B61707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97076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D87ECC-5D48-46D3-BDC6-2D608C97587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CC616FEB-95ED-4C1D-9D7A-B1922B71D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63D5924-BCD4-4852-A7E4-44FBD80ACD05}"/>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5" name="Fußzeilenplatzhalter 4">
            <a:extLst>
              <a:ext uri="{FF2B5EF4-FFF2-40B4-BE49-F238E27FC236}">
                <a16:creationId xmlns:a16="http://schemas.microsoft.com/office/drawing/2014/main" id="{1703727B-65A4-42C9-941F-7D15157B2BB2}"/>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4EDDC4AE-D3EF-4AB5-B7B4-A9461AB5562B}"/>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4844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00D319-E3E6-4B71-9508-1F2DFC71FA8E}"/>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1E87685-3023-456A-A8E4-E7BC2DC85F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33F3FDD6-A121-4086-9E5B-CAA18A6A97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36A4743B-692F-42FF-8DA0-4451131CDC95}"/>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6" name="Fußzeilenplatzhalter 5">
            <a:extLst>
              <a:ext uri="{FF2B5EF4-FFF2-40B4-BE49-F238E27FC236}">
                <a16:creationId xmlns:a16="http://schemas.microsoft.com/office/drawing/2014/main" id="{2A5749FC-8190-450E-AE85-3676E5291339}"/>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4D4011E-761C-403E-8F84-FA27CEACA6DA}"/>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4584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C4F24-961D-4BFD-B2A8-7F50F16DAEA9}"/>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B2F89B3-D844-44E3-B584-7D19B6DCC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31C1201-8C7E-4585-899A-03105DF3DD6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955134B7-FC0D-47D8-95D0-25FC729ED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4443FD-20FF-4E87-B8AD-05CF8A6C968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A5AB9845-F1CA-4FDD-9247-A1D4A1C90D4C}"/>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8" name="Fußzeilenplatzhalter 7">
            <a:extLst>
              <a:ext uri="{FF2B5EF4-FFF2-40B4-BE49-F238E27FC236}">
                <a16:creationId xmlns:a16="http://schemas.microsoft.com/office/drawing/2014/main" id="{1203D2B4-74CB-415F-A7DE-4C7B0CFE3A9E}"/>
              </a:ext>
            </a:extLst>
          </p:cNvPr>
          <p:cNvSpPr>
            <a:spLocks noGrp="1"/>
          </p:cNvSpPr>
          <p:nvPr>
            <p:ph type="ftr" sz="quarter" idx="11"/>
          </p:nvPr>
        </p:nvSpPr>
        <p:spPr/>
        <p:txBody>
          <a:bodyPr/>
          <a:lstStyle/>
          <a:p>
            <a:endParaRPr lang="de-AT" dirty="0"/>
          </a:p>
        </p:txBody>
      </p:sp>
      <p:sp>
        <p:nvSpPr>
          <p:cNvPr id="9" name="Foliennummernplatzhalter 8">
            <a:extLst>
              <a:ext uri="{FF2B5EF4-FFF2-40B4-BE49-F238E27FC236}">
                <a16:creationId xmlns:a16="http://schemas.microsoft.com/office/drawing/2014/main" id="{B9683C49-DE79-45B6-BFEE-33AC57615F2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08416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94DA00-5EE7-4E55-9DA9-068E8D551717}"/>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BD20A82E-1C1C-44E9-87AC-164A14B8E20A}"/>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4" name="Fußzeilenplatzhalter 3">
            <a:extLst>
              <a:ext uri="{FF2B5EF4-FFF2-40B4-BE49-F238E27FC236}">
                <a16:creationId xmlns:a16="http://schemas.microsoft.com/office/drawing/2014/main" id="{D2C67E90-C4C7-4E44-A7DD-53F064CFD32B}"/>
              </a:ext>
            </a:extLst>
          </p:cNvPr>
          <p:cNvSpPr>
            <a:spLocks noGrp="1"/>
          </p:cNvSpPr>
          <p:nvPr>
            <p:ph type="ftr" sz="quarter" idx="11"/>
          </p:nvPr>
        </p:nvSpPr>
        <p:spPr/>
        <p:txBody>
          <a:bodyPr/>
          <a:lstStyle/>
          <a:p>
            <a:endParaRPr lang="de-AT" dirty="0"/>
          </a:p>
        </p:txBody>
      </p:sp>
      <p:sp>
        <p:nvSpPr>
          <p:cNvPr id="5" name="Foliennummernplatzhalter 4">
            <a:extLst>
              <a:ext uri="{FF2B5EF4-FFF2-40B4-BE49-F238E27FC236}">
                <a16:creationId xmlns:a16="http://schemas.microsoft.com/office/drawing/2014/main" id="{F907EC8B-6406-429E-B340-89F4A823866F}"/>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9213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B59C29-2832-4A9D-B296-23407D8C8E1C}"/>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3" name="Fußzeilenplatzhalter 2">
            <a:extLst>
              <a:ext uri="{FF2B5EF4-FFF2-40B4-BE49-F238E27FC236}">
                <a16:creationId xmlns:a16="http://schemas.microsoft.com/office/drawing/2014/main" id="{A8CF4F8D-0AEE-440A-A754-8FBC661AEFD5}"/>
              </a:ext>
            </a:extLst>
          </p:cNvPr>
          <p:cNvSpPr>
            <a:spLocks noGrp="1"/>
          </p:cNvSpPr>
          <p:nvPr>
            <p:ph type="ftr" sz="quarter" idx="11"/>
          </p:nvPr>
        </p:nvSpPr>
        <p:spPr/>
        <p:txBody>
          <a:bodyPr/>
          <a:lstStyle/>
          <a:p>
            <a:endParaRPr lang="de-AT" dirty="0"/>
          </a:p>
        </p:txBody>
      </p:sp>
      <p:sp>
        <p:nvSpPr>
          <p:cNvPr id="4" name="Foliennummernplatzhalter 3">
            <a:extLst>
              <a:ext uri="{FF2B5EF4-FFF2-40B4-BE49-F238E27FC236}">
                <a16:creationId xmlns:a16="http://schemas.microsoft.com/office/drawing/2014/main" id="{76D7BAD8-D730-4F71-B6C2-D7E837F00C87}"/>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71709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C0DBE-3BA8-4150-B494-7545DF1378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BA3C44B7-FDAA-4B2B-8561-EFCB9D6FD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3D1AFD10-9F96-43D2-99B7-255258A8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855D62-5EF5-4D4B-AD56-733AA2F94A8D}"/>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6" name="Fußzeilenplatzhalter 5">
            <a:extLst>
              <a:ext uri="{FF2B5EF4-FFF2-40B4-BE49-F238E27FC236}">
                <a16:creationId xmlns:a16="http://schemas.microsoft.com/office/drawing/2014/main" id="{5E89CAEC-2ED8-455D-B7DE-D47618BE4BA4}"/>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D771994-5456-492F-9F24-B84C87043E18}"/>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5189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9CD43-CA12-4996-AB00-4748820026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C7939FCA-1EFB-4328-981C-954198823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dirty="0"/>
          </a:p>
        </p:txBody>
      </p:sp>
      <p:sp>
        <p:nvSpPr>
          <p:cNvPr id="4" name="Textplatzhalter 3">
            <a:extLst>
              <a:ext uri="{FF2B5EF4-FFF2-40B4-BE49-F238E27FC236}">
                <a16:creationId xmlns:a16="http://schemas.microsoft.com/office/drawing/2014/main" id="{AC858AE4-F45F-4302-A66C-32C645361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90BE74-1955-43FA-AF2D-3C20ABAC4B5F}"/>
              </a:ext>
            </a:extLst>
          </p:cNvPr>
          <p:cNvSpPr>
            <a:spLocks noGrp="1"/>
          </p:cNvSpPr>
          <p:nvPr>
            <p:ph type="dt" sz="half" idx="10"/>
          </p:nvPr>
        </p:nvSpPr>
        <p:spPr/>
        <p:txBody>
          <a:bodyPr/>
          <a:lstStyle/>
          <a:p>
            <a:fld id="{02F5D37A-7889-437D-BB14-159FF5FB46B6}" type="datetimeFigureOut">
              <a:rPr lang="de-AT" smtClean="0"/>
              <a:t>06.02.2021</a:t>
            </a:fld>
            <a:endParaRPr lang="de-AT" dirty="0"/>
          </a:p>
        </p:txBody>
      </p:sp>
      <p:sp>
        <p:nvSpPr>
          <p:cNvPr id="6" name="Fußzeilenplatzhalter 5">
            <a:extLst>
              <a:ext uri="{FF2B5EF4-FFF2-40B4-BE49-F238E27FC236}">
                <a16:creationId xmlns:a16="http://schemas.microsoft.com/office/drawing/2014/main" id="{B2949F2F-BC13-48ED-8D3A-A366C0915482}"/>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35D31BBF-EA6E-4D65-B6F2-A6B1E91DDDA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65805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8904523-E0D6-45D1-AF5B-1389DB818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8FEA55D-5A20-4D75-8C04-F476C241E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0E3D37C-7FD8-4199-8A97-2761AB897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D37A-7889-437D-BB14-159FF5FB46B6}" type="datetimeFigureOut">
              <a:rPr lang="de-AT" smtClean="0"/>
              <a:t>06.02.2021</a:t>
            </a:fld>
            <a:endParaRPr lang="de-AT" dirty="0"/>
          </a:p>
        </p:txBody>
      </p:sp>
      <p:sp>
        <p:nvSpPr>
          <p:cNvPr id="5" name="Fußzeilenplatzhalter 4">
            <a:extLst>
              <a:ext uri="{FF2B5EF4-FFF2-40B4-BE49-F238E27FC236}">
                <a16:creationId xmlns:a16="http://schemas.microsoft.com/office/drawing/2014/main" id="{A653A0AB-63A9-49B4-90F1-78A384D6C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dirty="0"/>
          </a:p>
        </p:txBody>
      </p:sp>
      <p:sp>
        <p:nvSpPr>
          <p:cNvPr id="6" name="Foliennummernplatzhalter 5">
            <a:extLst>
              <a:ext uri="{FF2B5EF4-FFF2-40B4-BE49-F238E27FC236}">
                <a16:creationId xmlns:a16="http://schemas.microsoft.com/office/drawing/2014/main" id="{E9325486-2C74-481C-A794-4068BD9C0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6B95-F1EB-4A93-B43C-768A8EFE449E}" type="slidenum">
              <a:rPr lang="de-AT" smtClean="0"/>
              <a:t>‹Nr.›</a:t>
            </a:fld>
            <a:endParaRPr lang="de-AT" dirty="0"/>
          </a:p>
        </p:txBody>
      </p:sp>
    </p:spTree>
    <p:extLst>
      <p:ext uri="{BB962C8B-B14F-4D97-AF65-F5344CB8AC3E}">
        <p14:creationId xmlns:p14="http://schemas.microsoft.com/office/powerpoint/2010/main" val="409905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Querschnittsaufgaben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708981"/>
          </a:xfrm>
          <a:prstGeom prst="rect">
            <a:avLst/>
          </a:prstGeom>
          <a:noFill/>
        </p:spPr>
        <p:txBody>
          <a:bodyPr wrap="square" rtlCol="0">
            <a:spAutoFit/>
          </a:bodyPr>
          <a:lstStyle/>
          <a:p>
            <a:pPr marL="285750" indent="-285750">
              <a:buFont typeface="Arial" panose="020B0604020202020204" pitchFamily="34" charset="0"/>
              <a:buChar char="•"/>
            </a:pPr>
            <a:r>
              <a:rPr lang="de-AT" sz="2000" dirty="0"/>
              <a:t>Als Querschnittsaufgaben werden alle Tätigkeiten in einem Projekt bezeichnet, die nicht nur zu einem bestimmten Zeitpunkt oder in einer bestimmten Projektphase durchgeführt werden, sondern während des ganzen Projekts durchgeführt werden müssen.</a:t>
            </a:r>
          </a:p>
          <a:p>
            <a:pPr marL="285750" indent="-285750">
              <a:buFont typeface="Arial" panose="020B0604020202020204" pitchFamily="34" charset="0"/>
              <a:buChar char="•"/>
            </a:pPr>
            <a:r>
              <a:rPr lang="de-AT" sz="2000" dirty="0"/>
              <a:t>zu den Querschnittsaufgaben zählen unter anderem:</a:t>
            </a:r>
          </a:p>
          <a:p>
            <a:pPr marL="742950" lvl="1" indent="-285750">
              <a:buFont typeface="Arial" panose="020B0604020202020204" pitchFamily="34" charset="0"/>
              <a:buChar char="•"/>
            </a:pPr>
            <a:r>
              <a:rPr lang="de-AT" sz="2000" dirty="0"/>
              <a:t>Risikomanagement</a:t>
            </a:r>
          </a:p>
          <a:p>
            <a:pPr marL="742950" lvl="1" indent="-285750">
              <a:buFont typeface="Arial" panose="020B0604020202020204" pitchFamily="34" charset="0"/>
              <a:buChar char="•"/>
            </a:pPr>
            <a:r>
              <a:rPr lang="de-AT" sz="2000" dirty="0"/>
              <a:t>Projektcontrolling</a:t>
            </a:r>
          </a:p>
          <a:p>
            <a:pPr marL="742950" lvl="1" indent="-285750">
              <a:buFont typeface="Arial" panose="020B0604020202020204" pitchFamily="34" charset="0"/>
              <a:buChar char="•"/>
            </a:pPr>
            <a:r>
              <a:rPr lang="de-AT" sz="2000" dirty="0"/>
              <a:t>Berichtswesen</a:t>
            </a:r>
          </a:p>
          <a:p>
            <a:pPr marL="742950" lvl="1" indent="-285750">
              <a:buFont typeface="Arial" panose="020B0604020202020204" pitchFamily="34" charset="0"/>
              <a:buChar char="•"/>
            </a:pPr>
            <a:r>
              <a:rPr lang="de-AT" sz="2000" dirty="0"/>
              <a:t>Dokumentation</a:t>
            </a:r>
          </a:p>
          <a:p>
            <a:pPr marL="742950" lvl="1" indent="-285750">
              <a:buFont typeface="Arial" panose="020B0604020202020204" pitchFamily="34" charset="0"/>
              <a:buChar char="•"/>
            </a:pPr>
            <a:r>
              <a:rPr lang="de-AT" sz="2000" dirty="0"/>
              <a:t>Beschaffung</a:t>
            </a:r>
          </a:p>
          <a:p>
            <a:pPr marL="742950" lvl="1" indent="-285750">
              <a:buFont typeface="Arial" panose="020B0604020202020204" pitchFamily="34" charset="0"/>
              <a:buChar char="•"/>
            </a:pPr>
            <a:r>
              <a:rPr lang="de-AT" sz="2000" dirty="0"/>
              <a:t>Krisenmanagement</a:t>
            </a:r>
          </a:p>
          <a:p>
            <a:pPr marL="742950" lvl="1" indent="-285750">
              <a:buFont typeface="Arial" panose="020B0604020202020204" pitchFamily="34" charset="0"/>
              <a:buChar char="•"/>
            </a:pPr>
            <a:r>
              <a:rPr lang="de-AT" sz="2000" dirty="0"/>
              <a:t>Konfliktmanagement</a:t>
            </a:r>
          </a:p>
          <a:p>
            <a:pPr marL="742950" lvl="1" indent="-285750">
              <a:buFont typeface="Arial" panose="020B0604020202020204" pitchFamily="34" charset="0"/>
              <a:buChar char="•"/>
            </a:pPr>
            <a:r>
              <a:rPr lang="de-AT" sz="2000" dirty="0"/>
              <a:t>Change-Management</a:t>
            </a:r>
          </a:p>
          <a:p>
            <a:pPr marL="742950" lvl="1" indent="-285750">
              <a:buFont typeface="Arial" panose="020B0604020202020204" pitchFamily="34" charset="0"/>
              <a:buChar char="•"/>
            </a:pPr>
            <a:r>
              <a:rPr lang="de-AT" sz="2000" dirty="0"/>
              <a:t>Claim-Management</a:t>
            </a:r>
          </a:p>
          <a:p>
            <a:pPr marL="742950" lvl="1" indent="-285750">
              <a:buFont typeface="Arial" panose="020B0604020202020204" pitchFamily="34" charset="0"/>
              <a:buChar char="•"/>
            </a:pPr>
            <a:r>
              <a:rPr lang="de-AT" sz="2000" dirty="0"/>
              <a:t>Qualitätsmanagement</a:t>
            </a:r>
          </a:p>
          <a:p>
            <a:pPr marL="742950" lvl="1" indent="-285750">
              <a:buFont typeface="Arial" panose="020B0604020202020204" pitchFamily="34" charset="0"/>
              <a:buChar char="•"/>
            </a:pPr>
            <a:r>
              <a:rPr lang="de-AT" sz="2000" dirty="0"/>
              <a:t>Projektmarketing</a:t>
            </a:r>
          </a:p>
        </p:txBody>
      </p:sp>
      <p:pic>
        <p:nvPicPr>
          <p:cNvPr id="1026" name="Picture 2" descr="Grüner Haken Haken Vektor Icon Für Kontrollkästchen Markersymbol Stock  Vektor Art und mehr Bilder von Aussuchen - iStock">
            <a:extLst>
              <a:ext uri="{FF2B5EF4-FFF2-40B4-BE49-F238E27FC236}">
                <a16:creationId xmlns:a16="http://schemas.microsoft.com/office/drawing/2014/main" id="{5F706152-F5EF-42C5-A5B9-74F155088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500" y="2929963"/>
            <a:ext cx="365125" cy="365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Grüner Haken Haken Vektor Icon Für Kontrollkästchen Markersymbol Stock  Vektor Art und mehr Bilder von Aussuchen - iStock">
            <a:extLst>
              <a:ext uri="{FF2B5EF4-FFF2-40B4-BE49-F238E27FC236}">
                <a16:creationId xmlns:a16="http://schemas.microsoft.com/office/drawing/2014/main" id="{9F39AF37-B7BC-4B51-874F-4A4E32AB0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184" y="3266713"/>
            <a:ext cx="365125" cy="365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Grüner Haken Haken Vektor Icon Für Kontrollkästchen Markersymbol Stock  Vektor Art und mehr Bilder von Aussuchen - iStock">
            <a:extLst>
              <a:ext uri="{FF2B5EF4-FFF2-40B4-BE49-F238E27FC236}">
                <a16:creationId xmlns:a16="http://schemas.microsoft.com/office/drawing/2014/main" id="{350FFB3F-EFD5-4E3F-ABCC-BC9004641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305" y="3543509"/>
            <a:ext cx="365125" cy="365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Grüner Haken Haken Vektor Icon Für Kontrollkästchen Markersymbol Stock  Vektor Art und mehr Bilder von Aussuchen - iStock">
            <a:extLst>
              <a:ext uri="{FF2B5EF4-FFF2-40B4-BE49-F238E27FC236}">
                <a16:creationId xmlns:a16="http://schemas.microsoft.com/office/drawing/2014/main" id="{3A3A883A-F230-4331-90C1-B9B5E7C69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463" y="3877110"/>
            <a:ext cx="36512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81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Projektabschluss</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093428"/>
          </a:xfrm>
          <a:prstGeom prst="rect">
            <a:avLst/>
          </a:prstGeom>
          <a:noFill/>
        </p:spPr>
        <p:txBody>
          <a:bodyPr wrap="square" rtlCol="0">
            <a:spAutoFit/>
          </a:bodyPr>
          <a:lstStyle/>
          <a:p>
            <a:pPr marL="285750" indent="-285750">
              <a:buFont typeface="Arial" panose="020B0604020202020204" pitchFamily="34" charset="0"/>
              <a:buChar char="•"/>
            </a:pPr>
            <a:r>
              <a:rPr lang="de-AT" sz="2000" dirty="0"/>
              <a:t>der Hauptteil der Projektaufgabe ist erfüllt und die Ergebnisse sind dem Kunden/Auftraggeber übergeben und von diesem abgenommen</a:t>
            </a:r>
          </a:p>
          <a:p>
            <a:pPr marL="285750" indent="-285750">
              <a:buFont typeface="Arial" panose="020B0604020202020204" pitchFamily="34" charset="0"/>
              <a:buChar char="•"/>
            </a:pPr>
            <a:r>
              <a:rPr lang="de-AT" sz="2000" dirty="0"/>
              <a:t>die Projektorganisation wird aufgelöst und die Projektmitglieder wenden sich anderen Aufgaben zu</a:t>
            </a:r>
          </a:p>
          <a:p>
            <a:pPr marL="285750" indent="-285750">
              <a:buFont typeface="Arial" panose="020B0604020202020204" pitchFamily="34" charset="0"/>
              <a:buChar char="•"/>
            </a:pPr>
            <a:r>
              <a:rPr lang="de-AT" sz="2000" dirty="0"/>
              <a:t>ein klar erkennbarer Projektabschluss ist für den Kunden/Auftraggeber und die Projektmitarbeiter wichtig, um Unklarheiten und Unsicherheiten zu vermeiden</a:t>
            </a:r>
          </a:p>
          <a:p>
            <a:pPr marL="285750" indent="-285750">
              <a:buFont typeface="Arial" panose="020B0604020202020204" pitchFamily="34" charset="0"/>
              <a:buChar char="•"/>
            </a:pPr>
            <a:r>
              <a:rPr lang="de-AT" sz="2000" dirty="0"/>
              <a:t>für die Projektmitarbeiter sollte schon frühzeitig mit einem geregelten Projektabschluss begonnen werden, um eine Perspektive für die Zeit danach zu bieten „innerliche Kündigung“ vom Projekt zu verhindern</a:t>
            </a:r>
          </a:p>
          <a:p>
            <a:pPr marL="285750" indent="-285750">
              <a:buFont typeface="Arial" panose="020B0604020202020204" pitchFamily="34" charset="0"/>
              <a:buChar char="•"/>
            </a:pPr>
            <a:r>
              <a:rPr lang="de-AT" sz="2000" dirty="0"/>
              <a:t>die notwendigen Aktivitäten lassen sich in folgende Kategorien gliedern:</a:t>
            </a:r>
          </a:p>
          <a:p>
            <a:pPr marL="742950" lvl="1" indent="-285750">
              <a:buFont typeface="Arial" panose="020B0604020202020204" pitchFamily="34" charset="0"/>
              <a:buChar char="•"/>
            </a:pPr>
            <a:r>
              <a:rPr lang="de-AT" sz="2000" dirty="0"/>
              <a:t>inhaltlich-fachliche Aufgaben</a:t>
            </a:r>
          </a:p>
          <a:p>
            <a:pPr marL="742950" lvl="1" indent="-285750">
              <a:buFont typeface="Arial" panose="020B0604020202020204" pitchFamily="34" charset="0"/>
              <a:buChar char="•"/>
            </a:pPr>
            <a:r>
              <a:rPr lang="de-AT" sz="2000" dirty="0"/>
              <a:t>organisatorische Aufgaben</a:t>
            </a:r>
          </a:p>
          <a:p>
            <a:pPr marL="742950" lvl="1" indent="-285750">
              <a:buFont typeface="Arial" panose="020B0604020202020204" pitchFamily="34" charset="0"/>
              <a:buChar char="•"/>
            </a:pPr>
            <a:r>
              <a:rPr lang="de-AT" sz="2000" dirty="0"/>
              <a:t>emotional-soziale Aufgaben</a:t>
            </a:r>
          </a:p>
          <a:p>
            <a:pPr marL="742950" lvl="1"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400881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Inhaltlich-fachliche Aufgaben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554545"/>
          </a:xfrm>
          <a:prstGeom prst="rect">
            <a:avLst/>
          </a:prstGeom>
          <a:noFill/>
        </p:spPr>
        <p:txBody>
          <a:bodyPr wrap="square" rtlCol="0">
            <a:spAutoFit/>
          </a:bodyPr>
          <a:lstStyle/>
          <a:p>
            <a:pPr marL="285750" indent="-285750">
              <a:buFont typeface="Arial" panose="020B0604020202020204" pitchFamily="34" charset="0"/>
              <a:buChar char="•"/>
            </a:pPr>
            <a:r>
              <a:rPr lang="de-AT" sz="2000" dirty="0"/>
              <a:t>Übergabe der Projektergebnisse an den Kunden/Auftraggeber</a:t>
            </a:r>
          </a:p>
          <a:p>
            <a:pPr marL="285750" indent="-285750">
              <a:buFont typeface="Arial" panose="020B0604020202020204" pitchFamily="34" charset="0"/>
              <a:buChar char="•"/>
            </a:pPr>
            <a:r>
              <a:rPr lang="de-AT" sz="2000" dirty="0"/>
              <a:t>Abnahme durch den Kunden/Auftraggeber</a:t>
            </a:r>
          </a:p>
          <a:p>
            <a:pPr marL="285750" indent="-285750">
              <a:buFont typeface="Arial" panose="020B0604020202020204" pitchFamily="34" charset="0"/>
              <a:buChar char="•"/>
            </a:pPr>
            <a:r>
              <a:rPr lang="de-AT" sz="2000" dirty="0"/>
              <a:t>Liste offener Punkte erstellen </a:t>
            </a:r>
            <a:r>
              <a:rPr lang="de-AT" sz="2000" dirty="0">
                <a:sym typeface="Wingdings" panose="05000000000000000000" pitchFamily="2" charset="2"/>
              </a:rPr>
              <a:t> welche Aufgaben sind noch vor Abschluss zu erledigen, welche werden auf die Nachprojektphase verschoben</a:t>
            </a:r>
          </a:p>
          <a:p>
            <a:pPr marL="285750" indent="-285750">
              <a:buFont typeface="Arial" panose="020B0604020202020204" pitchFamily="34" charset="0"/>
              <a:buChar char="•"/>
            </a:pPr>
            <a:r>
              <a:rPr lang="de-AT" sz="2000" dirty="0">
                <a:sym typeface="Wingdings" panose="05000000000000000000" pitchFamily="2" charset="2"/>
              </a:rPr>
              <a:t>Nachkalkulation des Projektes</a:t>
            </a:r>
          </a:p>
          <a:p>
            <a:pPr marL="285750" indent="-285750">
              <a:buFont typeface="Arial" panose="020B0604020202020204" pitchFamily="34" charset="0"/>
              <a:buChar char="•"/>
            </a:pPr>
            <a:r>
              <a:rPr lang="de-AT" sz="2000" dirty="0">
                <a:sym typeface="Wingdings" panose="05000000000000000000" pitchFamily="2" charset="2"/>
              </a:rPr>
              <a:t>Evaluierung des Projektverlaufs</a:t>
            </a:r>
            <a:endParaRPr lang="de-AT" sz="2000" dirty="0"/>
          </a:p>
          <a:p>
            <a:pPr marL="742950" lvl="1"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271578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organisatorische Aufgaben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862322"/>
          </a:xfrm>
          <a:prstGeom prst="rect">
            <a:avLst/>
          </a:prstGeom>
          <a:noFill/>
        </p:spPr>
        <p:txBody>
          <a:bodyPr wrap="square" rtlCol="0">
            <a:spAutoFit/>
          </a:bodyPr>
          <a:lstStyle/>
          <a:p>
            <a:pPr marL="285750" indent="-285750">
              <a:buFont typeface="Arial" panose="020B0604020202020204" pitchFamily="34" charset="0"/>
              <a:buChar char="•"/>
            </a:pPr>
            <a:r>
              <a:rPr lang="de-AT" sz="2000" dirty="0"/>
              <a:t>Durchführung des formalen Projektabschlusses</a:t>
            </a:r>
          </a:p>
          <a:p>
            <a:pPr marL="285750" indent="-285750">
              <a:buFont typeface="Arial" panose="020B0604020202020204" pitchFamily="34" charset="0"/>
              <a:buChar char="•"/>
            </a:pPr>
            <a:r>
              <a:rPr lang="de-AT" sz="2000" dirty="0"/>
              <a:t>Entlastung des Projektteams durch den Lenkungsausschuss</a:t>
            </a:r>
          </a:p>
          <a:p>
            <a:pPr marL="285750" indent="-285750">
              <a:buFont typeface="Arial" panose="020B0604020202020204" pitchFamily="34" charset="0"/>
              <a:buChar char="•"/>
            </a:pPr>
            <a:r>
              <a:rPr lang="de-AT" sz="2000" dirty="0"/>
              <a:t>Auflösung der Projektorganisation</a:t>
            </a:r>
          </a:p>
          <a:p>
            <a:pPr marL="285750" indent="-285750">
              <a:buFont typeface="Arial" panose="020B0604020202020204" pitchFamily="34" charset="0"/>
              <a:buChar char="•"/>
            </a:pPr>
            <a:r>
              <a:rPr lang="de-AT" sz="2000" dirty="0"/>
              <a:t>Erstellen des Projektabschlussberichts</a:t>
            </a:r>
          </a:p>
          <a:p>
            <a:pPr marL="285750" indent="-285750">
              <a:buFont typeface="Arial" panose="020B0604020202020204" pitchFamily="34" charset="0"/>
              <a:buChar char="•"/>
            </a:pPr>
            <a:r>
              <a:rPr lang="de-AT" sz="2000" dirty="0"/>
              <a:t>Bestimmen der Projektmitarbeiter, die die Nachprojektphase betreuen</a:t>
            </a:r>
          </a:p>
          <a:p>
            <a:pPr marL="285750" indent="-285750">
              <a:buFont typeface="Arial" panose="020B0604020202020204" pitchFamily="34" charset="0"/>
              <a:buChar char="•"/>
            </a:pPr>
            <a:r>
              <a:rPr lang="de-AT" sz="2000" dirty="0"/>
              <a:t>Projektunterlagen vervollständigen und archivieren</a:t>
            </a:r>
          </a:p>
          <a:p>
            <a:pPr marL="285750" indent="-285750">
              <a:buFont typeface="Arial" panose="020B0604020202020204" pitchFamily="34" charset="0"/>
              <a:buChar char="•"/>
            </a:pPr>
            <a:r>
              <a:rPr lang="de-AT" sz="2000" dirty="0" err="1"/>
              <a:t>Know-How</a:t>
            </a:r>
            <a:r>
              <a:rPr lang="de-AT" sz="2000" dirty="0"/>
              <a:t>-Transfer mittels Wissensdatenbank oder ähnlichem</a:t>
            </a:r>
          </a:p>
          <a:p>
            <a:pPr marL="742950" lvl="1"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305381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Emotional-soziale Aufgaben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3477875"/>
          </a:xfrm>
          <a:prstGeom prst="rect">
            <a:avLst/>
          </a:prstGeom>
          <a:noFill/>
        </p:spPr>
        <p:txBody>
          <a:bodyPr wrap="square" rtlCol="0">
            <a:spAutoFit/>
          </a:bodyPr>
          <a:lstStyle/>
          <a:p>
            <a:pPr marL="285750" indent="-285750">
              <a:buFont typeface="Arial" panose="020B0604020202020204" pitchFamily="34" charset="0"/>
              <a:buChar char="•"/>
            </a:pPr>
            <a:r>
              <a:rPr lang="de-AT" sz="2000" dirty="0"/>
              <a:t>Leistungsbeurteilung und persönliches Feedback an die Teammitglieder </a:t>
            </a:r>
          </a:p>
          <a:p>
            <a:pPr marL="285750" indent="-285750">
              <a:buFont typeface="Arial" panose="020B0604020202020204" pitchFamily="34" charset="0"/>
              <a:buChar char="•"/>
            </a:pPr>
            <a:r>
              <a:rPr lang="de-AT" sz="2000" dirty="0"/>
              <a:t>eventuell Auszeichnung von besonderen Leistungen im Projekt</a:t>
            </a:r>
          </a:p>
          <a:p>
            <a:pPr marL="285750" indent="-285750">
              <a:buFont typeface="Arial" panose="020B0604020202020204" pitchFamily="34" charset="0"/>
              <a:buChar char="•"/>
            </a:pPr>
            <a:r>
              <a:rPr lang="de-AT" sz="2000" dirty="0"/>
              <a:t>gemeinsame Projektreflexion in der Gruppe</a:t>
            </a:r>
          </a:p>
          <a:p>
            <a:pPr marL="285750" indent="-285750">
              <a:buFont typeface="Arial" panose="020B0604020202020204" pitchFamily="34" charset="0"/>
              <a:buChar char="•"/>
            </a:pPr>
            <a:r>
              <a:rPr lang="de-AT" sz="2000" dirty="0"/>
              <a:t>Bereinigung schwebender Konflikte</a:t>
            </a:r>
          </a:p>
          <a:p>
            <a:pPr marL="285750" indent="-285750">
              <a:buFont typeface="Arial" panose="020B0604020202020204" pitchFamily="34" charset="0"/>
              <a:buChar char="•"/>
            </a:pPr>
            <a:r>
              <a:rPr lang="de-AT" sz="2000" dirty="0"/>
              <a:t>gut eignet sich eine Projektabschluss-Sitzung, um folgende Aspekte zu behandeln:</a:t>
            </a:r>
          </a:p>
          <a:p>
            <a:pPr marL="742950" lvl="1" indent="-285750">
              <a:buFont typeface="Arial" panose="020B0604020202020204" pitchFamily="34" charset="0"/>
              <a:buChar char="•"/>
            </a:pPr>
            <a:r>
              <a:rPr lang="de-AT" sz="2000" dirty="0"/>
              <a:t>Präsentation und Analyse der Projektergebnisse</a:t>
            </a:r>
          </a:p>
          <a:p>
            <a:pPr marL="742950" lvl="1" indent="-285750">
              <a:buFont typeface="Arial" panose="020B0604020202020204" pitchFamily="34" charset="0"/>
              <a:buChar char="•"/>
            </a:pPr>
            <a:r>
              <a:rPr lang="de-AT" sz="2000" dirty="0"/>
              <a:t>Analyse und Bewertung des Projektverlaufs</a:t>
            </a:r>
          </a:p>
          <a:p>
            <a:pPr marL="742950" lvl="1" indent="-285750">
              <a:buFont typeface="Arial" panose="020B0604020202020204" pitchFamily="34" charset="0"/>
              <a:buChar char="•"/>
            </a:pPr>
            <a:r>
              <a:rPr lang="de-AT" sz="2000" dirty="0"/>
              <a:t>Behandlung der Nachprojekt-Phase mit offenen Aufgaben und </a:t>
            </a:r>
            <a:r>
              <a:rPr lang="de-AT" sz="2000" dirty="0" err="1"/>
              <a:t>KnowHow-Transfer</a:t>
            </a:r>
            <a:endParaRPr lang="de-AT" sz="2000" dirty="0"/>
          </a:p>
          <a:p>
            <a:pPr marL="742950" lvl="1" indent="-285750">
              <a:buFont typeface="Arial" panose="020B0604020202020204" pitchFamily="34" charset="0"/>
              <a:buChar char="•"/>
            </a:pPr>
            <a:r>
              <a:rPr lang="de-AT" sz="2000" dirty="0"/>
              <a:t>emotionaler Projektabschluss (Projektabschlussfeier!!!)</a:t>
            </a:r>
          </a:p>
          <a:p>
            <a:pPr marL="742950" lvl="1"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912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Projektabschlussbericht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862322"/>
          </a:xfrm>
          <a:prstGeom prst="rect">
            <a:avLst/>
          </a:prstGeom>
          <a:noFill/>
        </p:spPr>
        <p:txBody>
          <a:bodyPr wrap="square" rtlCol="0">
            <a:spAutoFit/>
          </a:bodyPr>
          <a:lstStyle/>
          <a:p>
            <a:pPr marL="285750" indent="-285750">
              <a:buFont typeface="Arial" panose="020B0604020202020204" pitchFamily="34" charset="0"/>
              <a:buChar char="•"/>
            </a:pPr>
            <a:r>
              <a:rPr lang="de-AT" sz="2000" dirty="0"/>
              <a:t>ist das letzte Dokument, das im Rahmen der Projektsteuerung entsteht</a:t>
            </a:r>
          </a:p>
          <a:p>
            <a:pPr marL="285750" indent="-285750">
              <a:buFont typeface="Arial" panose="020B0604020202020204" pitchFamily="34" charset="0"/>
              <a:buChar char="•"/>
            </a:pPr>
            <a:r>
              <a:rPr lang="de-AT" sz="2000" dirty="0"/>
              <a:t>enthält die folgenden wesentlichen Inhalte:</a:t>
            </a:r>
          </a:p>
          <a:p>
            <a:pPr marL="742950" lvl="1" indent="-285750">
              <a:buFont typeface="Arial" panose="020B0604020202020204" pitchFamily="34" charset="0"/>
              <a:buChar char="•"/>
            </a:pPr>
            <a:r>
              <a:rPr lang="de-AT" sz="2000" dirty="0"/>
              <a:t>Gesamtdarstellung des Projekts mit Projektnamen, Team, Projektziele, …</a:t>
            </a:r>
          </a:p>
          <a:p>
            <a:pPr marL="742950" lvl="1" indent="-285750">
              <a:buFont typeface="Arial" panose="020B0604020202020204" pitchFamily="34" charset="0"/>
              <a:buChar char="•"/>
            </a:pPr>
            <a:r>
              <a:rPr lang="de-AT" sz="2000" dirty="0"/>
              <a:t>Verlaufsanalyse von Terminen, Kosten und Leistungen aus dem Projektcontrolling</a:t>
            </a:r>
          </a:p>
          <a:p>
            <a:pPr marL="742950" lvl="1" indent="-285750">
              <a:buFont typeface="Arial" panose="020B0604020202020204" pitchFamily="34" charset="0"/>
              <a:buChar char="•"/>
            </a:pPr>
            <a:r>
              <a:rPr lang="de-AT" sz="2000" dirty="0"/>
              <a:t>Beschreibung der Ergebnisse</a:t>
            </a:r>
          </a:p>
          <a:p>
            <a:pPr marL="742950" lvl="1" indent="-285750">
              <a:buFont typeface="Arial" panose="020B0604020202020204" pitchFamily="34" charset="0"/>
              <a:buChar char="•"/>
            </a:pPr>
            <a:r>
              <a:rPr lang="de-AT" sz="2000" dirty="0"/>
              <a:t>Beschreibung von besonderen Ereignissen, Problemen und Lösungsstrategien im Laufe des Projekts</a:t>
            </a:r>
          </a:p>
          <a:p>
            <a:pPr marL="742950" lvl="1" indent="-285750">
              <a:buFont typeface="Arial" panose="020B0604020202020204" pitchFamily="34" charset="0"/>
              <a:buChar char="•"/>
            </a:pPr>
            <a:r>
              <a:rPr lang="de-AT" sz="2000" dirty="0"/>
              <a:t>Empfehlungen für Nachfolgeaktivitäten</a:t>
            </a:r>
          </a:p>
          <a:p>
            <a:pPr marL="742950" lvl="1"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141731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Projektevaluierung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554545"/>
          </a:xfrm>
          <a:prstGeom prst="rect">
            <a:avLst/>
          </a:prstGeom>
          <a:noFill/>
        </p:spPr>
        <p:txBody>
          <a:bodyPr wrap="square" rtlCol="0">
            <a:spAutoFit/>
          </a:bodyPr>
          <a:lstStyle/>
          <a:p>
            <a:pPr marL="285750" indent="-285750">
              <a:buFont typeface="Arial" panose="020B0604020202020204" pitchFamily="34" charset="0"/>
              <a:buChar char="•"/>
            </a:pPr>
            <a:r>
              <a:rPr lang="de-AT" sz="2000" dirty="0"/>
              <a:t>es soll folgendes bewertet werden:</a:t>
            </a:r>
          </a:p>
          <a:p>
            <a:pPr marL="742950" lvl="1" indent="-285750">
              <a:buFont typeface="Arial" panose="020B0604020202020204" pitchFamily="34" charset="0"/>
              <a:buChar char="•"/>
            </a:pPr>
            <a:r>
              <a:rPr lang="de-AT" sz="2000" dirty="0"/>
              <a:t>die Projektergebnisse hinsichtlich Qualität, Budgeteinhaltung und Zielerreichungsgrad</a:t>
            </a:r>
          </a:p>
          <a:p>
            <a:pPr marL="742950" lvl="1" indent="-285750">
              <a:buFont typeface="Arial" panose="020B0604020202020204" pitchFamily="34" charset="0"/>
              <a:buChar char="•"/>
            </a:pPr>
            <a:r>
              <a:rPr lang="de-AT" sz="2000" dirty="0"/>
              <a:t>Akzeptanz der Projektergebnisse durch Nutzer und Auftraggeber</a:t>
            </a:r>
          </a:p>
          <a:p>
            <a:pPr marL="742950" lvl="1" indent="-285750">
              <a:buFont typeface="Arial" panose="020B0604020202020204" pitchFamily="34" charset="0"/>
              <a:buChar char="•"/>
            </a:pPr>
            <a:r>
              <a:rPr lang="de-AT" sz="2000" dirty="0"/>
              <a:t>Qualität des Projektablaufs</a:t>
            </a:r>
          </a:p>
          <a:p>
            <a:pPr marL="742950" lvl="1" indent="-285750">
              <a:buFont typeface="Arial" panose="020B0604020202020204" pitchFamily="34" charset="0"/>
              <a:buChar char="•"/>
            </a:pPr>
            <a:r>
              <a:rPr lang="de-AT" sz="2000" dirty="0"/>
              <a:t>Zufriedenheit der Kunden mit der Projektabwicklung</a:t>
            </a:r>
          </a:p>
          <a:p>
            <a:pPr marL="742950" lvl="1" indent="-285750">
              <a:buFont typeface="Arial" panose="020B0604020202020204" pitchFamily="34" charset="0"/>
              <a:buChar char="•"/>
            </a:pPr>
            <a:r>
              <a:rPr lang="de-AT" sz="2000" dirty="0"/>
              <a:t>Zufriedenheit der Projektmitarbeiter mit der Projektabwicklung </a:t>
            </a:r>
          </a:p>
          <a:p>
            <a:pPr marL="742950" lvl="1"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311108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Beschaffung und Einsatzmittelmanagement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862322"/>
          </a:xfrm>
          <a:prstGeom prst="rect">
            <a:avLst/>
          </a:prstGeom>
          <a:noFill/>
        </p:spPr>
        <p:txBody>
          <a:bodyPr wrap="square" rtlCol="0">
            <a:spAutoFit/>
          </a:bodyPr>
          <a:lstStyle/>
          <a:p>
            <a:pPr marL="285750" indent="-285750">
              <a:buFont typeface="Arial" panose="020B0604020202020204" pitchFamily="34" charset="0"/>
              <a:buChar char="•"/>
            </a:pPr>
            <a:r>
              <a:rPr lang="de-AT" sz="2000" dirty="0"/>
              <a:t>in den meisten Projekten werden Güter, Dienstleistungen oder Betriebsmittel benötigt</a:t>
            </a:r>
          </a:p>
          <a:p>
            <a:pPr marL="285750" indent="-285750">
              <a:buFont typeface="Arial" panose="020B0604020202020204" pitchFamily="34" charset="0"/>
              <a:buChar char="•"/>
            </a:pPr>
            <a:r>
              <a:rPr lang="de-AT" sz="2000" dirty="0"/>
              <a:t>Beispiele:</a:t>
            </a:r>
          </a:p>
          <a:p>
            <a:pPr marL="742950" lvl="1" indent="-285750">
              <a:buFont typeface="Arial" panose="020B0604020202020204" pitchFamily="34" charset="0"/>
              <a:buChar char="•"/>
            </a:pPr>
            <a:r>
              <a:rPr lang="de-AT" sz="2000" dirty="0"/>
              <a:t>Beton, Ziegel, Stahl, Elektroleitungen, Rohrleitungen, … für ein Bauprojekt</a:t>
            </a:r>
          </a:p>
          <a:p>
            <a:pPr marL="742950" lvl="1" indent="-285750">
              <a:buFont typeface="Arial" panose="020B0604020202020204" pitchFamily="34" charset="0"/>
              <a:buChar char="•"/>
            </a:pPr>
            <a:r>
              <a:rPr lang="de-AT" sz="2000" dirty="0"/>
              <a:t>Einzelteile und Werkzeuge für die Montage einer Maschine</a:t>
            </a:r>
          </a:p>
          <a:p>
            <a:pPr marL="742950" lvl="1" indent="-285750">
              <a:buFont typeface="Arial" panose="020B0604020202020204" pitchFamily="34" charset="0"/>
              <a:buChar char="•"/>
            </a:pPr>
            <a:r>
              <a:rPr lang="de-AT" sz="2000" dirty="0"/>
              <a:t>Softwarelizenzen für die Entwicklungsumgebung und geeignete Rechner für ein SW-Projekt</a:t>
            </a:r>
          </a:p>
          <a:p>
            <a:pPr marL="742950" lvl="1" indent="-285750">
              <a:buFont typeface="Arial" panose="020B0604020202020204" pitchFamily="34" charset="0"/>
              <a:buChar char="•"/>
            </a:pPr>
            <a:r>
              <a:rPr lang="de-AT" sz="2000" dirty="0"/>
              <a:t>externe Programmierer für ein SW-Projekt</a:t>
            </a:r>
          </a:p>
          <a:p>
            <a:pPr marL="285750" indent="-285750">
              <a:buFont typeface="Arial" panose="020B0604020202020204" pitchFamily="34" charset="0"/>
              <a:buChar char="•"/>
            </a:pPr>
            <a:r>
              <a:rPr lang="de-AT" sz="2000" dirty="0"/>
              <a:t>im Rahmen des Projekts muss dafür gesorgt werden, dass alle notwendigen Güter, Dienstleistungen und Betriebsmittel </a:t>
            </a:r>
            <a:r>
              <a:rPr lang="de-AT" sz="2000" b="1" dirty="0"/>
              <a:t>zur richtigen Zeit, am richtigen Ort, in der richtigen Qualität </a:t>
            </a:r>
            <a:r>
              <a:rPr lang="de-AT" sz="2000" dirty="0"/>
              <a:t>zur Verfügung stehen</a:t>
            </a:r>
          </a:p>
          <a:p>
            <a:pPr marL="285750" indent="-285750">
              <a:buFont typeface="Arial" panose="020B0604020202020204" pitchFamily="34" charset="0"/>
              <a:buChar char="•"/>
            </a:pPr>
            <a:r>
              <a:rPr lang="de-AT" sz="2000" dirty="0"/>
              <a:t>neben den oben genannten Kriterien muss dabei auch auf die Einhaltung des Budgets geachtet werden</a:t>
            </a:r>
          </a:p>
        </p:txBody>
      </p:sp>
    </p:spTree>
    <p:extLst>
      <p:ext uri="{BB962C8B-B14F-4D97-AF65-F5344CB8AC3E}">
        <p14:creationId xmlns:p14="http://schemas.microsoft.com/office/powerpoint/2010/main" val="163565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Krisenmanagement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554545"/>
          </a:xfrm>
          <a:prstGeom prst="rect">
            <a:avLst/>
          </a:prstGeom>
          <a:noFill/>
        </p:spPr>
        <p:txBody>
          <a:bodyPr wrap="square" rtlCol="0">
            <a:spAutoFit/>
          </a:bodyPr>
          <a:lstStyle/>
          <a:p>
            <a:pPr marL="285750" indent="-285750">
              <a:buFont typeface="Arial" panose="020B0604020202020204" pitchFamily="34" charset="0"/>
              <a:buChar char="•"/>
            </a:pPr>
            <a:r>
              <a:rPr lang="de-AT" sz="2000" dirty="0"/>
              <a:t>Projektkrisen sind extreme Projektsituationen, die das Projekt als Ganzes gefährden </a:t>
            </a:r>
          </a:p>
          <a:p>
            <a:pPr marL="285750" indent="-285750">
              <a:buFont typeface="Arial" panose="020B0604020202020204" pitchFamily="34" charset="0"/>
              <a:buChar char="•"/>
            </a:pPr>
            <a:r>
              <a:rPr lang="de-AT" sz="2000" dirty="0"/>
              <a:t>Krisen können </a:t>
            </a:r>
          </a:p>
          <a:p>
            <a:pPr marL="742950" lvl="1" indent="-285750">
              <a:buFont typeface="Arial" panose="020B0604020202020204" pitchFamily="34" charset="0"/>
              <a:buChar char="•"/>
            </a:pPr>
            <a:r>
              <a:rPr lang="de-AT" sz="2000" dirty="0"/>
              <a:t>extern (z. B. kontraproduktiver Kunde, Wirtschaftskrise, Pandemie, Gesetzgebung, …) oder</a:t>
            </a:r>
          </a:p>
          <a:p>
            <a:pPr marL="742950" lvl="1" indent="-285750">
              <a:buFont typeface="Arial" panose="020B0604020202020204" pitchFamily="34" charset="0"/>
              <a:buChar char="•"/>
            </a:pPr>
            <a:r>
              <a:rPr lang="de-AT" sz="2000" dirty="0"/>
              <a:t>intern (z. B. falsche technische Entscheidungen, Kündigung von wichtigen Mitarbeitern, unrealistische Planung, …) begründet sein.</a:t>
            </a:r>
          </a:p>
          <a:p>
            <a:pPr marL="285750" indent="-285750">
              <a:buFont typeface="Arial" panose="020B0604020202020204" pitchFamily="34" charset="0"/>
              <a:buChar char="•"/>
            </a:pPr>
            <a:r>
              <a:rPr lang="de-AT" sz="2000" dirty="0"/>
              <a:t>mittels dem Krisenmanagement sollen Strategien für die Vermeidung, Vorsorge und Bewältigung solcher Krisen zur Verfügung stehen</a:t>
            </a:r>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5271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Changemanagement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554545"/>
          </a:xfrm>
          <a:prstGeom prst="rect">
            <a:avLst/>
          </a:prstGeom>
          <a:noFill/>
        </p:spPr>
        <p:txBody>
          <a:bodyPr wrap="square" rtlCol="0">
            <a:spAutoFit/>
          </a:bodyPr>
          <a:lstStyle/>
          <a:p>
            <a:pPr marL="285750" indent="-285750">
              <a:buFont typeface="Arial" panose="020B0604020202020204" pitchFamily="34" charset="0"/>
              <a:buChar char="•"/>
            </a:pPr>
            <a:r>
              <a:rPr lang="de-AT" sz="2000" dirty="0"/>
              <a:t>Changemanagement hilft bei notwendigen Änderungen z. B. in der Organisation und sorgt für einen koordinierten Ablauf</a:t>
            </a:r>
          </a:p>
          <a:p>
            <a:pPr marL="285750" indent="-285750">
              <a:buFont typeface="Arial" panose="020B0604020202020204" pitchFamily="34" charset="0"/>
              <a:buChar char="•"/>
            </a:pPr>
            <a:r>
              <a:rPr lang="de-AT" sz="2000" dirty="0"/>
              <a:t>notwendige Änderungen können z. B. sein:</a:t>
            </a:r>
          </a:p>
          <a:p>
            <a:pPr marL="742950" lvl="1" indent="-285750">
              <a:buFont typeface="Arial" panose="020B0604020202020204" pitchFamily="34" charset="0"/>
              <a:buChar char="•"/>
            </a:pPr>
            <a:r>
              <a:rPr lang="de-AT" sz="2000" dirty="0"/>
              <a:t>Änderungen in Prozessen hervorgerufen durch das Projekt</a:t>
            </a:r>
          </a:p>
          <a:p>
            <a:pPr marL="742950" lvl="1" indent="-285750">
              <a:buFont typeface="Arial" panose="020B0604020202020204" pitchFamily="34" charset="0"/>
              <a:buChar char="•"/>
            </a:pPr>
            <a:r>
              <a:rPr lang="de-AT" sz="2000" dirty="0"/>
              <a:t>Änderungen in der Organisation des Unternehmens (z. B. neue Projektmanagement-Methode,…)</a:t>
            </a:r>
          </a:p>
          <a:p>
            <a:pPr marL="742950" lvl="1" indent="-285750">
              <a:buFont typeface="Arial" panose="020B0604020202020204" pitchFamily="34" charset="0"/>
              <a:buChar char="•"/>
            </a:pPr>
            <a:r>
              <a:rPr lang="de-AT" sz="2000" dirty="0"/>
              <a:t>Umstellung von mehreren Abteilungen auf eine neue Software</a:t>
            </a:r>
          </a:p>
          <a:p>
            <a:pPr marL="742950" lvl="1" indent="-285750">
              <a:buFont typeface="Arial" panose="020B0604020202020204" pitchFamily="34" charset="0"/>
              <a:buChar char="•"/>
            </a:pPr>
            <a:r>
              <a:rPr lang="de-AT" sz="2000" dirty="0"/>
              <a:t>Releasemanagement für neue Versionen der im Projekt erzeugten Software </a:t>
            </a:r>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17121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Konfliktmanagement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3170099"/>
          </a:xfrm>
          <a:prstGeom prst="rect">
            <a:avLst/>
          </a:prstGeom>
          <a:noFill/>
        </p:spPr>
        <p:txBody>
          <a:bodyPr wrap="square" rtlCol="0">
            <a:spAutoFit/>
          </a:bodyPr>
          <a:lstStyle/>
          <a:p>
            <a:pPr marL="285750" indent="-285750">
              <a:buFont typeface="Arial" panose="020B0604020202020204" pitchFamily="34" charset="0"/>
              <a:buChar char="•"/>
            </a:pPr>
            <a:r>
              <a:rPr lang="de-AT" sz="2000" dirty="0"/>
              <a:t>die Arbeit in einem Projekt kann oft zu Spannungen im sozialen Bereich führen (vor allem in Stresssituationen)</a:t>
            </a:r>
          </a:p>
          <a:p>
            <a:pPr marL="285750" indent="-285750">
              <a:buFont typeface="Arial" panose="020B0604020202020204" pitchFamily="34" charset="0"/>
              <a:buChar char="•"/>
            </a:pPr>
            <a:r>
              <a:rPr lang="de-AT" sz="2000" dirty="0"/>
              <a:t>Konflikte können innerhalb des Teams aber auch zwischen dem Team und Personen außerhalb des Projekts (z. B. Management, Auftraggeber, Kunde, externen Stakeholdern) auftreten</a:t>
            </a:r>
          </a:p>
          <a:p>
            <a:pPr marL="285750" indent="-285750">
              <a:buFont typeface="Arial" panose="020B0604020202020204" pitchFamily="34" charset="0"/>
              <a:buChar char="•"/>
            </a:pPr>
            <a:r>
              <a:rPr lang="de-AT" sz="2000" dirty="0"/>
              <a:t>erste Aufgabe des Konfliktmanagements ist die frühzeitige Erkennung und Entschärfung von potentiellen Konflikten</a:t>
            </a:r>
          </a:p>
          <a:p>
            <a:pPr marL="285750" indent="-285750">
              <a:buFont typeface="Arial" panose="020B0604020202020204" pitchFamily="34" charset="0"/>
              <a:buChar char="•"/>
            </a:pPr>
            <a:r>
              <a:rPr lang="de-AT" sz="2000" dirty="0"/>
              <a:t>sind Konflikte erst einmal ausgebrochen, soll das Konfliktmanagement zur Deeskalation und Beseitigung der Konflikte beitragen</a:t>
            </a:r>
          </a:p>
          <a:p>
            <a:pPr marL="285750"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64416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Vertragsmanagement und </a:t>
            </a:r>
            <a:r>
              <a:rPr lang="de-AT" dirty="0" err="1"/>
              <a:t>Claimmanagement</a:t>
            </a:r>
            <a:endParaRPr lang="de-AT" dirty="0"/>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093428"/>
          </a:xfrm>
          <a:prstGeom prst="rect">
            <a:avLst/>
          </a:prstGeom>
          <a:noFill/>
        </p:spPr>
        <p:txBody>
          <a:bodyPr wrap="square" rtlCol="0">
            <a:spAutoFit/>
          </a:bodyPr>
          <a:lstStyle/>
          <a:p>
            <a:pPr marL="285750" indent="-285750">
              <a:buFont typeface="Arial" panose="020B0604020202020204" pitchFamily="34" charset="0"/>
              <a:buChar char="•"/>
            </a:pPr>
            <a:r>
              <a:rPr lang="de-AT" sz="2000" dirty="0"/>
              <a:t>in vielen Projekten haben Verträge eine große Bedeutung (z. B. Lieferverträge für Zulieferern von Rohstoffen oder Software)</a:t>
            </a:r>
          </a:p>
          <a:p>
            <a:pPr marL="285750" indent="-285750">
              <a:buFont typeface="Arial" panose="020B0604020202020204" pitchFamily="34" charset="0"/>
              <a:buChar char="•"/>
            </a:pPr>
            <a:r>
              <a:rPr lang="de-AT" sz="2000" dirty="0"/>
              <a:t>das Vertragsmanagement kümmert sich um den Abschluss und die Verwaltung der notwendigen Verträge</a:t>
            </a:r>
          </a:p>
          <a:p>
            <a:pPr marL="285750" indent="-285750">
              <a:buFont typeface="Arial" panose="020B0604020202020204" pitchFamily="34" charset="0"/>
              <a:buChar char="•"/>
            </a:pPr>
            <a:r>
              <a:rPr lang="de-AT" sz="2000" dirty="0"/>
              <a:t>das </a:t>
            </a:r>
            <a:r>
              <a:rPr lang="de-AT" sz="2000" dirty="0" err="1"/>
              <a:t>Claimmanagement</a:t>
            </a:r>
            <a:r>
              <a:rPr lang="de-AT" sz="2000" dirty="0"/>
              <a:t> kommt dann zum Einsatz, wenn sich die Vertragsparteien im Projektverlauf nicht mehr über den Vertragsinhalt einig sind</a:t>
            </a:r>
          </a:p>
          <a:p>
            <a:pPr marL="285750" indent="-285750">
              <a:buFont typeface="Arial" panose="020B0604020202020204" pitchFamily="34" charset="0"/>
              <a:buChar char="•"/>
            </a:pPr>
            <a:r>
              <a:rPr lang="de-AT" sz="2000" dirty="0"/>
              <a:t>Beispiele dafür können sein:</a:t>
            </a:r>
          </a:p>
          <a:p>
            <a:pPr marL="742950" lvl="1" indent="-285750">
              <a:buFont typeface="Arial" panose="020B0604020202020204" pitchFamily="34" charset="0"/>
              <a:buChar char="•"/>
            </a:pPr>
            <a:r>
              <a:rPr lang="de-AT" sz="2000" dirty="0"/>
              <a:t>Verhandlungen, ob eine gefundene Diskrepanz beim Test einer Software ein Fehler oder ein zusätzliches Feature ist (im ersten Fall muss der Auftragnehmer „nachbessern“ im zweiten Fall muss der Kunde extra bezahlen)</a:t>
            </a:r>
          </a:p>
          <a:p>
            <a:pPr marL="742950" lvl="1" indent="-285750">
              <a:buFont typeface="Arial" panose="020B0604020202020204" pitchFamily="34" charset="0"/>
              <a:buChar char="•"/>
            </a:pPr>
            <a:r>
              <a:rPr lang="de-AT" sz="2000" dirty="0"/>
              <a:t>Verhandlungen, wer für eine Terminverzögerung verantwortlich ist</a:t>
            </a:r>
          </a:p>
          <a:p>
            <a:pPr marL="742950" lvl="1" indent="-285750">
              <a:buFont typeface="Arial" panose="020B0604020202020204" pitchFamily="34" charset="0"/>
              <a:buChar char="•"/>
            </a:pPr>
            <a:r>
              <a:rPr lang="de-AT" sz="2000" dirty="0"/>
              <a:t>Unklarheiten bei der Gewährleistung, wenn mehr als ein Zulieferer beteiligt ist</a:t>
            </a:r>
          </a:p>
          <a:p>
            <a:pPr marL="742950" lvl="1"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212766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Qualitätsmanagement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554545"/>
          </a:xfrm>
          <a:prstGeom prst="rect">
            <a:avLst/>
          </a:prstGeom>
          <a:noFill/>
        </p:spPr>
        <p:txBody>
          <a:bodyPr wrap="square" rtlCol="0">
            <a:spAutoFit/>
          </a:bodyPr>
          <a:lstStyle/>
          <a:p>
            <a:pPr marL="285750" indent="-285750">
              <a:buFont typeface="Arial" panose="020B0604020202020204" pitchFamily="34" charset="0"/>
              <a:buChar char="•"/>
            </a:pPr>
            <a:r>
              <a:rPr lang="de-AT" sz="2000" dirty="0"/>
              <a:t>hierbei ist nicht die Qualität des zu liefernden Produktes gemeint, diese muss sowieso über die </a:t>
            </a:r>
            <a:r>
              <a:rPr lang="de-AT" sz="2000" dirty="0" err="1"/>
              <a:t>Arbeits</a:t>
            </a:r>
            <a:r>
              <a:rPr lang="de-AT" sz="2000" dirty="0"/>
              <a:t> des Projektteams sichergestellt werden</a:t>
            </a:r>
          </a:p>
          <a:p>
            <a:pPr marL="285750" indent="-285750">
              <a:buFont typeface="Arial" panose="020B0604020202020204" pitchFamily="34" charset="0"/>
              <a:buChar char="•"/>
            </a:pPr>
            <a:r>
              <a:rPr lang="de-AT" sz="2000" dirty="0"/>
              <a:t>es ist hier die Qualität in der Durchführung und dem Management des Projekt gemeint</a:t>
            </a:r>
          </a:p>
          <a:p>
            <a:pPr marL="285750" indent="-285750">
              <a:buFont typeface="Arial" panose="020B0604020202020204" pitchFamily="34" charset="0"/>
              <a:buChar char="•"/>
            </a:pPr>
            <a:r>
              <a:rPr lang="de-AT" sz="2000" dirty="0"/>
              <a:t>es soll dadurch für einen reibungslosen Ablauf gesorgt werden</a:t>
            </a:r>
          </a:p>
          <a:p>
            <a:pPr marL="285750" indent="-285750">
              <a:buFont typeface="Arial" panose="020B0604020202020204" pitchFamily="34" charset="0"/>
              <a:buChar char="•"/>
            </a:pPr>
            <a:r>
              <a:rPr lang="de-AT" sz="2000" dirty="0"/>
              <a:t>die Qualität der Projektdurchführung soll laufend optimiert werden</a:t>
            </a:r>
          </a:p>
          <a:p>
            <a:pPr marL="285750" indent="-285750">
              <a:buFont typeface="Arial" panose="020B0604020202020204" pitchFamily="34" charset="0"/>
              <a:buChar char="•"/>
            </a:pPr>
            <a:r>
              <a:rPr lang="de-AT" sz="2000" dirty="0"/>
              <a:t>Erkenntnisse dahingehend sollen auch in Zukunft für weitere Projekte zur Verfügung stehen</a:t>
            </a:r>
          </a:p>
          <a:p>
            <a:pPr marL="742950" lvl="1"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410809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Projektmarketing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3170099"/>
          </a:xfrm>
          <a:prstGeom prst="rect">
            <a:avLst/>
          </a:prstGeom>
          <a:noFill/>
        </p:spPr>
        <p:txBody>
          <a:bodyPr wrap="square" rtlCol="0">
            <a:spAutoFit/>
          </a:bodyPr>
          <a:lstStyle/>
          <a:p>
            <a:pPr marL="285750" indent="-285750">
              <a:buFont typeface="Arial" panose="020B0604020202020204" pitchFamily="34" charset="0"/>
              <a:buChar char="•"/>
            </a:pPr>
            <a:r>
              <a:rPr lang="de-AT" sz="2000" dirty="0"/>
              <a:t>Aufgabe des Projektmarketings ist, eine „Projektidentität“ zu schaffen</a:t>
            </a:r>
          </a:p>
          <a:p>
            <a:pPr marL="285750" indent="-285750">
              <a:buFont typeface="Arial" panose="020B0604020202020204" pitchFamily="34" charset="0"/>
              <a:buChar char="•"/>
            </a:pPr>
            <a:r>
              <a:rPr lang="de-AT" sz="2000" dirty="0"/>
              <a:t>dazu gehören unter anderem ein sprechender Name, ein Logo, …</a:t>
            </a:r>
          </a:p>
          <a:p>
            <a:pPr marL="285750" indent="-285750">
              <a:buFont typeface="Arial" panose="020B0604020202020204" pitchFamily="34" charset="0"/>
              <a:buChar char="•"/>
            </a:pPr>
            <a:r>
              <a:rPr lang="de-AT" sz="2000" dirty="0"/>
              <a:t>dadurch soll den Projektmitarbeiten die Identifikation mit dem Projekt erleichtert werden</a:t>
            </a:r>
          </a:p>
          <a:p>
            <a:pPr marL="285750" indent="-285750">
              <a:buFont typeface="Arial" panose="020B0604020202020204" pitchFamily="34" charset="0"/>
              <a:buChar char="•"/>
            </a:pPr>
            <a:r>
              <a:rPr lang="de-AT" sz="2000" dirty="0"/>
              <a:t>nach außen hin sollen die Projektumwelten durch das Projektmarketing dem Projekt gegenüber möglichst positiv gestimmt werden und auch über den Fortschritt auf dem laufenden gehalten werden</a:t>
            </a:r>
          </a:p>
          <a:p>
            <a:pPr marL="285750" indent="-285750">
              <a:buFont typeface="Arial" panose="020B0604020202020204" pitchFamily="34" charset="0"/>
              <a:buChar char="•"/>
            </a:pPr>
            <a:r>
              <a:rPr lang="de-AT" sz="2000" dirty="0"/>
              <a:t>zum Projektmarketing gehört auch schon, das Projekt so zu bewerben, damit genug Budget genehmigt und das Projekt bewilligt wird</a:t>
            </a:r>
          </a:p>
          <a:p>
            <a:pPr marL="285750" indent="-285750">
              <a:buFont typeface="Arial" panose="020B0604020202020204" pitchFamily="34" charset="0"/>
              <a:buChar char="•"/>
            </a:pPr>
            <a:r>
              <a:rPr lang="de-AT" sz="2000" dirty="0"/>
              <a:t>ein Motto könnte sein: „Tue gutes und sprich darüber.“</a:t>
            </a:r>
          </a:p>
          <a:p>
            <a:pPr marL="742950" lvl="1" indent="-285750">
              <a:buFont typeface="Arial" panose="020B0604020202020204" pitchFamily="34" charset="0"/>
              <a:buChar char="•"/>
            </a:pPr>
            <a:endParaRPr lang="de-AT" sz="2000" dirty="0"/>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62469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Wiederholung Projektphasen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pic>
        <p:nvPicPr>
          <p:cNvPr id="1026" name="Picture 2" descr="excellent idea! - Picard Excited 2 | Meme Generator">
            <a:extLst>
              <a:ext uri="{FF2B5EF4-FFF2-40B4-BE49-F238E27FC236}">
                <a16:creationId xmlns:a16="http://schemas.microsoft.com/office/drawing/2014/main" id="{436CB846-2B5B-4A69-9E3C-17F7CCAC4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14" y="2905124"/>
            <a:ext cx="1635125" cy="1047750"/>
          </a:xfrm>
          <a:prstGeom prst="rect">
            <a:avLst/>
          </a:prstGeom>
          <a:noFill/>
          <a:extLst>
            <a:ext uri="{909E8E84-426E-40DD-AFC4-6F175D3DCCD1}">
              <a14:hiddenFill xmlns:a14="http://schemas.microsoft.com/office/drawing/2010/main">
                <a:solidFill>
                  <a:srgbClr val="FFFFFF"/>
                </a:solidFill>
              </a14:hiddenFill>
            </a:ext>
          </a:extLst>
        </p:spPr>
      </p:pic>
      <p:sp>
        <p:nvSpPr>
          <p:cNvPr id="7" name="Freihandform: Form 6">
            <a:extLst>
              <a:ext uri="{FF2B5EF4-FFF2-40B4-BE49-F238E27FC236}">
                <a16:creationId xmlns:a16="http://schemas.microsoft.com/office/drawing/2014/main" id="{D1E6B093-E386-4665-BF35-53176CB0EE26}"/>
              </a:ext>
            </a:extLst>
          </p:cNvPr>
          <p:cNvSpPr/>
          <p:nvPr/>
        </p:nvSpPr>
        <p:spPr>
          <a:xfrm>
            <a:off x="2136994" y="3033950"/>
            <a:ext cx="1975246" cy="790098"/>
          </a:xfrm>
          <a:custGeom>
            <a:avLst/>
            <a:gdLst>
              <a:gd name="connsiteX0" fmla="*/ 0 w 1975246"/>
              <a:gd name="connsiteY0" fmla="*/ 0 h 790098"/>
              <a:gd name="connsiteX1" fmla="*/ 1580197 w 1975246"/>
              <a:gd name="connsiteY1" fmla="*/ 0 h 790098"/>
              <a:gd name="connsiteX2" fmla="*/ 1975246 w 1975246"/>
              <a:gd name="connsiteY2" fmla="*/ 395049 h 790098"/>
              <a:gd name="connsiteX3" fmla="*/ 1580197 w 1975246"/>
              <a:gd name="connsiteY3" fmla="*/ 790098 h 790098"/>
              <a:gd name="connsiteX4" fmla="*/ 0 w 1975246"/>
              <a:gd name="connsiteY4" fmla="*/ 790098 h 790098"/>
              <a:gd name="connsiteX5" fmla="*/ 395049 w 1975246"/>
              <a:gd name="connsiteY5" fmla="*/ 395049 h 790098"/>
              <a:gd name="connsiteX6" fmla="*/ 0 w 1975246"/>
              <a:gd name="connsiteY6" fmla="*/ 0 h 790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246" h="790098">
                <a:moveTo>
                  <a:pt x="0" y="0"/>
                </a:moveTo>
                <a:lnTo>
                  <a:pt x="1580197" y="0"/>
                </a:lnTo>
                <a:lnTo>
                  <a:pt x="1975246" y="395049"/>
                </a:lnTo>
                <a:lnTo>
                  <a:pt x="1580197" y="790098"/>
                </a:lnTo>
                <a:lnTo>
                  <a:pt x="0" y="790098"/>
                </a:lnTo>
                <a:lnTo>
                  <a:pt x="395049" y="395049"/>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435054" tIns="13335" rIns="408384" bIns="13335" numCol="1" spcCol="1270" anchor="ctr" anchorCtr="0">
            <a:noAutofit/>
          </a:bodyPr>
          <a:lstStyle/>
          <a:p>
            <a:pPr marL="0" lvl="0" indent="0" algn="ctr" defTabSz="444500">
              <a:lnSpc>
                <a:spcPct val="90000"/>
              </a:lnSpc>
              <a:spcBef>
                <a:spcPct val="0"/>
              </a:spcBef>
              <a:spcAft>
                <a:spcPct val="35000"/>
              </a:spcAft>
              <a:buNone/>
            </a:pPr>
            <a:r>
              <a:rPr lang="de-AT" sz="1000" kern="1200" dirty="0"/>
              <a:t>Projektstart</a:t>
            </a:r>
          </a:p>
        </p:txBody>
      </p:sp>
      <p:sp>
        <p:nvSpPr>
          <p:cNvPr id="8" name="Freihandform: Form 7">
            <a:extLst>
              <a:ext uri="{FF2B5EF4-FFF2-40B4-BE49-F238E27FC236}">
                <a16:creationId xmlns:a16="http://schemas.microsoft.com/office/drawing/2014/main" id="{46B38B20-5E9A-4D65-9E3F-4C32120A1C91}"/>
              </a:ext>
            </a:extLst>
          </p:cNvPr>
          <p:cNvSpPr/>
          <p:nvPr/>
        </p:nvSpPr>
        <p:spPr>
          <a:xfrm>
            <a:off x="3914716" y="3033950"/>
            <a:ext cx="1975246" cy="790098"/>
          </a:xfrm>
          <a:custGeom>
            <a:avLst/>
            <a:gdLst>
              <a:gd name="connsiteX0" fmla="*/ 0 w 1975246"/>
              <a:gd name="connsiteY0" fmla="*/ 0 h 790098"/>
              <a:gd name="connsiteX1" fmla="*/ 1580197 w 1975246"/>
              <a:gd name="connsiteY1" fmla="*/ 0 h 790098"/>
              <a:gd name="connsiteX2" fmla="*/ 1975246 w 1975246"/>
              <a:gd name="connsiteY2" fmla="*/ 395049 h 790098"/>
              <a:gd name="connsiteX3" fmla="*/ 1580197 w 1975246"/>
              <a:gd name="connsiteY3" fmla="*/ 790098 h 790098"/>
              <a:gd name="connsiteX4" fmla="*/ 0 w 1975246"/>
              <a:gd name="connsiteY4" fmla="*/ 790098 h 790098"/>
              <a:gd name="connsiteX5" fmla="*/ 395049 w 1975246"/>
              <a:gd name="connsiteY5" fmla="*/ 395049 h 790098"/>
              <a:gd name="connsiteX6" fmla="*/ 0 w 1975246"/>
              <a:gd name="connsiteY6" fmla="*/ 0 h 790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246" h="790098">
                <a:moveTo>
                  <a:pt x="0" y="0"/>
                </a:moveTo>
                <a:lnTo>
                  <a:pt x="1580197" y="0"/>
                </a:lnTo>
                <a:lnTo>
                  <a:pt x="1975246" y="395049"/>
                </a:lnTo>
                <a:lnTo>
                  <a:pt x="1580197" y="790098"/>
                </a:lnTo>
                <a:lnTo>
                  <a:pt x="0" y="790098"/>
                </a:lnTo>
                <a:lnTo>
                  <a:pt x="395049" y="39504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435054" tIns="13335" rIns="408384" bIns="13335" numCol="1" spcCol="1270" anchor="ctr" anchorCtr="0">
            <a:noAutofit/>
          </a:bodyPr>
          <a:lstStyle/>
          <a:p>
            <a:pPr marL="0" lvl="0" indent="0" algn="ctr" defTabSz="444500">
              <a:lnSpc>
                <a:spcPct val="90000"/>
              </a:lnSpc>
              <a:spcBef>
                <a:spcPct val="0"/>
              </a:spcBef>
              <a:spcAft>
                <a:spcPct val="35000"/>
              </a:spcAft>
              <a:buNone/>
            </a:pPr>
            <a:r>
              <a:rPr lang="de-AT" sz="1000" kern="1200" dirty="0"/>
              <a:t>Projektplanung</a:t>
            </a:r>
          </a:p>
        </p:txBody>
      </p:sp>
      <p:sp>
        <p:nvSpPr>
          <p:cNvPr id="9" name="Freihandform: Form 8">
            <a:extLst>
              <a:ext uri="{FF2B5EF4-FFF2-40B4-BE49-F238E27FC236}">
                <a16:creationId xmlns:a16="http://schemas.microsoft.com/office/drawing/2014/main" id="{67109F09-811D-4A59-85E0-4E86465EF431}"/>
              </a:ext>
            </a:extLst>
          </p:cNvPr>
          <p:cNvSpPr/>
          <p:nvPr/>
        </p:nvSpPr>
        <p:spPr>
          <a:xfrm>
            <a:off x="5692438" y="3033950"/>
            <a:ext cx="1975246" cy="790098"/>
          </a:xfrm>
          <a:custGeom>
            <a:avLst/>
            <a:gdLst>
              <a:gd name="connsiteX0" fmla="*/ 0 w 1975246"/>
              <a:gd name="connsiteY0" fmla="*/ 0 h 790098"/>
              <a:gd name="connsiteX1" fmla="*/ 1580197 w 1975246"/>
              <a:gd name="connsiteY1" fmla="*/ 0 h 790098"/>
              <a:gd name="connsiteX2" fmla="*/ 1975246 w 1975246"/>
              <a:gd name="connsiteY2" fmla="*/ 395049 h 790098"/>
              <a:gd name="connsiteX3" fmla="*/ 1580197 w 1975246"/>
              <a:gd name="connsiteY3" fmla="*/ 790098 h 790098"/>
              <a:gd name="connsiteX4" fmla="*/ 0 w 1975246"/>
              <a:gd name="connsiteY4" fmla="*/ 790098 h 790098"/>
              <a:gd name="connsiteX5" fmla="*/ 395049 w 1975246"/>
              <a:gd name="connsiteY5" fmla="*/ 395049 h 790098"/>
              <a:gd name="connsiteX6" fmla="*/ 0 w 1975246"/>
              <a:gd name="connsiteY6" fmla="*/ 0 h 790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246" h="790098">
                <a:moveTo>
                  <a:pt x="0" y="0"/>
                </a:moveTo>
                <a:lnTo>
                  <a:pt x="1580197" y="0"/>
                </a:lnTo>
                <a:lnTo>
                  <a:pt x="1975246" y="395049"/>
                </a:lnTo>
                <a:lnTo>
                  <a:pt x="1580197" y="790098"/>
                </a:lnTo>
                <a:lnTo>
                  <a:pt x="0" y="790098"/>
                </a:lnTo>
                <a:lnTo>
                  <a:pt x="395049" y="39504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435054" tIns="13335" rIns="408384" bIns="13335" numCol="1" spcCol="1270" anchor="ctr" anchorCtr="0">
            <a:noAutofit/>
          </a:bodyPr>
          <a:lstStyle/>
          <a:p>
            <a:pPr marL="0" lvl="0" indent="0" algn="ctr" defTabSz="444500">
              <a:lnSpc>
                <a:spcPct val="90000"/>
              </a:lnSpc>
              <a:spcBef>
                <a:spcPct val="0"/>
              </a:spcBef>
              <a:spcAft>
                <a:spcPct val="35000"/>
              </a:spcAft>
              <a:buNone/>
            </a:pPr>
            <a:r>
              <a:rPr lang="de-AT" sz="1000" kern="1200" dirty="0"/>
              <a:t>Projektdurchführung</a:t>
            </a:r>
          </a:p>
        </p:txBody>
      </p:sp>
      <p:sp>
        <p:nvSpPr>
          <p:cNvPr id="10" name="Freihandform: Form 9">
            <a:extLst>
              <a:ext uri="{FF2B5EF4-FFF2-40B4-BE49-F238E27FC236}">
                <a16:creationId xmlns:a16="http://schemas.microsoft.com/office/drawing/2014/main" id="{E8C06CE0-EFD4-4750-93F0-F9523A218D3E}"/>
              </a:ext>
            </a:extLst>
          </p:cNvPr>
          <p:cNvSpPr/>
          <p:nvPr/>
        </p:nvSpPr>
        <p:spPr>
          <a:xfrm>
            <a:off x="7470160" y="2905124"/>
            <a:ext cx="2281116" cy="1129677"/>
          </a:xfrm>
          <a:custGeom>
            <a:avLst/>
            <a:gdLst>
              <a:gd name="connsiteX0" fmla="*/ 0 w 1975246"/>
              <a:gd name="connsiteY0" fmla="*/ 0 h 790098"/>
              <a:gd name="connsiteX1" fmla="*/ 1580197 w 1975246"/>
              <a:gd name="connsiteY1" fmla="*/ 0 h 790098"/>
              <a:gd name="connsiteX2" fmla="*/ 1975246 w 1975246"/>
              <a:gd name="connsiteY2" fmla="*/ 395049 h 790098"/>
              <a:gd name="connsiteX3" fmla="*/ 1580197 w 1975246"/>
              <a:gd name="connsiteY3" fmla="*/ 790098 h 790098"/>
              <a:gd name="connsiteX4" fmla="*/ 0 w 1975246"/>
              <a:gd name="connsiteY4" fmla="*/ 790098 h 790098"/>
              <a:gd name="connsiteX5" fmla="*/ 395049 w 1975246"/>
              <a:gd name="connsiteY5" fmla="*/ 395049 h 790098"/>
              <a:gd name="connsiteX6" fmla="*/ 0 w 1975246"/>
              <a:gd name="connsiteY6" fmla="*/ 0 h 790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246" h="790098">
                <a:moveTo>
                  <a:pt x="0" y="0"/>
                </a:moveTo>
                <a:lnTo>
                  <a:pt x="1580197" y="0"/>
                </a:lnTo>
                <a:lnTo>
                  <a:pt x="1975246" y="395049"/>
                </a:lnTo>
                <a:lnTo>
                  <a:pt x="1580197" y="790098"/>
                </a:lnTo>
                <a:lnTo>
                  <a:pt x="0" y="790098"/>
                </a:lnTo>
                <a:lnTo>
                  <a:pt x="395049" y="395049"/>
                </a:lnTo>
                <a:lnTo>
                  <a:pt x="0" y="0"/>
                </a:lnTo>
                <a:close/>
              </a:path>
            </a:pathLst>
          </a:custGeom>
          <a:effectLst>
            <a:outerShdw blurRad="76200" dist="12700" dir="8100000" sy="-23000" kx="800400" algn="br" rotWithShape="0">
              <a:prstClr val="black">
                <a:alpha val="20000"/>
              </a:prstClr>
            </a:outerShdw>
          </a:effectLst>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435054" tIns="13335" rIns="408384" bIns="13335" numCol="1" spcCol="1270" anchor="ctr" anchorCtr="0">
            <a:noAutofit/>
          </a:bodyPr>
          <a:lstStyle/>
          <a:p>
            <a:pPr marL="0" lvl="0" indent="0" algn="ctr" defTabSz="444500">
              <a:lnSpc>
                <a:spcPct val="90000"/>
              </a:lnSpc>
              <a:spcBef>
                <a:spcPct val="0"/>
              </a:spcBef>
              <a:spcAft>
                <a:spcPct val="35000"/>
              </a:spcAft>
              <a:buNone/>
            </a:pPr>
            <a:r>
              <a:rPr lang="de-AT" sz="1000" kern="1200" dirty="0"/>
              <a:t>Projektabschluss</a:t>
            </a:r>
          </a:p>
        </p:txBody>
      </p:sp>
      <p:pic>
        <p:nvPicPr>
          <p:cNvPr id="1028" name="Picture 4" descr="The Best Linux Blog In the Unixverse on Twitter: &quot;Deal with it. Did anyone  here meet the previous software developer? I never did. Either you get a  zip file (not kidding) or">
            <a:extLst>
              <a:ext uri="{FF2B5EF4-FFF2-40B4-BE49-F238E27FC236}">
                <a16:creationId xmlns:a16="http://schemas.microsoft.com/office/drawing/2014/main" id="{A27C92C8-7E8B-43C5-98FC-A1C1F2E62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1276" y="1958334"/>
            <a:ext cx="2268271" cy="268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3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6118EDFCEEAE148B101988885643524" ma:contentTypeVersion="6" ma:contentTypeDescription="Ein neues Dokument erstellen." ma:contentTypeScope="" ma:versionID="6c6ab72fe79df2a7c89c3d086313bca0">
  <xsd:schema xmlns:xsd="http://www.w3.org/2001/XMLSchema" xmlns:xs="http://www.w3.org/2001/XMLSchema" xmlns:p="http://schemas.microsoft.com/office/2006/metadata/properties" xmlns:ns2="1658011a-62be-4c0c-9b51-b2a4132a9fc4" targetNamespace="http://schemas.microsoft.com/office/2006/metadata/properties" ma:root="true" ma:fieldsID="35ce63ba95e6fe94a234961012484298" ns2:_="">
    <xsd:import namespace="1658011a-62be-4c0c-9b51-b2a4132a9fc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58011a-62be-4c0c-9b51-b2a4132a9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BED18F-3163-4B5D-A553-5858864F54E6}"/>
</file>

<file path=customXml/itemProps2.xml><?xml version="1.0" encoding="utf-8"?>
<ds:datastoreItem xmlns:ds="http://schemas.openxmlformats.org/officeDocument/2006/customXml" ds:itemID="{AE4C1DB1-AAF6-47B0-AABA-F207ACDB04FE}"/>
</file>

<file path=customXml/itemProps3.xml><?xml version="1.0" encoding="utf-8"?>
<ds:datastoreItem xmlns:ds="http://schemas.openxmlformats.org/officeDocument/2006/customXml" ds:itemID="{4DB4EDCA-E7A0-4E65-8A73-C8308DA0C6C6}"/>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Breitbild</PresentationFormat>
  <Paragraphs>160</Paragraphs>
  <Slides>15</Slides>
  <Notes>15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Calibri Light</vt:lpstr>
      <vt:lpstr>Office</vt:lpstr>
      <vt:lpstr>Querschnittsaufgaben</vt:lpstr>
      <vt:lpstr>Beschaffung und Einsatzmittelmanagement</vt:lpstr>
      <vt:lpstr>Krisenmanagement</vt:lpstr>
      <vt:lpstr>Changemanagement</vt:lpstr>
      <vt:lpstr>Konfliktmanagement</vt:lpstr>
      <vt:lpstr>Vertragsmanagement und Claimmanagement</vt:lpstr>
      <vt:lpstr>Qualitätsmanagement</vt:lpstr>
      <vt:lpstr>Projektmarketing</vt:lpstr>
      <vt:lpstr>Wiederholung Projektphasen</vt:lpstr>
      <vt:lpstr>Projektabschluss</vt:lpstr>
      <vt:lpstr>Inhaltlich-fachliche Aufgaben</vt:lpstr>
      <vt:lpstr>organisatorische Aufgaben</vt:lpstr>
      <vt:lpstr>Emotional-soziale Aufgaben</vt:lpstr>
      <vt:lpstr>Projektabschlussbericht</vt:lpstr>
      <vt:lpstr>Projektevaluierung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Panzirsch</dc:creator>
  <cp:lastModifiedBy>Panzirsch Philipp</cp:lastModifiedBy>
  <cp:revision>225</cp:revision>
  <dcterms:created xsi:type="dcterms:W3CDTF">2020-08-31T10:32:32Z</dcterms:created>
  <dcterms:modified xsi:type="dcterms:W3CDTF">2021-02-06T16:53:35Z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0x01010006118EDFCEEAE148B101988885643524</vt:lpwstr>
  </property>
</Properties>
</file>