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276" r:id="rId3"/>
    <p:sldId id="277" r:id="rId4"/>
    <p:sldId id="281" r:id="rId5"/>
    <p:sldId id="278" r:id="rId6"/>
    <p:sldId id="279" r:id="rId7"/>
    <p:sldId id="280" r:id="rId8"/>
    <p:sldId id="282" r:id="rId9"/>
    <p:sldId id="28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BBDB-5A7F-4F0E-AB8D-72566A1669F7}" type="datetimeFigureOut">
              <a:rPr lang="de-AT" smtClean="0"/>
              <a:t>08.04.2021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DD63B-7122-4DC7-AFD9-63BD513409A9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90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999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491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9337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31813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2119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58490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91782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41702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011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3B4B-B471-49E5-9465-D3C46C5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40BC-A7DC-48E1-9735-C864D20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4F11-DC33-47FB-BDC3-BF06811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08.04.2021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E0CBE-560B-4463-ABC8-99182DA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8922-4113-4A11-83E4-86864D1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5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7753-45A7-4FBE-B3F0-B7A8151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DBC2F-5EFB-48E5-94D5-D2F3D140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6B6F-2E33-4408-BA62-687FE75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08.04.2021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4A664-82E1-4F72-A346-D3EC372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37FE4-6907-4DDD-B248-2F3CD1F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21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E4D8CC-1CAD-4684-A7E6-A89859D9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7C6B5-9969-474E-A0F3-A31C1D1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88191-0232-4643-AF36-62EFED8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08.04.2021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0C348-D026-4AB2-BAF5-2EACF3B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9CFC3-C5DF-4DCB-ABD2-8CFA874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32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D160-FD88-4C47-8FBE-1DA054D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0CA3-B6EF-4906-A5CF-1A6FC2B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1AB5-68A3-4D0A-B705-10D5E06E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08.04.2021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83540-CB00-4AB4-B2BC-9DB4BF6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C30BF-81A0-42E6-B89C-5F555B6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0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7ECC-5D48-46D3-BDC6-2D608C9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16FEB-95ED-4C1D-9D7A-B1922B7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D5924-BCD4-4852-A7E4-44FBD80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08.04.2021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3727B-65A4-42C9-941F-7D15157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C4AE-D3EF-4AB5-B7B4-A9461AB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84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D319-E3E6-4B71-9508-1F2DFC71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7685-3023-456A-A8E4-E7BC2DC8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3FDD6-A121-4086-9E5B-CAA18A6A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4743B-692F-42FF-8DA0-4451131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08.04.2021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749FC-8190-450E-AE85-3676E52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011E-761C-403E-8F84-FA27CEA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58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4F24-961D-4BFD-B2A8-7F50F16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F89B3-D844-44E3-B584-7D19B6DC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C1201-8C7E-4585-899A-03105DF3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134B7-FC0D-47D8-95D0-25FC729E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4443FD-20FF-4E87-B8AD-05CF8A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B9845-F1CA-4FDD-9247-A1D4A1C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08.04.2021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03D2B4-74CB-415F-A7DE-4C7B0CF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683C49-DE79-45B6-BFEE-33AC5761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4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DA00-5EE7-4E55-9DA9-068E8D5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0A82E-1C1C-44E9-87AC-164A14B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08.04.2021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C67E90-C4C7-4E44-A7DD-53F064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7EC8B-6406-429E-B340-89F4A82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21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B59C29-2832-4A9D-B296-23407D8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08.04.2021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4F8D-0AEE-440A-A754-8FBC66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7BAD8-D730-4F71-B6C2-D7E837F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0DBE-3BA8-4150-B494-7545DF1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44B7-FDAA-4B2B-8561-EFCB9D6F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AFD10-9F96-43D2-99B7-255258A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55D62-5EF5-4D4B-AD56-733AA2F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08.04.2021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9CAEC-2ED8-455D-B7DE-D47618B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71994-5456-492F-9F24-B84C870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1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CD43-CA12-4996-AB00-4748820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39FCA-1EFB-4328-981C-95419882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58AE4-F45F-4302-A66C-32C64536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BE74-1955-43FA-AF2D-3C20ABA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08.04.2021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49F2F-BC13-48ED-8D3A-A366C09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31BBF-EA6E-4D65-B6F2-A6B1E91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8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904523-E0D6-45D1-AF5B-1389DB8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EA55D-5A20-4D75-8C04-F476C241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3D37C-7FD8-4199-8A97-2761AB8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37A-7889-437D-BB14-159FF5FB46B6}" type="datetimeFigureOut">
              <a:rPr lang="de-AT" smtClean="0"/>
              <a:t>08.04.2021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3A0AB-63A9-49B4-90F1-78A384D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5486-2C74-481C-A794-4068BD9C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90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RUP – Rational Unified </a:t>
            </a:r>
            <a:r>
              <a:rPr lang="de-AT" dirty="0" err="1"/>
              <a:t>Process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AT" sz="2000" b="1" dirty="0"/>
              <a:t>Fakten &amp; Hintergrund:</a:t>
            </a:r>
          </a:p>
          <a:p>
            <a:pPr marL="800100" lvl="2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dirty="0"/>
              <a:t>Entwickelt bei </a:t>
            </a:r>
            <a:r>
              <a:rPr lang="de-AT" sz="2000" b="1" dirty="0"/>
              <a:t>Rational Software</a:t>
            </a:r>
            <a:r>
              <a:rPr lang="de-AT" sz="2000" dirty="0"/>
              <a:t> (seit 2003 verkauft an IBM) und </a:t>
            </a:r>
            <a:r>
              <a:rPr lang="de-AT" sz="2000" b="1" dirty="0"/>
              <a:t>1998</a:t>
            </a:r>
            <a:r>
              <a:rPr lang="de-AT" sz="2000" dirty="0"/>
              <a:t> erstmals vorgestellt</a:t>
            </a:r>
          </a:p>
          <a:p>
            <a:pPr marL="800100" lvl="2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dirty="0"/>
              <a:t>Wesentliche Entwicklung erfolgte durch Ivar Jacobson, Grady </a:t>
            </a:r>
            <a:r>
              <a:rPr lang="de-AT" sz="2000" dirty="0" err="1"/>
              <a:t>Booch</a:t>
            </a:r>
            <a:r>
              <a:rPr lang="de-AT" sz="2000" dirty="0"/>
              <a:t> und Jim </a:t>
            </a:r>
            <a:r>
              <a:rPr lang="de-AT" sz="2000" dirty="0" err="1"/>
              <a:t>Rumbough</a:t>
            </a:r>
            <a:r>
              <a:rPr lang="de-AT" sz="2000" dirty="0"/>
              <a:t> (The Unified Software Development </a:t>
            </a:r>
            <a:r>
              <a:rPr lang="de-AT" sz="2000" dirty="0" err="1"/>
              <a:t>Process</a:t>
            </a:r>
            <a:r>
              <a:rPr lang="de-AT" sz="2000" dirty="0"/>
              <a:t>, 1999), die parallel die  UML (Unified Modeling Language) entwickelten</a:t>
            </a:r>
          </a:p>
          <a:p>
            <a:pPr marL="1257300" lvl="4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b="1" dirty="0"/>
              <a:t>UML</a:t>
            </a:r>
            <a:r>
              <a:rPr lang="de-AT" sz="2000" dirty="0"/>
              <a:t> = grafische Modellierungssprache zur Spezifikation, Konstruktion und Dokumentation von SW-Systemen aus verschiedenen Perspektiven (Struktur, Verhalten, …)</a:t>
            </a:r>
          </a:p>
          <a:p>
            <a:pPr marL="800100" lvl="2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dirty="0"/>
              <a:t>Mittlerweile gibt es verschiedene „Varianten“ (Open UP, Agile UP, ...)</a:t>
            </a:r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71481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RUP – Rational Unified </a:t>
            </a:r>
            <a:r>
              <a:rPr lang="de-AT" dirty="0" err="1"/>
              <a:t>Process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AT" sz="2000" dirty="0"/>
              <a:t>Merkmale:</a:t>
            </a:r>
          </a:p>
          <a:p>
            <a:pPr marL="800100" lvl="2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dirty="0"/>
              <a:t>Der (Rational) Unified </a:t>
            </a:r>
            <a:r>
              <a:rPr lang="de-AT" sz="2000" dirty="0" err="1"/>
              <a:t>Process</a:t>
            </a:r>
            <a:r>
              <a:rPr lang="de-AT" sz="2000" dirty="0"/>
              <a:t> ist ein </a:t>
            </a:r>
            <a:r>
              <a:rPr lang="de-AT" sz="2000" b="1" dirty="0"/>
              <a:t>Metamodell</a:t>
            </a:r>
            <a:r>
              <a:rPr lang="de-AT" sz="2000" dirty="0"/>
              <a:t> (also ein Modell mit dem man unterschiedliche Modelle beschreiben kann) </a:t>
            </a:r>
            <a:r>
              <a:rPr lang="de-AT" sz="2000" b="1" dirty="0"/>
              <a:t>für Vorgehensmodelle zur SW-Entwicklung</a:t>
            </a:r>
          </a:p>
          <a:p>
            <a:pPr marL="800100" lvl="2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dirty="0"/>
              <a:t>Ist </a:t>
            </a:r>
            <a:r>
              <a:rPr lang="de-AT" sz="2000" b="1" dirty="0"/>
              <a:t>Architektur-zentriert</a:t>
            </a:r>
            <a:r>
              <a:rPr lang="de-AT" sz="2000" dirty="0"/>
              <a:t>, basiert auf UML und ist somit </a:t>
            </a:r>
            <a:r>
              <a:rPr lang="de-AT" sz="2000" b="1" dirty="0"/>
              <a:t>objektorientiert</a:t>
            </a:r>
          </a:p>
          <a:p>
            <a:pPr marL="800100" lvl="2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dirty="0"/>
              <a:t>Baut auf </a:t>
            </a:r>
            <a:r>
              <a:rPr lang="de-AT" sz="2000" b="1" dirty="0"/>
              <a:t>Use-Cases</a:t>
            </a:r>
            <a:r>
              <a:rPr lang="de-AT" sz="2000" dirty="0"/>
              <a:t> zur Anforderungsbeschreibung/-analyse</a:t>
            </a:r>
          </a:p>
          <a:p>
            <a:pPr marL="800100" lvl="2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dirty="0"/>
              <a:t>Besteht aus </a:t>
            </a:r>
            <a:r>
              <a:rPr lang="de-AT" sz="2000" b="1" dirty="0"/>
              <a:t>4 Phasen</a:t>
            </a:r>
            <a:r>
              <a:rPr lang="de-AT" sz="2000" dirty="0"/>
              <a:t> (an deren Ende jeweils ein inhaltlich klar definierter Meilenstein steht) und </a:t>
            </a:r>
            <a:r>
              <a:rPr lang="de-AT" sz="2000" b="1" dirty="0"/>
              <a:t>9 Workflows</a:t>
            </a:r>
          </a:p>
          <a:p>
            <a:pPr marL="1257300" lvl="4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dirty="0"/>
              <a:t>Jede Phase besteht (</a:t>
            </a:r>
            <a:r>
              <a:rPr lang="de-AT" sz="2000" dirty="0" err="1"/>
              <a:t>idR</a:t>
            </a:r>
            <a:r>
              <a:rPr lang="de-AT" sz="2000" dirty="0"/>
              <a:t>) aus mehreren </a:t>
            </a:r>
            <a:r>
              <a:rPr lang="de-AT" sz="2000" b="1" dirty="0"/>
              <a:t>Iterationen</a:t>
            </a:r>
            <a:r>
              <a:rPr lang="de-AT" sz="2000" dirty="0"/>
              <a:t>, in denen die Workflows in unterschiedlicher Intensität durchlaufen werden und an deren Ende ein </a:t>
            </a:r>
            <a:r>
              <a:rPr lang="de-AT" sz="2000" b="1" dirty="0"/>
              <a:t>Build</a:t>
            </a:r>
            <a:r>
              <a:rPr lang="de-AT" sz="2000" dirty="0"/>
              <a:t> (=lauffähiges Produktinkrement) vorliegt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96719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RUP – Rational Unified </a:t>
            </a:r>
            <a:r>
              <a:rPr lang="de-AT" dirty="0" err="1"/>
              <a:t>Process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76199" y="1357396"/>
            <a:ext cx="11943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AT" sz="2000" b="1" dirty="0"/>
              <a:t>Phasen:</a:t>
            </a:r>
          </a:p>
          <a:p>
            <a:pPr marL="800100" lvl="2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b="1" dirty="0"/>
              <a:t>Inception</a:t>
            </a:r>
            <a:r>
              <a:rPr lang="de-AT" sz="2000" dirty="0"/>
              <a:t>: Definition des Projektumfangs (Projektabgrenzung), Definition der wichtigsten Anforderungen (~20% aller Use Cases), (erste) Risikoidentifizierung/-analyse, Wirtschaftlichkeitsanalyse (Business Case), (grober) Termin-/Ablaufplan, (erste) Architekturprototyp(en), Machbarkeitsprüfung</a:t>
            </a:r>
          </a:p>
          <a:p>
            <a:pPr marL="800100" lvl="2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b="1" dirty="0"/>
              <a:t>Elaboration</a:t>
            </a:r>
            <a:r>
              <a:rPr lang="de-AT" sz="2000" dirty="0"/>
              <a:t>: Erfassung/Ausarbeitung der (Mehrzahl an) Use-Cases (&gt;= 80%), Erstellung und Validierung der SW-Architektur (inkl. Prototypen), detaillierte Risikoanalyse, Planung der Iterationen (Beschreibung, Rollen/Verantwortlichkeiten/Artefakte/Ergebnisse, Ziele, Dauer/Termine)</a:t>
            </a:r>
          </a:p>
          <a:p>
            <a:pPr marL="800100" lvl="2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b="1" dirty="0"/>
              <a:t>Construction</a:t>
            </a:r>
            <a:r>
              <a:rPr lang="de-AT" sz="2000" dirty="0"/>
              <a:t>: Erstellung der lauffähigen Produktinkremente (</a:t>
            </a:r>
            <a:r>
              <a:rPr lang="de-AT" sz="2000" dirty="0" err="1"/>
              <a:t>Builds</a:t>
            </a:r>
            <a:r>
              <a:rPr lang="de-AT" sz="2000" dirty="0"/>
              <a:t>) inkl. Tests, Erstellung der Dokumentation (techn. Dokumentation, Benutzerhandbücher, …)</a:t>
            </a:r>
          </a:p>
          <a:p>
            <a:pPr marL="800100" lvl="2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b="1" dirty="0"/>
              <a:t>Transition</a:t>
            </a:r>
            <a:r>
              <a:rPr lang="de-AT" sz="2000" dirty="0"/>
              <a:t>: Übergabe/Installation/Konfiguration an/beim Kunden, Funktions-/Leistungsabnahme =&gt; final </a:t>
            </a:r>
            <a:r>
              <a:rPr lang="de-AT" sz="2000" dirty="0" err="1"/>
              <a:t>build</a:t>
            </a:r>
            <a:r>
              <a:rPr lang="de-AT" sz="2000" dirty="0"/>
              <a:t>/release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F860309-98B0-4FDA-AA18-29D998FD73C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34331" y="5132103"/>
            <a:ext cx="5587707" cy="1655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39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RUP – Rational Unified </a:t>
            </a:r>
            <a:r>
              <a:rPr lang="de-AT" dirty="0" err="1"/>
              <a:t>Process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4FC98FE-DD0A-417D-BFA7-D0155087E53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82681" y="1750147"/>
            <a:ext cx="6693240" cy="229659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2C13F35-27EA-44CA-B81C-C2B79FD120D5}"/>
              </a:ext>
            </a:extLst>
          </p:cNvPr>
          <p:cNvSpPr txBox="1"/>
          <p:nvPr/>
        </p:nvSpPr>
        <p:spPr>
          <a:xfrm>
            <a:off x="342244" y="4455429"/>
            <a:ext cx="11174115" cy="103017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342900" marR="0" lvl="0" indent="-34290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rPr lang="de-AT" sz="2000" b="0" i="0" u="none" strike="noStrike" baseline="0" dirty="0">
                <a:ln>
                  <a:noFill/>
                </a:ln>
                <a:solidFill>
                  <a:srgbClr val="333333"/>
                </a:solidFill>
                <a:ea typeface="Lucida Sans Unicode" pitchFamily="2"/>
                <a:cs typeface="Tahoma" pitchFamily="2"/>
              </a:rPr>
              <a:t>Die Inception-Phase soll bewusst kurz gehalten werden (keine exzessive </a:t>
            </a:r>
            <a:r>
              <a:rPr lang="de-AT" sz="2000" b="0" i="0" u="none" strike="noStrike" baseline="0" dirty="0" err="1">
                <a:ln>
                  <a:noFill/>
                </a:ln>
                <a:solidFill>
                  <a:srgbClr val="333333"/>
                </a:solidFill>
                <a:ea typeface="Lucida Sans Unicode" pitchFamily="2"/>
                <a:cs typeface="Tahoma" pitchFamily="2"/>
              </a:rPr>
              <a:t>up</a:t>
            </a:r>
            <a:r>
              <a:rPr lang="de-AT" sz="2000" b="0" i="0" u="none" strike="noStrike" baseline="0" dirty="0">
                <a:ln>
                  <a:noFill/>
                </a:ln>
                <a:solidFill>
                  <a:srgbClr val="333333"/>
                </a:solidFill>
                <a:ea typeface="Lucida Sans Unicode" pitchFamily="2"/>
                <a:cs typeface="Tahoma" pitchFamily="2"/>
              </a:rPr>
              <a:t>-front Spezifikation!). </a:t>
            </a:r>
          </a:p>
          <a:p>
            <a:pPr marL="342900" marR="0" lvl="0" indent="-34290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rPr lang="de-AT" sz="2000" b="0" i="0" u="none" strike="noStrike" baseline="0" dirty="0">
                <a:ln>
                  <a:noFill/>
                </a:ln>
                <a:solidFill>
                  <a:srgbClr val="333333"/>
                </a:solidFill>
                <a:ea typeface="Lucida Sans Unicode" pitchFamily="2"/>
                <a:cs typeface="Tahoma" pitchFamily="2"/>
              </a:rPr>
              <a:t>Die tatsächliche Dauer der Inception- (und Elaboration-) Phase kann als Basis für eine Projektion zur Berechnung der Gesamtprojektdauer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91394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RUP – Rational Unified </a:t>
            </a:r>
            <a:r>
              <a:rPr lang="de-AT" dirty="0" err="1"/>
              <a:t>Process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76199" y="1357396"/>
            <a:ext cx="119433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AT" sz="2000" b="1" dirty="0" err="1"/>
              <a:t>Process</a:t>
            </a:r>
            <a:r>
              <a:rPr lang="de-AT" sz="2000" b="1" dirty="0"/>
              <a:t> Workflows:</a:t>
            </a:r>
          </a:p>
          <a:p>
            <a:pPr marL="800100" lvl="2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b="1" dirty="0"/>
              <a:t>Business Modeling</a:t>
            </a:r>
            <a:r>
              <a:rPr lang="de-AT" sz="2000" dirty="0"/>
              <a:t>: beschreibt das betriebliche Umfeld und v.a. jene Geschäftsprozesse und Organisationsbereiche (SOLL/IST), die das (zu entwickelnde) SW-System unterstützen/realisieren soll</a:t>
            </a:r>
          </a:p>
          <a:p>
            <a:pPr marL="800100" lvl="2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b="1" dirty="0" err="1"/>
              <a:t>Requirements</a:t>
            </a:r>
            <a:r>
              <a:rPr lang="de-AT" sz="2000" dirty="0"/>
              <a:t>: Beschreibung der Anforderungen in Form von Use-Case-Diagrammen (= Anwendungsfalldiagramm)</a:t>
            </a:r>
          </a:p>
          <a:p>
            <a:pPr marL="800100" lvl="2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b="1" dirty="0"/>
              <a:t>Analysis &amp; Design</a:t>
            </a:r>
            <a:r>
              <a:rPr lang="de-AT" sz="2000" dirty="0"/>
              <a:t>: Erstellung eines „Bauplans“ der Software aus unterschiedlichen Perspektiven</a:t>
            </a:r>
          </a:p>
          <a:p>
            <a:pPr marL="1257300" lvl="4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dirty="0"/>
              <a:t>Struktur </a:t>
            </a:r>
            <a:r>
              <a:rPr lang="de-AT" sz="2000" dirty="0" err="1"/>
              <a:t>bspw</a:t>
            </a:r>
            <a:r>
              <a:rPr lang="de-AT" sz="2000" dirty="0"/>
              <a:t> anhand von Klassen-, Komponenten, Paket- und Verteilungsdiagrammen</a:t>
            </a:r>
          </a:p>
          <a:p>
            <a:pPr marL="1257300" lvl="4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dirty="0"/>
              <a:t>Verhalten </a:t>
            </a:r>
            <a:r>
              <a:rPr lang="de-AT" sz="2000" dirty="0" err="1"/>
              <a:t>bspw</a:t>
            </a:r>
            <a:r>
              <a:rPr lang="de-AT" sz="2000" dirty="0"/>
              <a:t> anhand von Anwendungsfall-, Zustands-, Aktivitäts- und Sequenzdiagrammen</a:t>
            </a:r>
          </a:p>
          <a:p>
            <a:pPr marL="800100" lvl="2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b="1" dirty="0"/>
              <a:t>Implementation</a:t>
            </a:r>
            <a:r>
              <a:rPr lang="de-AT" sz="2000" dirty="0"/>
              <a:t>: Erstellung lauffähiger Software, iterativ in Form lauffähiger Produktinkremente (sog. </a:t>
            </a:r>
            <a:r>
              <a:rPr lang="de-AT" sz="2000" dirty="0" err="1"/>
              <a:t>Builds</a:t>
            </a:r>
            <a:r>
              <a:rPr lang="de-AT" sz="2000" dirty="0"/>
              <a:t>) inkl. Tests</a:t>
            </a:r>
          </a:p>
          <a:p>
            <a:pPr marL="800100" lvl="2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b="1" dirty="0"/>
              <a:t>Test</a:t>
            </a:r>
            <a:r>
              <a:rPr lang="de-AT" sz="2000" dirty="0"/>
              <a:t>: Planung, Design, Implementierung und (falls möglich automatisierte) Durchführung verschiedener Tests (Unit-Tests, Integrations- und Systemtests)</a:t>
            </a:r>
          </a:p>
          <a:p>
            <a:pPr marL="800100" lvl="2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b="1" dirty="0" err="1"/>
              <a:t>Deployment</a:t>
            </a:r>
            <a:r>
              <a:rPr lang="de-AT" sz="2000" dirty="0"/>
              <a:t>: Erstellung, Verteilung und Installation/Konfiguration von </a:t>
            </a:r>
            <a:r>
              <a:rPr lang="de-AT" sz="2000" dirty="0" err="1"/>
              <a:t>Builds</a:t>
            </a:r>
            <a:r>
              <a:rPr lang="de-AT" sz="2000" dirty="0"/>
              <a:t>/Releases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91779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RUP – Rational Unified </a:t>
            </a:r>
            <a:r>
              <a:rPr lang="de-AT" dirty="0" err="1"/>
              <a:t>Process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76199" y="1357396"/>
            <a:ext cx="1094098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AT" sz="2000" b="1" dirty="0" err="1"/>
              <a:t>Supporting</a:t>
            </a:r>
            <a:r>
              <a:rPr lang="de-AT" sz="2000" b="1" dirty="0"/>
              <a:t> Workflows:</a:t>
            </a:r>
          </a:p>
          <a:p>
            <a:pPr marL="800100" lvl="2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b="1" dirty="0" err="1"/>
              <a:t>Configuration</a:t>
            </a:r>
            <a:r>
              <a:rPr lang="de-AT" sz="2000" b="1" dirty="0"/>
              <a:t> &amp; Change Management</a:t>
            </a:r>
            <a:r>
              <a:rPr lang="de-AT" sz="2000" dirty="0"/>
              <a:t>: Umgang mit Change </a:t>
            </a:r>
            <a:r>
              <a:rPr lang="de-AT" sz="2000" dirty="0" err="1"/>
              <a:t>Requests</a:t>
            </a:r>
            <a:r>
              <a:rPr lang="de-AT" sz="2000" dirty="0"/>
              <a:t>, Erstellung von Baselines (= abgesicherter Ausgangspunkt vor Änderung), Versionierung, …</a:t>
            </a:r>
          </a:p>
          <a:p>
            <a:pPr marL="800100" lvl="2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b="1" dirty="0"/>
              <a:t>Project Management</a:t>
            </a:r>
            <a:r>
              <a:rPr lang="de-AT" sz="2000" dirty="0"/>
              <a:t>: umfasst klass. PM-Aufgaben wie Controlling/Monitoring, Risikomanagement, Planung, …</a:t>
            </a:r>
          </a:p>
          <a:p>
            <a:pPr marL="800100" lvl="2" indent="-342900" hangingPunct="0">
              <a:spcAft>
                <a:spcPts val="1162"/>
              </a:spcAft>
              <a:buSzPct val="100000"/>
              <a:buFont typeface="Arial" panose="020B0604020202020204" pitchFamily="34" charset="0"/>
              <a:buChar char="•"/>
            </a:pPr>
            <a:r>
              <a:rPr lang="de-AT" sz="2000" b="1" dirty="0"/>
              <a:t>Environment</a:t>
            </a:r>
            <a:r>
              <a:rPr lang="de-AT" sz="2000" dirty="0"/>
              <a:t>: qualitätssichernde Maßnahmen, Reflexion, „optimale“ Entwicklungsumgebung/-</a:t>
            </a:r>
            <a:r>
              <a:rPr lang="de-AT" sz="2000" dirty="0" err="1"/>
              <a:t>werkzeuge</a:t>
            </a:r>
            <a:r>
              <a:rPr lang="de-AT" sz="2000" dirty="0"/>
              <a:t>,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86710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RUP – Rational Unified </a:t>
            </a:r>
            <a:r>
              <a:rPr lang="de-AT" dirty="0" err="1"/>
              <a:t>Process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2D6D7A-D46A-4BDA-8B8A-F0BB8CB9B05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6583" y="1429928"/>
            <a:ext cx="4744639" cy="273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5612E77-CBE2-4B1E-AE82-BD562008F0F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31511" y="1503720"/>
            <a:ext cx="4572000" cy="25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063EE5C-BD60-4F49-908F-1096F1AFCA21}"/>
              </a:ext>
            </a:extLst>
          </p:cNvPr>
          <p:cNvSpPr txBox="1"/>
          <p:nvPr/>
        </p:nvSpPr>
        <p:spPr>
          <a:xfrm>
            <a:off x="297562" y="4262333"/>
            <a:ext cx="11596876" cy="196947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171450" marR="0" lvl="0" indent="-17145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rPr lang="de-AT" sz="2000" b="0" i="0" u="none" strike="noStrike" baseline="0" dirty="0">
                <a:ln>
                  <a:noFill/>
                </a:ln>
                <a:solidFill>
                  <a:srgbClr val="333333"/>
                </a:solidFill>
                <a:ea typeface="Lucida Sans Unicode" pitchFamily="2"/>
                <a:cs typeface="Tahoma" pitchFamily="2"/>
              </a:rPr>
              <a:t>Iteration dauern </a:t>
            </a:r>
            <a:r>
              <a:rPr lang="de-AT" sz="2000" b="0" i="0" u="none" strike="noStrike" baseline="0" dirty="0" err="1">
                <a:ln>
                  <a:noFill/>
                </a:ln>
                <a:solidFill>
                  <a:srgbClr val="333333"/>
                </a:solidFill>
                <a:ea typeface="Lucida Sans Unicode" pitchFamily="2"/>
                <a:cs typeface="Tahoma" pitchFamily="2"/>
              </a:rPr>
              <a:t>idR</a:t>
            </a:r>
            <a:r>
              <a:rPr lang="de-AT" sz="2000" b="0" i="0" u="none" strike="noStrike" baseline="0" dirty="0">
                <a:ln>
                  <a:noFill/>
                </a:ln>
                <a:solidFill>
                  <a:srgbClr val="333333"/>
                </a:solidFill>
                <a:ea typeface="Lucida Sans Unicode" pitchFamily="2"/>
                <a:cs typeface="Tahoma" pitchFamily="2"/>
              </a:rPr>
              <a:t> 2-3 Wochen</a:t>
            </a:r>
          </a:p>
          <a:p>
            <a:pPr marL="171450" marR="0" lvl="0" indent="-17145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rPr lang="de-AT" sz="2000" b="0" i="0" u="none" strike="noStrike" baseline="0" dirty="0">
                <a:ln>
                  <a:noFill/>
                </a:ln>
                <a:solidFill>
                  <a:srgbClr val="333333"/>
                </a:solidFill>
                <a:ea typeface="Lucida Sans Unicode" pitchFamily="2"/>
                <a:cs typeface="Tahoma" pitchFamily="2"/>
              </a:rPr>
              <a:t>hierbei werden jeweils die Workflows des RUP durchlaufen</a:t>
            </a:r>
          </a:p>
          <a:p>
            <a:pPr marL="171450" marR="0" lvl="0" indent="-17145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rPr lang="de-AT" sz="2000" b="0" i="0" u="none" strike="noStrike" baseline="0" dirty="0">
                <a:ln>
                  <a:noFill/>
                </a:ln>
                <a:solidFill>
                  <a:srgbClr val="333333"/>
                </a:solidFill>
                <a:ea typeface="Lucida Sans Unicode" pitchFamily="2"/>
                <a:cs typeface="Tahoma" pitchFamily="2"/>
              </a:rPr>
              <a:t>Eine Iteration endet mit dem </a:t>
            </a:r>
            <a:r>
              <a:rPr lang="de-AT" sz="2000" b="0" i="0" u="none" strike="noStrike" baseline="0" dirty="0" err="1">
                <a:ln>
                  <a:noFill/>
                </a:ln>
                <a:solidFill>
                  <a:srgbClr val="333333"/>
                </a:solidFill>
                <a:ea typeface="Lucida Sans Unicode" pitchFamily="2"/>
                <a:cs typeface="Tahoma" pitchFamily="2"/>
              </a:rPr>
              <a:t>Deployment</a:t>
            </a:r>
            <a:r>
              <a:rPr lang="de-AT" sz="2000" b="0" i="0" u="none" strike="noStrike" baseline="0" dirty="0">
                <a:ln>
                  <a:noFill/>
                </a:ln>
                <a:solidFill>
                  <a:srgbClr val="333333"/>
                </a:solidFill>
                <a:ea typeface="Lucida Sans Unicode" pitchFamily="2"/>
                <a:cs typeface="Tahoma" pitchFamily="2"/>
              </a:rPr>
              <a:t> eines lauffähigen Produktinkrements (Build).</a:t>
            </a:r>
          </a:p>
          <a:p>
            <a:pPr marL="171450" marR="0" lvl="0" indent="-17145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rPr lang="de-AT" sz="2000" b="0" i="0" u="none" strike="noStrike" baseline="0" dirty="0">
                <a:ln>
                  <a:noFill/>
                </a:ln>
                <a:solidFill>
                  <a:srgbClr val="333333"/>
                </a:solidFill>
                <a:ea typeface="Lucida Sans Unicode" pitchFamily="2"/>
                <a:cs typeface="Tahoma" pitchFamily="2"/>
              </a:rPr>
              <a:t>Zur Bestimmung der Anzahl an Iterationen je Phase kann die 6-plus/minus-3-Regel verwendet werden, d.h. für mittlere Projekte 6 Iterationen (1+2+2+1), für kleine Projekte 3 Iterationen (0+1+1+1) und für große Projekte 9 Iterationen (1+3+3+2)</a:t>
            </a:r>
          </a:p>
        </p:txBody>
      </p:sp>
    </p:spTree>
    <p:extLst>
      <p:ext uri="{BB962C8B-B14F-4D97-AF65-F5344CB8AC3E}">
        <p14:creationId xmlns:p14="http://schemas.microsoft.com/office/powerpoint/2010/main" val="32420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RUP – Rational Unified </a:t>
            </a:r>
            <a:r>
              <a:rPr lang="de-AT" dirty="0" err="1"/>
              <a:t>Process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63EE5C-BD60-4F49-908F-1096F1AFCA21}"/>
              </a:ext>
            </a:extLst>
          </p:cNvPr>
          <p:cNvSpPr txBox="1"/>
          <p:nvPr/>
        </p:nvSpPr>
        <p:spPr>
          <a:xfrm>
            <a:off x="297562" y="1607910"/>
            <a:ext cx="8420310" cy="478735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R="0" lvl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rPr lang="de-AT" sz="2000" dirty="0">
                <a:solidFill>
                  <a:srgbClr val="333333"/>
                </a:solidFill>
                <a:ea typeface="Lucida Sans Unicode" pitchFamily="2"/>
                <a:cs typeface="Tahoma" pitchFamily="2"/>
              </a:rPr>
              <a:t>Bei der detaillierten Beschreibung der Workflows werden folgende Elemente beschrieben:</a:t>
            </a:r>
          </a:p>
          <a:p>
            <a:pPr marL="171450" marR="0" lvl="0" indent="-17145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rPr lang="de-AT" sz="2000" b="1" i="0" u="none" strike="noStrike" baseline="0" dirty="0" err="1">
                <a:ln>
                  <a:noFill/>
                </a:ln>
                <a:solidFill>
                  <a:srgbClr val="333333"/>
                </a:solidFill>
                <a:ea typeface="Lucida Sans Unicode" pitchFamily="2"/>
                <a:cs typeface="Tahoma" pitchFamily="2"/>
              </a:rPr>
              <a:t>Worker</a:t>
            </a:r>
            <a:endParaRPr lang="de-AT" sz="2000" b="1" i="0" u="none" strike="noStrike" baseline="0" dirty="0">
              <a:ln>
                <a:noFill/>
              </a:ln>
              <a:solidFill>
                <a:srgbClr val="333333"/>
              </a:solidFill>
              <a:ea typeface="Lucida Sans Unicode" pitchFamily="2"/>
              <a:cs typeface="Tahoma" pitchFamily="2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rPr lang="de-AT" sz="2000" i="0" u="none" strike="noStrike" baseline="0" dirty="0">
                <a:ln>
                  <a:noFill/>
                </a:ln>
                <a:solidFill>
                  <a:srgbClr val="333333"/>
                </a:solidFill>
                <a:ea typeface="Lucida Sans Unicode" pitchFamily="2"/>
                <a:cs typeface="Tahoma" pitchFamily="2"/>
                <a:sym typeface="Wingdings" panose="05000000000000000000" pitchFamily="2" charset="2"/>
              </a:rPr>
              <a:t>Personen, die im Prozess eine bestimmte Aktivität durchführen</a:t>
            </a:r>
            <a:endParaRPr lang="de-AT" sz="2000" b="1" i="0" u="none" strike="noStrike" baseline="0" dirty="0">
              <a:ln>
                <a:noFill/>
              </a:ln>
              <a:solidFill>
                <a:srgbClr val="333333"/>
              </a:solidFill>
              <a:ea typeface="Lucida Sans Unicode" pitchFamily="2"/>
              <a:cs typeface="Tahoma" pitchFamily="2"/>
            </a:endParaRPr>
          </a:p>
          <a:p>
            <a:pPr marL="171450" marR="0" lvl="0" indent="-17145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rPr lang="de-AT" sz="2000" b="1" dirty="0" err="1">
                <a:solidFill>
                  <a:srgbClr val="333333"/>
                </a:solidFill>
                <a:ea typeface="Lucida Sans Unicode" pitchFamily="2"/>
                <a:cs typeface="Tahoma" pitchFamily="2"/>
              </a:rPr>
              <a:t>Activity</a:t>
            </a:r>
            <a:endParaRPr lang="de-AT" sz="2000" b="1" dirty="0">
              <a:solidFill>
                <a:srgbClr val="333333"/>
              </a:solidFill>
              <a:ea typeface="Lucida Sans Unicode" pitchFamily="2"/>
              <a:cs typeface="Tahoma" pitchFamily="2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rPr lang="de-AT" sz="2000" dirty="0">
                <a:solidFill>
                  <a:srgbClr val="333333"/>
                </a:solidFill>
                <a:ea typeface="Lucida Sans Unicode" pitchFamily="2"/>
                <a:cs typeface="Tahoma" pitchFamily="2"/>
                <a:sym typeface="Wingdings" panose="05000000000000000000" pitchFamily="2" charset="2"/>
              </a:rPr>
              <a:t>kann mit einem Arbeitspaket verglichen werden</a:t>
            </a: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rPr lang="de-AT" sz="2000" dirty="0">
                <a:solidFill>
                  <a:srgbClr val="333333"/>
                </a:solidFill>
                <a:ea typeface="Lucida Sans Unicode" pitchFamily="2"/>
                <a:cs typeface="Tahoma" pitchFamily="2"/>
                <a:sym typeface="Wingdings" panose="05000000000000000000" pitchFamily="2" charset="2"/>
              </a:rPr>
              <a:t>muss vollständig ausgeführt werden, um ein sinnvolles Ergebnis zu liefern</a:t>
            </a: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rPr lang="de-AT" sz="2000" dirty="0">
                <a:solidFill>
                  <a:srgbClr val="333333"/>
                </a:solidFill>
                <a:ea typeface="Lucida Sans Unicode" pitchFamily="2"/>
                <a:cs typeface="Tahoma" pitchFamily="2"/>
                <a:sym typeface="Wingdings" panose="05000000000000000000" pitchFamily="2" charset="2"/>
              </a:rPr>
              <a:t>am Ende jeder Aktivität steht ein Artefakt</a:t>
            </a:r>
            <a:endParaRPr lang="de-AT" sz="2000" dirty="0">
              <a:solidFill>
                <a:srgbClr val="333333"/>
              </a:solidFill>
              <a:ea typeface="Lucida Sans Unicode" pitchFamily="2"/>
              <a:cs typeface="Tahoma" pitchFamily="2"/>
            </a:endParaRPr>
          </a:p>
          <a:p>
            <a:pPr marL="171450" marR="0" lvl="0" indent="-17145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rPr lang="de-AT" sz="2000" b="1" i="0" u="none" strike="noStrike" baseline="0" dirty="0" err="1">
                <a:ln>
                  <a:noFill/>
                </a:ln>
                <a:solidFill>
                  <a:srgbClr val="333333"/>
                </a:solidFill>
                <a:ea typeface="Lucida Sans Unicode" pitchFamily="2"/>
                <a:cs typeface="Tahoma" pitchFamily="2"/>
              </a:rPr>
              <a:t>Artifact</a:t>
            </a:r>
            <a:endParaRPr lang="de-AT" sz="2000" b="1" i="0" u="none" strike="noStrike" baseline="0" dirty="0">
              <a:ln>
                <a:noFill/>
              </a:ln>
              <a:solidFill>
                <a:srgbClr val="333333"/>
              </a:solidFill>
              <a:ea typeface="Lucida Sans Unicode" pitchFamily="2"/>
              <a:cs typeface="Tahoma" pitchFamily="2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rPr lang="de-AT" sz="2000" dirty="0">
                <a:solidFill>
                  <a:srgbClr val="333333"/>
                </a:solidFill>
                <a:ea typeface="Lucida Sans Unicode" pitchFamily="2"/>
                <a:cs typeface="Tahoma" pitchFamily="2"/>
              </a:rPr>
              <a:t>beschrieben als „…Teil an Information, das produziert, </a:t>
            </a:r>
            <a:r>
              <a:rPr lang="de-AT" sz="2000" dirty="0" err="1">
                <a:solidFill>
                  <a:srgbClr val="333333"/>
                </a:solidFill>
                <a:ea typeface="Lucida Sans Unicode" pitchFamily="2"/>
                <a:cs typeface="Tahoma" pitchFamily="2"/>
              </a:rPr>
              <a:t>modifziert</a:t>
            </a:r>
            <a:r>
              <a:rPr lang="de-AT" sz="2000" dirty="0">
                <a:solidFill>
                  <a:srgbClr val="333333"/>
                </a:solidFill>
                <a:ea typeface="Lucida Sans Unicode" pitchFamily="2"/>
                <a:cs typeface="Tahoma" pitchFamily="2"/>
              </a:rPr>
              <a:t> oder vom Prozess genutzt wird…“</a:t>
            </a: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rPr lang="de-AT" sz="2000" i="0" u="none" strike="noStrike" baseline="0" dirty="0">
                <a:ln>
                  <a:noFill/>
                </a:ln>
                <a:solidFill>
                  <a:srgbClr val="333333"/>
                </a:solidFill>
                <a:ea typeface="Lucida Sans Unicode" pitchFamily="2"/>
                <a:cs typeface="Tahoma" pitchFamily="2"/>
              </a:rPr>
              <a:t>kann ein</a:t>
            </a:r>
            <a:r>
              <a:rPr lang="de-AT" sz="2000" dirty="0">
                <a:solidFill>
                  <a:srgbClr val="333333"/>
                </a:solidFill>
                <a:ea typeface="Lucida Sans Unicode" pitchFamily="2"/>
                <a:cs typeface="Tahoma" pitchFamily="2"/>
              </a:rPr>
              <a:t> Modell, ein Modellelement oder ein Dokument sein</a:t>
            </a: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rPr lang="de-AT" sz="2000" i="0" u="none" strike="noStrike" baseline="0" dirty="0" err="1">
                <a:ln>
                  <a:noFill/>
                </a:ln>
                <a:solidFill>
                  <a:srgbClr val="333333"/>
                </a:solidFill>
                <a:ea typeface="Lucida Sans Unicode" pitchFamily="2"/>
                <a:cs typeface="Tahoma" pitchFamily="2"/>
              </a:rPr>
              <a:t>Bsp</a:t>
            </a:r>
            <a:r>
              <a:rPr lang="de-AT" sz="2000" i="0" u="none" strike="noStrike" baseline="0" dirty="0">
                <a:ln>
                  <a:noFill/>
                </a:ln>
                <a:solidFill>
                  <a:srgbClr val="333333"/>
                </a:solidFill>
                <a:ea typeface="Lucida Sans Unicode" pitchFamily="2"/>
                <a:cs typeface="Tahoma" pitchFamily="2"/>
              </a:rPr>
              <a:t>: Architekturdiagramm, Screendesigns, …</a:t>
            </a: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rPr lang="de-AT" sz="2000" i="0" u="none" strike="noStrike" baseline="0" dirty="0">
                <a:ln>
                  <a:noFill/>
                </a:ln>
                <a:solidFill>
                  <a:srgbClr val="333333"/>
                </a:solidFill>
                <a:ea typeface="Lucida Sans Unicode" pitchFamily="2"/>
                <a:cs typeface="Tahoma" pitchFamily="2"/>
              </a:rPr>
              <a:t>alle Artefakte eines Prozesses werden einem Set zugeordnet (</a:t>
            </a:r>
            <a:r>
              <a:rPr lang="de-AT" sz="2000" i="0" u="none" strike="noStrike" baseline="0" dirty="0" err="1">
                <a:ln>
                  <a:noFill/>
                </a:ln>
                <a:solidFill>
                  <a:srgbClr val="333333"/>
                </a:solidFill>
                <a:ea typeface="Lucida Sans Unicode" pitchFamily="2"/>
                <a:cs typeface="Tahoma" pitchFamily="2"/>
              </a:rPr>
              <a:t>zb</a:t>
            </a:r>
            <a:r>
              <a:rPr lang="de-AT" sz="2000" i="0" u="none" strike="noStrike" baseline="0" dirty="0">
                <a:ln>
                  <a:noFill/>
                </a:ln>
                <a:solidFill>
                  <a:srgbClr val="333333"/>
                </a:solidFill>
                <a:ea typeface="Lucida Sans Unicode" pitchFamily="2"/>
                <a:cs typeface="Tahoma" pitchFamily="2"/>
              </a:rPr>
              <a:t>. Design-Set)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41243FE-34DE-4929-9A0C-308B75389F6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70146" y="1427151"/>
            <a:ext cx="3649401" cy="2632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1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RUP – Rational Unified </a:t>
            </a:r>
            <a:r>
              <a:rPr lang="de-AT" dirty="0" err="1"/>
              <a:t>Process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CDE0E5-95EF-4326-9E94-E56FA6D7F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732" y="2303158"/>
            <a:ext cx="6740536" cy="384907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B2C0493-7177-4808-A42E-2FB70BCCF948}"/>
              </a:ext>
            </a:extLst>
          </p:cNvPr>
          <p:cNvSpPr txBox="1"/>
          <p:nvPr/>
        </p:nvSpPr>
        <p:spPr>
          <a:xfrm>
            <a:off x="603682" y="1689600"/>
            <a:ext cx="9920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Während des Projektverlaufs vervollständigen sich die einzelnen Sets, entsprechend den Projektphasen:</a:t>
            </a:r>
          </a:p>
        </p:txBody>
      </p:sp>
    </p:spTree>
    <p:extLst>
      <p:ext uri="{BB962C8B-B14F-4D97-AF65-F5344CB8AC3E}">
        <p14:creationId xmlns:p14="http://schemas.microsoft.com/office/powerpoint/2010/main" val="229419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18EDFCEEAE148B101988885643524" ma:contentTypeVersion="6" ma:contentTypeDescription="Ein neues Dokument erstellen." ma:contentTypeScope="" ma:versionID="6c6ab72fe79df2a7c89c3d086313bca0">
  <xsd:schema xmlns:xsd="http://www.w3.org/2001/XMLSchema" xmlns:xs="http://www.w3.org/2001/XMLSchema" xmlns:p="http://schemas.microsoft.com/office/2006/metadata/properties" xmlns:ns2="1658011a-62be-4c0c-9b51-b2a4132a9fc4" targetNamespace="http://schemas.microsoft.com/office/2006/metadata/properties" ma:root="true" ma:fieldsID="35ce63ba95e6fe94a234961012484298" ns2:_="">
    <xsd:import namespace="1658011a-62be-4c0c-9b51-b2a4132a9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8011a-62be-4c0c-9b51-b2a4132a9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565838-4E1E-41DC-9A62-58426C2D1C72}"/>
</file>

<file path=customXml/itemProps2.xml><?xml version="1.0" encoding="utf-8"?>
<ds:datastoreItem xmlns:ds="http://schemas.openxmlformats.org/officeDocument/2006/customXml" ds:itemID="{B740DD2B-1EF2-455C-8384-55F0574D291C}"/>
</file>

<file path=customXml/itemProps3.xml><?xml version="1.0" encoding="utf-8"?>
<ds:datastoreItem xmlns:ds="http://schemas.openxmlformats.org/officeDocument/2006/customXml" ds:itemID="{129C8F50-0615-418F-B0FD-136650A0EF1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Microsoft Office PowerPoint</Application>
  <PresentationFormat>Breitbild</PresentationFormat>
  <Paragraphs>84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RUP – Rational Unified Process</vt:lpstr>
      <vt:lpstr>RUP – Rational Unified Process</vt:lpstr>
      <vt:lpstr>RUP – Rational Unified Process</vt:lpstr>
      <vt:lpstr>RUP – Rational Unified Process</vt:lpstr>
      <vt:lpstr>RUP – Rational Unified Process</vt:lpstr>
      <vt:lpstr>RUP – Rational Unified Process</vt:lpstr>
      <vt:lpstr>RUP – Rational Unified Process</vt:lpstr>
      <vt:lpstr>RUP – Rational Unified Process</vt:lpstr>
      <vt:lpstr>RUP – Rational Unified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Panzirsch</dc:creator>
  <cp:lastModifiedBy>Panzirsch Philipp</cp:lastModifiedBy>
  <cp:revision>343</cp:revision>
  <dcterms:created xsi:type="dcterms:W3CDTF">2020-08-31T10:32:32Z</dcterms:created>
  <dcterms:modified xsi:type="dcterms:W3CDTF">2021-04-08T06:24:49Z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0x01010006118EDFCEEAE148B101988885643524</vt:lpwstr>
  </property>
</Properties>
</file>