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999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5481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062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04289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2492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69328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267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189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2984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55410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7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4678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8101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9256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296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999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396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0524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87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704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9691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1816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28.04.2021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Grundlagen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92D9EF4-9F94-46AF-8743-EC016EED1BFB}"/>
              </a:ext>
            </a:extLst>
          </p:cNvPr>
          <p:cNvSpPr/>
          <p:nvPr/>
        </p:nvSpPr>
        <p:spPr>
          <a:xfrm>
            <a:off x="4582357" y="2949607"/>
            <a:ext cx="302728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Aufwandschätzung</a:t>
            </a:r>
          </a:p>
        </p:txBody>
      </p:sp>
      <p:pic>
        <p:nvPicPr>
          <p:cNvPr id="1026" name="Picture 2" descr="Requirement - Free people icons">
            <a:extLst>
              <a:ext uri="{FF2B5EF4-FFF2-40B4-BE49-F238E27FC236}">
                <a16:creationId xmlns:a16="http://schemas.microsoft.com/office/drawing/2014/main" id="{BBB46153-EBD9-4120-B3DB-80CE8956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95" y="1641228"/>
            <a:ext cx="634013" cy="6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E747699-B727-4A20-92BA-1D4456F35F01}"/>
              </a:ext>
            </a:extLst>
          </p:cNvPr>
          <p:cNvSpPr txBox="1"/>
          <p:nvPr/>
        </p:nvSpPr>
        <p:spPr>
          <a:xfrm>
            <a:off x="3142693" y="1588902"/>
            <a:ext cx="1482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Beschreibung und Spezifikation (Pflichtenheft)</a:t>
            </a:r>
          </a:p>
        </p:txBody>
      </p:sp>
      <p:pic>
        <p:nvPicPr>
          <p:cNvPr id="1028" name="Picture 4" descr="Business, customer, experience, feedback, finance icon - Download on  Iconfinder">
            <a:extLst>
              <a:ext uri="{FF2B5EF4-FFF2-40B4-BE49-F238E27FC236}">
                <a16:creationId xmlns:a16="http://schemas.microsoft.com/office/drawing/2014/main" id="{36C3A453-C2FC-439D-81AF-69DDEFFF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02" y="1520713"/>
            <a:ext cx="875041" cy="87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02A00E5-1C19-4935-AD42-8D61D11302E8}"/>
              </a:ext>
            </a:extLst>
          </p:cNvPr>
          <p:cNvSpPr txBox="1"/>
          <p:nvPr/>
        </p:nvSpPr>
        <p:spPr>
          <a:xfrm>
            <a:off x="7640866" y="1588901"/>
            <a:ext cx="1769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Erfahrungswerte aus abgeschlossenen Projekten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9A70D70-21FA-4855-969A-91B1097B81BF}"/>
              </a:ext>
            </a:extLst>
          </p:cNvPr>
          <p:cNvCxnSpPr>
            <a:stCxn id="1026" idx="2"/>
            <a:endCxn id="5" idx="0"/>
          </p:cNvCxnSpPr>
          <p:nvPr/>
        </p:nvCxnSpPr>
        <p:spPr>
          <a:xfrm rot="16200000" flipH="1">
            <a:off x="5162718" y="2016325"/>
            <a:ext cx="674366" cy="1192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1726DD37-C56A-4245-82B8-5CD5C3D9A217}"/>
              </a:ext>
            </a:extLst>
          </p:cNvPr>
          <p:cNvCxnSpPr>
            <a:stCxn id="1028" idx="2"/>
            <a:endCxn id="5" idx="0"/>
          </p:cNvCxnSpPr>
          <p:nvPr/>
        </p:nvCxnSpPr>
        <p:spPr>
          <a:xfrm rot="5400000">
            <a:off x="6357136" y="2134619"/>
            <a:ext cx="553853" cy="1076123"/>
          </a:xfrm>
          <a:prstGeom prst="bentConnector3">
            <a:avLst>
              <a:gd name="adj1" fmla="val 38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54E28F6-52C7-4F59-AEAF-449602511B7D}"/>
              </a:ext>
            </a:extLst>
          </p:cNvPr>
          <p:cNvSpPr/>
          <p:nvPr/>
        </p:nvSpPr>
        <p:spPr>
          <a:xfrm>
            <a:off x="247093" y="5135110"/>
            <a:ext cx="1886507" cy="7102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Meilensteinliste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448D5BF-0E8C-490D-BD13-8C44A3A784A2}"/>
              </a:ext>
            </a:extLst>
          </p:cNvPr>
          <p:cNvSpPr/>
          <p:nvPr/>
        </p:nvSpPr>
        <p:spPr>
          <a:xfrm>
            <a:off x="2374775" y="5135110"/>
            <a:ext cx="1886507" cy="7102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Balkendiagramm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9DC283C-40D0-43BC-97E0-C06FC79159A5}"/>
              </a:ext>
            </a:extLst>
          </p:cNvPr>
          <p:cNvSpPr/>
          <p:nvPr/>
        </p:nvSpPr>
        <p:spPr>
          <a:xfrm>
            <a:off x="4502457" y="5135110"/>
            <a:ext cx="1886507" cy="7102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Netzplan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D82635F-6C4D-4B6D-9969-2466595F8015}"/>
              </a:ext>
            </a:extLst>
          </p:cNvPr>
          <p:cNvSpPr/>
          <p:nvPr/>
        </p:nvSpPr>
        <p:spPr>
          <a:xfrm>
            <a:off x="6961493" y="5135110"/>
            <a:ext cx="1886507" cy="7102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Arbeitskosten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5E5F032-A9E5-4471-8877-E6050DAEAC61}"/>
              </a:ext>
            </a:extLst>
          </p:cNvPr>
          <p:cNvSpPr/>
          <p:nvPr/>
        </p:nvSpPr>
        <p:spPr>
          <a:xfrm>
            <a:off x="9120246" y="5135110"/>
            <a:ext cx="1886507" cy="7102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Ressourcen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50FB62CD-9311-4D67-9DD0-6CC250193CFD}"/>
              </a:ext>
            </a:extLst>
          </p:cNvPr>
          <p:cNvCxnSpPr>
            <a:cxnSpLocks/>
            <a:stCxn id="5" idx="2"/>
            <a:endCxn id="1030" idx="0"/>
          </p:cNvCxnSpPr>
          <p:nvPr/>
        </p:nvCxnSpPr>
        <p:spPr>
          <a:xfrm rot="5400000">
            <a:off x="4546976" y="2430877"/>
            <a:ext cx="320080" cy="2777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EF3ECADD-7377-473E-8576-87F8FE9ACCF3}"/>
              </a:ext>
            </a:extLst>
          </p:cNvPr>
          <p:cNvCxnSpPr>
            <a:cxnSpLocks/>
            <a:stCxn id="5" idx="2"/>
            <a:endCxn id="1046" idx="0"/>
          </p:cNvCxnSpPr>
          <p:nvPr/>
        </p:nvCxnSpPr>
        <p:spPr>
          <a:xfrm rot="16200000" flipH="1">
            <a:off x="7364743" y="2391078"/>
            <a:ext cx="341020" cy="2878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00D4A758-F932-4D60-903B-E8DE6CDC6560}"/>
              </a:ext>
            </a:extLst>
          </p:cNvPr>
          <p:cNvCxnSpPr>
            <a:cxnSpLocks/>
            <a:stCxn id="1030" idx="2"/>
            <a:endCxn id="19" idx="0"/>
          </p:cNvCxnSpPr>
          <p:nvPr/>
        </p:nvCxnSpPr>
        <p:spPr>
          <a:xfrm rot="5400000">
            <a:off x="2096957" y="3914034"/>
            <a:ext cx="314467" cy="212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F7C88087-085E-42EA-8D7B-B67BAF142C82}"/>
              </a:ext>
            </a:extLst>
          </p:cNvPr>
          <p:cNvCxnSpPr>
            <a:cxnSpLocks/>
            <a:stCxn id="1030" idx="2"/>
            <a:endCxn id="20" idx="0"/>
          </p:cNvCxnSpPr>
          <p:nvPr/>
        </p:nvCxnSpPr>
        <p:spPr>
          <a:xfrm rot="5400000">
            <a:off x="3160798" y="4977875"/>
            <a:ext cx="314467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A61C6E-9D49-475D-9CC7-55ADFEBEA946}"/>
              </a:ext>
            </a:extLst>
          </p:cNvPr>
          <p:cNvCxnSpPr>
            <a:cxnSpLocks/>
            <a:stCxn id="1030" idx="2"/>
            <a:endCxn id="21" idx="0"/>
          </p:cNvCxnSpPr>
          <p:nvPr/>
        </p:nvCxnSpPr>
        <p:spPr>
          <a:xfrm rot="16200000" flipH="1">
            <a:off x="4224638" y="3914036"/>
            <a:ext cx="314467" cy="2127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5" name="Verbinder: gewinkelt 1024">
            <a:extLst>
              <a:ext uri="{FF2B5EF4-FFF2-40B4-BE49-F238E27FC236}">
                <a16:creationId xmlns:a16="http://schemas.microsoft.com/office/drawing/2014/main" id="{7A589FE6-44C2-472D-9F3C-0CE1531EA01D}"/>
              </a:ext>
            </a:extLst>
          </p:cNvPr>
          <p:cNvCxnSpPr>
            <a:cxnSpLocks/>
            <a:stCxn id="1046" idx="2"/>
            <a:endCxn id="22" idx="0"/>
          </p:cNvCxnSpPr>
          <p:nvPr/>
        </p:nvCxnSpPr>
        <p:spPr>
          <a:xfrm rot="5400000">
            <a:off x="8176280" y="4336883"/>
            <a:ext cx="526695" cy="1069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9" name="Verbinder: gewinkelt 1028">
            <a:extLst>
              <a:ext uri="{FF2B5EF4-FFF2-40B4-BE49-F238E27FC236}">
                <a16:creationId xmlns:a16="http://schemas.microsoft.com/office/drawing/2014/main" id="{CD215014-116F-4BB6-B74A-E306FAE1571A}"/>
              </a:ext>
            </a:extLst>
          </p:cNvPr>
          <p:cNvCxnSpPr>
            <a:cxnSpLocks/>
            <a:stCxn id="1046" idx="2"/>
            <a:endCxn id="23" idx="0"/>
          </p:cNvCxnSpPr>
          <p:nvPr/>
        </p:nvCxnSpPr>
        <p:spPr>
          <a:xfrm rot="16200000" flipH="1">
            <a:off x="9255656" y="4327265"/>
            <a:ext cx="526695" cy="1088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Uhr, verwalten, Auflösungen, Zeitplan, Zeit, Uhr, Arbeit Kostenlos Symbol  von New Year Resolutions Icons">
            <a:extLst>
              <a:ext uri="{FF2B5EF4-FFF2-40B4-BE49-F238E27FC236}">
                <a16:creationId xmlns:a16="http://schemas.microsoft.com/office/drawing/2014/main" id="{6E959B00-6D0F-43E0-BC7E-58E6F0A0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61" y="3979901"/>
            <a:ext cx="840742" cy="84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7983C8DF-5E77-4630-A1A4-DFA258756E55}"/>
              </a:ext>
            </a:extLst>
          </p:cNvPr>
          <p:cNvSpPr txBox="1"/>
          <p:nvPr/>
        </p:nvSpPr>
        <p:spPr>
          <a:xfrm>
            <a:off x="1953177" y="4180298"/>
            <a:ext cx="1084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Zeitplanung</a:t>
            </a:r>
          </a:p>
        </p:txBody>
      </p:sp>
      <p:pic>
        <p:nvPicPr>
          <p:cNvPr id="1046" name="Picture 10" descr="Kasse - Kostenlose geschäft Icons">
            <a:extLst>
              <a:ext uri="{FF2B5EF4-FFF2-40B4-BE49-F238E27FC236}">
                <a16:creationId xmlns:a16="http://schemas.microsoft.com/office/drawing/2014/main" id="{5EB1EE30-786C-4667-AD35-8283566B0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64" y="4000841"/>
            <a:ext cx="1157284" cy="60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BF9417FF-3304-417B-80C2-A23BFFB79DDF}"/>
              </a:ext>
            </a:extLst>
          </p:cNvPr>
          <p:cNvSpPr txBox="1"/>
          <p:nvPr/>
        </p:nvSpPr>
        <p:spPr>
          <a:xfrm>
            <a:off x="9315073" y="4130126"/>
            <a:ext cx="132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Kostenplanung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F3CFBD-998C-4E9B-A6F9-2AE802438F20}"/>
              </a:ext>
            </a:extLst>
          </p:cNvPr>
          <p:cNvSpPr txBox="1"/>
          <p:nvPr/>
        </p:nvSpPr>
        <p:spPr>
          <a:xfrm>
            <a:off x="1269855" y="6027122"/>
            <a:ext cx="395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Wie lange wird die Entwicklung dauern?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2F01206-432D-4637-9B02-00BE919F87A5}"/>
              </a:ext>
            </a:extLst>
          </p:cNvPr>
          <p:cNvSpPr txBox="1"/>
          <p:nvPr/>
        </p:nvSpPr>
        <p:spPr>
          <a:xfrm>
            <a:off x="6971194" y="6027122"/>
            <a:ext cx="434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Was wird die Programmentwicklung kosten?</a:t>
            </a:r>
          </a:p>
        </p:txBody>
      </p:sp>
    </p:spTree>
    <p:extLst>
      <p:ext uri="{BB962C8B-B14F-4D97-AF65-F5344CB8AC3E}">
        <p14:creationId xmlns:p14="http://schemas.microsoft.com/office/powerpoint/2010/main" val="271481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9" grpId="0" animBg="1"/>
      <p:bldP spid="20" grpId="0" animBg="1"/>
      <p:bldP spid="21" grpId="0" animBg="1"/>
      <p:bldP spid="22" grpId="0" animBg="1"/>
      <p:bldP spid="23" grpId="0" animBg="1"/>
      <p:bldP spid="43" grpId="0"/>
      <p:bldP spid="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Projektdauer und Teamgröße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9B98F27-71BC-482D-8A3E-E3CE913C653D}"/>
                  </a:ext>
                </a:extLst>
              </p:cNvPr>
              <p:cNvSpPr txBox="1"/>
              <p:nvPr/>
            </p:nvSpPr>
            <p:spPr>
              <a:xfrm>
                <a:off x="292768" y="1690688"/>
                <a:ext cx="11606463" cy="5418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die Projektdauer wird in Personenmonaten geschätzt </a:t>
                </a:r>
                <a:r>
                  <a:rPr lang="de-AT" sz="2000" dirty="0">
                    <a:sym typeface="Wingdings" panose="05000000000000000000" pitchFamily="2" charset="2"/>
                  </a:rPr>
                  <a:t> Dauer des Projekts, wenn eine Person daran arbeiten würde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>
                    <a:sym typeface="Wingdings" panose="05000000000000000000" pitchFamily="2" charset="2"/>
                  </a:rPr>
                  <a:t>die optimale Anzahl an Mitarbeitern kann zumindest näherungsweise durch diverse Faustformeln errechnet werden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optimale Mitarbeiteranzahl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𝑔𝑒𝑠𝑐h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ä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𝑡𝑧𝑒𝑟</m:t>
                        </m:r>
                      </m:e>
                    </m:rad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𝐴𝑢𝑓𝑤𝑎𝑛𝑑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𝑃𝑀</m:t>
                    </m:r>
                  </m:oMath>
                </a14:m>
                <a:endParaRPr lang="de-AT" sz="2000" b="0" dirty="0"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z. B.: geschätzter Aufwand 16 Monate </a:t>
                </a:r>
                <a:r>
                  <a:rPr lang="de-AT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e>
                    </m:rad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de-AT" sz="2000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optimale Mitarbeiteranzahl ist also 4 </a:t>
                </a:r>
                <a:r>
                  <a:rPr lang="de-AT" sz="2000" dirty="0">
                    <a:sym typeface="Wingdings" panose="05000000000000000000" pitchFamily="2" charset="2"/>
                  </a:rPr>
                  <a:t> Projektdauer wäre dann 4 Monate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AT" sz="2000" dirty="0">
                    <a:sym typeface="Wingdings" panose="05000000000000000000" pitchFamily="2" charset="2"/>
                  </a:rPr>
                  <a:t>optimale Projektdauer =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2,5 ∗</m:t>
                    </m:r>
                    <m:sSup>
                      <m:sSupPr>
                        <m:ctrlP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𝐴𝑢𝑓𝑤𝑎𝑛𝑑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𝑖𝑛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𝑃𝑀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p>
                    </m:sSup>
                  </m:oMath>
                </a14:m>
                <a:endParaRPr lang="de-AT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s = 0,38 für Batchsysteme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s = 0,35 für Dialogsysteme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s = 0,32 für Echtzeitsysteme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z. B.: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geschätzter Aufwand 16 Monate für einen Webshop (= Dialogsystem)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2,5 ∗</m:t>
                    </m:r>
                    <m:sSup>
                      <m:sSupPr>
                        <m:ctrlP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(16)</m:t>
                        </m:r>
                      </m:e>
                      <m:sup>
                        <m:r>
                          <a:rPr lang="de-AT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0,35</m:t>
                        </m:r>
                      </m:sup>
                    </m:sSup>
                  </m:oMath>
                </a14:m>
                <a:r>
                  <a:rPr lang="de-AT" sz="2000" dirty="0"/>
                  <a:t> = 6,6 </a:t>
                </a:r>
                <a:r>
                  <a:rPr lang="de-AT" sz="2000" dirty="0">
                    <a:sym typeface="Wingdings" panose="05000000000000000000" pitchFamily="2" charset="2"/>
                  </a:rPr>
                  <a:t> 7 Monate  2,3 Mitarbeiter</a:t>
                </a:r>
                <a:endParaRPr lang="de-AT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9B98F27-71BC-482D-8A3E-E3CE913C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8" y="1690688"/>
                <a:ext cx="11606463" cy="5418471"/>
              </a:xfrm>
              <a:prstGeom prst="rect">
                <a:avLst/>
              </a:prstGeom>
              <a:blipFill>
                <a:blip r:embed="rId3"/>
                <a:stretch>
                  <a:fillRect l="-473" t="-67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49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Produktivität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bezeichnet sowohl die Qualität der geleisteten Arbeit als auch die Effizienz bei der Durchführung dieser Arbeiten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Produktivität kann nur gesteigert werden, wenn beide Faktoren verbessert werden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8C0F38C-6421-4FF6-B0D6-37D729D84DD4}"/>
              </a:ext>
            </a:extLst>
          </p:cNvPr>
          <p:cNvCxnSpPr/>
          <p:nvPr/>
        </p:nvCxnSpPr>
        <p:spPr>
          <a:xfrm>
            <a:off x="1184524" y="3045041"/>
            <a:ext cx="0" cy="306279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C743A05-4394-4F7B-93D0-AC5169ABC67A}"/>
              </a:ext>
            </a:extLst>
          </p:cNvPr>
          <p:cNvCxnSpPr>
            <a:cxnSpLocks/>
          </p:cNvCxnSpPr>
          <p:nvPr/>
        </p:nvCxnSpPr>
        <p:spPr>
          <a:xfrm flipH="1">
            <a:off x="1184525" y="6107837"/>
            <a:ext cx="4980885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A17D24A-9C4A-4F2C-9AE3-0D13D46440E8}"/>
              </a:ext>
            </a:extLst>
          </p:cNvPr>
          <p:cNvSpPr txBox="1"/>
          <p:nvPr/>
        </p:nvSpPr>
        <p:spPr>
          <a:xfrm>
            <a:off x="707406" y="2675708"/>
            <a:ext cx="95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Effizienz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674DFC-44B3-42C7-BE46-AC964D487845}"/>
              </a:ext>
            </a:extLst>
          </p:cNvPr>
          <p:cNvSpPr txBox="1"/>
          <p:nvPr/>
        </p:nvSpPr>
        <p:spPr>
          <a:xfrm>
            <a:off x="6173801" y="5923171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Qualität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8C29D3B-7771-4225-B1E7-980A4A65B79F}"/>
              </a:ext>
            </a:extLst>
          </p:cNvPr>
          <p:cNvCxnSpPr>
            <a:cxnSpLocks/>
          </p:cNvCxnSpPr>
          <p:nvPr/>
        </p:nvCxnSpPr>
        <p:spPr>
          <a:xfrm>
            <a:off x="870102" y="4151650"/>
            <a:ext cx="3808520" cy="2126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07B86EFE-7F4B-48B6-AE91-7B2CCE64DD34}"/>
              </a:ext>
            </a:extLst>
          </p:cNvPr>
          <p:cNvSpPr/>
          <p:nvPr/>
        </p:nvSpPr>
        <p:spPr>
          <a:xfrm>
            <a:off x="1951782" y="472481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A7AFFA-E261-47D6-B6C9-0C28E78EC4AE}"/>
              </a:ext>
            </a:extLst>
          </p:cNvPr>
          <p:cNvSpPr txBox="1"/>
          <p:nvPr/>
        </p:nvSpPr>
        <p:spPr>
          <a:xfrm>
            <a:off x="1951782" y="45011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1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FCCCFEB-2A38-4055-8DA0-1B56DBB34C40}"/>
              </a:ext>
            </a:extLst>
          </p:cNvPr>
          <p:cNvSpPr/>
          <p:nvPr/>
        </p:nvSpPr>
        <p:spPr>
          <a:xfrm>
            <a:off x="3018582" y="53311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4D2F05-2154-438D-A6BE-809D42A6034A}"/>
              </a:ext>
            </a:extLst>
          </p:cNvPr>
          <p:cNvSpPr txBox="1"/>
          <p:nvPr/>
        </p:nvSpPr>
        <p:spPr>
          <a:xfrm>
            <a:off x="2940975" y="51081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2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834BDC4-C37D-4EB9-B6C0-BC8D84B5E586}"/>
              </a:ext>
            </a:extLst>
          </p:cNvPr>
          <p:cNvCxnSpPr>
            <a:cxnSpLocks/>
          </p:cNvCxnSpPr>
          <p:nvPr/>
        </p:nvCxnSpPr>
        <p:spPr>
          <a:xfrm>
            <a:off x="1022502" y="3602713"/>
            <a:ext cx="4765829" cy="26753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6E5CBE60-C12C-4C77-9C08-0E9677A49EF2}"/>
              </a:ext>
            </a:extLst>
          </p:cNvPr>
          <p:cNvSpPr/>
          <p:nvPr/>
        </p:nvSpPr>
        <p:spPr>
          <a:xfrm>
            <a:off x="2584243" y="444717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8686BF9-65C9-47B8-88B5-872BC18C1837}"/>
              </a:ext>
            </a:extLst>
          </p:cNvPr>
          <p:cNvSpPr txBox="1"/>
          <p:nvPr/>
        </p:nvSpPr>
        <p:spPr>
          <a:xfrm>
            <a:off x="2506636" y="42241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3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CC0557-F155-403B-80DF-678FA385E233}"/>
              </a:ext>
            </a:extLst>
          </p:cNvPr>
          <p:cNvSpPr txBox="1"/>
          <p:nvPr/>
        </p:nvSpPr>
        <p:spPr>
          <a:xfrm>
            <a:off x="6642775" y="3631568"/>
            <a:ext cx="52918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600" dirty="0"/>
              <a:t>P1 und P2 stellen Produktivitätsniveaus dar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600" dirty="0"/>
              <a:t>wird nur ein Einflussfaktor geändert, ändert sich die Produktivität nicht </a:t>
            </a:r>
            <a:r>
              <a:rPr lang="de-AT" sz="1600" dirty="0">
                <a:sym typeface="Wingdings" panose="05000000000000000000" pitchFamily="2" charset="2"/>
              </a:rPr>
              <a:t> Punkt 1 zu Punkt 2, wenn die Qualität gesteigert die Effizienz aber nicht erhöht wird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1600" dirty="0">
                <a:sym typeface="Wingdings" panose="05000000000000000000" pitchFamily="2" charset="2"/>
              </a:rPr>
              <a:t>um zu Punkt 3 zu gelangen müssen Qualität und Effizienz erhöht werden</a:t>
            </a:r>
            <a:endParaRPr lang="de-AT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A3ADFB5-FBDA-47D1-BD31-E0C8B5823A4D}"/>
              </a:ext>
            </a:extLst>
          </p:cNvPr>
          <p:cNvSpPr txBox="1"/>
          <p:nvPr/>
        </p:nvSpPr>
        <p:spPr>
          <a:xfrm>
            <a:off x="545385" y="401510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P1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DE1CF53-91E5-40F8-9E41-57F0974B7DDC}"/>
              </a:ext>
            </a:extLst>
          </p:cNvPr>
          <p:cNvSpPr txBox="1"/>
          <p:nvPr/>
        </p:nvSpPr>
        <p:spPr>
          <a:xfrm>
            <a:off x="545385" y="343286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3478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Produktivität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Haupteinflüsse auf die Produktivität sind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Personalqualität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Hardware- und Software-Verfügbarkeit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Organisations- und ablaufbedingte Einflüsse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Produktivität z. B. durch die folgenden Maßnahmen erhöht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Schulung der Mitarbeiter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bessere SW-Entwicklungstools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bessere Kommunikation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Verbesserung von organisatorischen Abläufen</a:t>
            </a:r>
          </a:p>
        </p:txBody>
      </p:sp>
    </p:spTree>
    <p:extLst>
      <p:ext uri="{BB962C8B-B14F-4D97-AF65-F5344CB8AC3E}">
        <p14:creationId xmlns:p14="http://schemas.microsoft.com/office/powerpoint/2010/main" val="234427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59" y="397328"/>
            <a:ext cx="11061031" cy="1325563"/>
          </a:xfrm>
        </p:spPr>
        <p:txBody>
          <a:bodyPr/>
          <a:lstStyle/>
          <a:p>
            <a:r>
              <a:rPr lang="de-AT" dirty="0"/>
              <a:t>Berechnungsverfahren in der Aufwandschätzung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54E28F6-52C7-4F59-AEAF-449602511B7D}"/>
              </a:ext>
            </a:extLst>
          </p:cNvPr>
          <p:cNvSpPr/>
          <p:nvPr/>
        </p:nvSpPr>
        <p:spPr>
          <a:xfrm>
            <a:off x="4876084" y="3569979"/>
            <a:ext cx="2029289" cy="7102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Aufwandschätzung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C9390F66-4C20-47ED-A732-9685AC510650}"/>
              </a:ext>
            </a:extLst>
          </p:cNvPr>
          <p:cNvSpPr/>
          <p:nvPr/>
        </p:nvSpPr>
        <p:spPr>
          <a:xfrm>
            <a:off x="2380349" y="4695844"/>
            <a:ext cx="1886507" cy="7102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Experten-schätzung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30EC8229-7A91-4C4C-83E3-E36CE88E3C9E}"/>
              </a:ext>
            </a:extLst>
          </p:cNvPr>
          <p:cNvSpPr/>
          <p:nvPr/>
        </p:nvSpPr>
        <p:spPr>
          <a:xfrm>
            <a:off x="4947476" y="4695844"/>
            <a:ext cx="1886507" cy="7102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Delphi-Methode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B997CE3-A856-46E5-A25D-3000936D7093}"/>
              </a:ext>
            </a:extLst>
          </p:cNvPr>
          <p:cNvSpPr/>
          <p:nvPr/>
        </p:nvSpPr>
        <p:spPr>
          <a:xfrm>
            <a:off x="7514603" y="4695844"/>
            <a:ext cx="1886507" cy="7102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Berechnungs-verfahren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CA11D7DB-55D9-4689-9AE5-A2688F7DBEC3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5400000">
            <a:off x="4399341" y="3204455"/>
            <a:ext cx="415651" cy="25671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02FBBDC9-B153-483B-8632-764EA42AC4BC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rot="16200000" flipH="1">
            <a:off x="5682904" y="4488017"/>
            <a:ext cx="415651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9EC2102-6472-4400-BC7B-0CE1D0DB0193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rot="16200000" flipH="1">
            <a:off x="6966468" y="3204454"/>
            <a:ext cx="415651" cy="25671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5EB8BB-7322-4E5F-9408-AE1AF04EF22B}"/>
              </a:ext>
            </a:extLst>
          </p:cNvPr>
          <p:cNvSpPr txBox="1"/>
          <p:nvPr/>
        </p:nvSpPr>
        <p:spPr>
          <a:xfrm>
            <a:off x="292768" y="1690688"/>
            <a:ext cx="1160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Hauptproblem besteht darin, dass man zur Zeit der Schätzung meist noch nicht alle Anforderungen im Detail kennt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Schätzung sollte daher während der Projektlaufzeit mehrmals wiederholt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53405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/>
              <a:t>Expertenschätzung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/>
              <a:t>SYP 3. Jahrgang</a:t>
            </a:r>
            <a:endParaRPr lang="de-AT" dirty="0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Autor: Philipp Panzirsch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9" y="1690688"/>
            <a:ext cx="7362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/>
              <a:t>die an sich beste Methode zur Aufwandschätzung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/>
              <a:t>die Schätzung wird durch einen Experten/eine Expertin durchgeführt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/>
              <a:t>wichtig dabei ist folgendes: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/>
              <a:t>der Experte/die Expertin hat Erfahrung mit ähnlichen Projekten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/>
              <a:t>der Experte/die Expertin hat Erfahrung im Anwendungsgebiet des Kunden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/>
              <a:t>der Experte/die Expertin kennt das Projektteam (bezüglich Produktivität)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  <p:pic>
        <p:nvPicPr>
          <p:cNvPr id="1026" name="Picture 2" descr="High Quality Charlie Conspiracy (Always Sunny in Philidelphia) Blank Meme Template">
            <a:extLst>
              <a:ext uri="{FF2B5EF4-FFF2-40B4-BE49-F238E27FC236}">
                <a16:creationId xmlns:a16="http://schemas.microsoft.com/office/drawing/2014/main" id="{A78CBD74-5D3F-42D7-8900-292F2F137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55" y="1915133"/>
            <a:ext cx="3077183" cy="23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Delphi-Methode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mehrere Fachleute geben eine Prognose in schriftlicher Form 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gesammelten Schätzungen werden an alle Teilnehmer verteilt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Teilnehmer präzisieren oder modifizieren ihre Schätzungen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nach mehreren Runden liegt eine gesicherte Endschätzung vor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für SW-Projekte ist diese Methode normalerweise zu aufwändig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  <p:pic>
        <p:nvPicPr>
          <p:cNvPr id="2050" name="Picture 2" descr="Consensus Methods-Modified Delphi and Nominal Groups 2018-02-15-2018-02-15  (MGH Research Institute)">
            <a:extLst>
              <a:ext uri="{FF2B5EF4-FFF2-40B4-BE49-F238E27FC236}">
                <a16:creationId xmlns:a16="http://schemas.microsoft.com/office/drawing/2014/main" id="{0BBED33B-4B2E-4195-AEB1-0B18145E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45" y="1415988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3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59" y="397328"/>
            <a:ext cx="11061031" cy="1325563"/>
          </a:xfrm>
        </p:spPr>
        <p:txBody>
          <a:bodyPr/>
          <a:lstStyle/>
          <a:p>
            <a:r>
              <a:rPr lang="de-AT" dirty="0"/>
              <a:t>Berechnungsverfahren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54E28F6-52C7-4F59-AEAF-449602511B7D}"/>
              </a:ext>
            </a:extLst>
          </p:cNvPr>
          <p:cNvSpPr/>
          <p:nvPr/>
        </p:nvSpPr>
        <p:spPr>
          <a:xfrm>
            <a:off x="4876084" y="3126092"/>
            <a:ext cx="2029289" cy="7102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Aufwandschätzung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C9390F66-4C20-47ED-A732-9685AC510650}"/>
              </a:ext>
            </a:extLst>
          </p:cNvPr>
          <p:cNvSpPr/>
          <p:nvPr/>
        </p:nvSpPr>
        <p:spPr>
          <a:xfrm>
            <a:off x="875582" y="4254799"/>
            <a:ext cx="1530268" cy="7102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Analogie-methode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30EC8229-7A91-4C4C-83E3-E36CE88E3C9E}"/>
              </a:ext>
            </a:extLst>
          </p:cNvPr>
          <p:cNvSpPr/>
          <p:nvPr/>
        </p:nvSpPr>
        <p:spPr>
          <a:xfrm>
            <a:off x="2588717" y="4254799"/>
            <a:ext cx="1530000" cy="7102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Relations-methode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B997CE3-A856-46E5-A25D-3000936D7093}"/>
              </a:ext>
            </a:extLst>
          </p:cNvPr>
          <p:cNvSpPr/>
          <p:nvPr/>
        </p:nvSpPr>
        <p:spPr>
          <a:xfrm>
            <a:off x="4295622" y="4252403"/>
            <a:ext cx="1530000" cy="7102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Multiplikator-methode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CA11D7DB-55D9-4689-9AE5-A2688F7DBEC3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5400000">
            <a:off x="3556477" y="1920546"/>
            <a:ext cx="418493" cy="42500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02FBBDC9-B153-483B-8632-764EA42AC4BC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rot="5400000">
            <a:off x="4412977" y="2777046"/>
            <a:ext cx="418493" cy="25370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9EC2102-6472-4400-BC7B-0CE1D0DB0193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rot="5400000">
            <a:off x="5267628" y="3629301"/>
            <a:ext cx="416097" cy="8301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5EB8BB-7322-4E5F-9408-AE1AF04EF22B}"/>
              </a:ext>
            </a:extLst>
          </p:cNvPr>
          <p:cNvSpPr txBox="1"/>
          <p:nvPr/>
        </p:nvSpPr>
        <p:spPr>
          <a:xfrm>
            <a:off x="292768" y="1690688"/>
            <a:ext cx="1160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Ziel ist, Expertenwissen und –</a:t>
            </a:r>
            <a:r>
              <a:rPr lang="de-AT" sz="2000" dirty="0" err="1"/>
              <a:t>erfahrung</a:t>
            </a:r>
            <a:r>
              <a:rPr lang="de-AT" sz="2000" dirty="0"/>
              <a:t> in messbaren Größen auszudrücken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der Aufwand soll durch mathematische Formeln berechnet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meist werden die Berechnungsmethoden nicht einzeln sondern in Kombination angewendet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762A490-47D8-460D-BD8F-FB1A36D38A1F}"/>
              </a:ext>
            </a:extLst>
          </p:cNvPr>
          <p:cNvSpPr/>
          <p:nvPr/>
        </p:nvSpPr>
        <p:spPr>
          <a:xfrm>
            <a:off x="6002528" y="4249561"/>
            <a:ext cx="1530000" cy="7102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Analogie-methode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2E2FD95-84E2-487F-9C66-B4B460EABA96}"/>
              </a:ext>
            </a:extLst>
          </p:cNvPr>
          <p:cNvSpPr/>
          <p:nvPr/>
        </p:nvSpPr>
        <p:spPr>
          <a:xfrm>
            <a:off x="7709434" y="4249561"/>
            <a:ext cx="1530000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Relations-methode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1DC31C1-B0B8-4D7C-8024-FA1F6780F4D4}"/>
              </a:ext>
            </a:extLst>
          </p:cNvPr>
          <p:cNvSpPr/>
          <p:nvPr/>
        </p:nvSpPr>
        <p:spPr>
          <a:xfrm>
            <a:off x="9416340" y="4249561"/>
            <a:ext cx="1530000" cy="7102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Multiplikator-methode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68BAFAA5-3937-4ADD-BFAF-389640352211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 rot="16200000" flipH="1">
            <a:off x="6122501" y="3604533"/>
            <a:ext cx="413255" cy="8767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905F140-D2F9-4D7E-B23E-B395F358DCA4}"/>
              </a:ext>
            </a:extLst>
          </p:cNvPr>
          <p:cNvCxnSpPr>
            <a:stCxn id="19" idx="2"/>
            <a:endCxn id="17" idx="0"/>
          </p:cNvCxnSpPr>
          <p:nvPr/>
        </p:nvCxnSpPr>
        <p:spPr>
          <a:xfrm rot="16200000" flipH="1">
            <a:off x="6975954" y="2751080"/>
            <a:ext cx="413255" cy="25837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3EFBFC9-3891-4AF0-ADBF-C378B0B1167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rot="16200000" flipH="1">
            <a:off x="7829407" y="1897627"/>
            <a:ext cx="413255" cy="42906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74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Analogiemethode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Beschreibung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Grundlage bilden abgeschlossene Projekte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für bestimmte Faktoren werden die Unterschiede zum zu schätzenden Projekt ermittelt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die Kosten für die alten Projekte werden anhand dieser Unterschiede hochgerechnet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Bewertung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wenig formalisiert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Erfahrungen des Schätzenden sind wesentlich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genaue Aufzeichnungen über die alten Projekte sind erforderlich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3855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Relationsmethode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Beschreibung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ähnlich der Analogiemethode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für die einzelnen kostenträchtigen Faktoren werden Indizes extrahiert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mithilfe dieser Indizes werden aus den Kosten der alten Projekte die Schätzungen für das aktuelle Projekte hochgerechnet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Bewertung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Auswahl der Faktoren ist kritisch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genaue Aufzeichnungen über die alten Projekte sind erforderlich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16510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 err="1"/>
              <a:t>Multiplikatormethode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Beschreibung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Projekt wird in Teile oder Subsysteme zerlegt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den Teilen wird ein bestimmter Aufwand zugeordnet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durch Multiplikation wird der Gesamtaufwand errechnet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Bewertung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aufwändige Zerlegung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Schätzung der Subsysteme wie bei der Analogie- bzw. Relationsmethode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4748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Einflussgrößen auf den Projektaufwand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54E28F6-52C7-4F59-AEAF-449602511B7D}"/>
              </a:ext>
            </a:extLst>
          </p:cNvPr>
          <p:cNvSpPr/>
          <p:nvPr/>
        </p:nvSpPr>
        <p:spPr>
          <a:xfrm>
            <a:off x="5081725" y="1601799"/>
            <a:ext cx="1886507" cy="7102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Aufwand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C9390F66-4C20-47ED-A732-9685AC510650}"/>
              </a:ext>
            </a:extLst>
          </p:cNvPr>
          <p:cNvSpPr/>
          <p:nvPr/>
        </p:nvSpPr>
        <p:spPr>
          <a:xfrm>
            <a:off x="1246571" y="2718786"/>
            <a:ext cx="1886507" cy="7102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Größe und Komplexität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30EC8229-7A91-4C4C-83E3-E36CE88E3C9E}"/>
              </a:ext>
            </a:extLst>
          </p:cNvPr>
          <p:cNvSpPr/>
          <p:nvPr/>
        </p:nvSpPr>
        <p:spPr>
          <a:xfrm>
            <a:off x="3813698" y="2718786"/>
            <a:ext cx="1886507" cy="7102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Qualität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B997CE3-A856-46E5-A25D-3000936D7093}"/>
              </a:ext>
            </a:extLst>
          </p:cNvPr>
          <p:cNvSpPr/>
          <p:nvPr/>
        </p:nvSpPr>
        <p:spPr>
          <a:xfrm>
            <a:off x="6380825" y="2718786"/>
            <a:ext cx="1886507" cy="7102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Projektdauer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8A88776-0F2E-48B1-B912-EF67DB40DEF9}"/>
              </a:ext>
            </a:extLst>
          </p:cNvPr>
          <p:cNvSpPr/>
          <p:nvPr/>
        </p:nvSpPr>
        <p:spPr>
          <a:xfrm>
            <a:off x="8947952" y="2718786"/>
            <a:ext cx="1886507" cy="7102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Produktivität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7FD2285-9AA5-4EAD-9F90-E1C7E1184729}"/>
              </a:ext>
            </a:extLst>
          </p:cNvPr>
          <p:cNvSpPr txBox="1"/>
          <p:nvPr/>
        </p:nvSpPr>
        <p:spPr>
          <a:xfrm>
            <a:off x="1748901" y="3826276"/>
            <a:ext cx="200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Lines </a:t>
            </a:r>
            <a:r>
              <a:rPr lang="de-AT" dirty="0" err="1"/>
              <a:t>of</a:t>
            </a:r>
            <a:r>
              <a:rPr lang="de-AT" dirty="0"/>
              <a:t> Code (LOC)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4D84E85-E0A2-4071-A2E0-C0C3DDFDF92A}"/>
              </a:ext>
            </a:extLst>
          </p:cNvPr>
          <p:cNvSpPr txBox="1"/>
          <p:nvPr/>
        </p:nvSpPr>
        <p:spPr>
          <a:xfrm>
            <a:off x="1748900" y="4187849"/>
            <a:ext cx="181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Funktionsumfang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2362E37-FFBE-4331-98A3-CE2AF3FC9CC2}"/>
              </a:ext>
            </a:extLst>
          </p:cNvPr>
          <p:cNvSpPr txBox="1"/>
          <p:nvPr/>
        </p:nvSpPr>
        <p:spPr>
          <a:xfrm>
            <a:off x="1748900" y="4557181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Komplexität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CA11D7DB-55D9-4689-9AE5-A2688F7DBEC3}"/>
              </a:ext>
            </a:extLst>
          </p:cNvPr>
          <p:cNvCxnSpPr>
            <a:stCxn id="19" idx="2"/>
            <a:endCxn id="32" idx="0"/>
          </p:cNvCxnSpPr>
          <p:nvPr/>
        </p:nvCxnSpPr>
        <p:spPr>
          <a:xfrm rot="5400000">
            <a:off x="3904016" y="597822"/>
            <a:ext cx="406773" cy="38351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02FBBDC9-B153-483B-8632-764EA42AC4BC}"/>
              </a:ext>
            </a:extLst>
          </p:cNvPr>
          <p:cNvCxnSpPr>
            <a:stCxn id="19" idx="2"/>
            <a:endCxn id="33" idx="0"/>
          </p:cNvCxnSpPr>
          <p:nvPr/>
        </p:nvCxnSpPr>
        <p:spPr>
          <a:xfrm rot="5400000">
            <a:off x="5187580" y="1881386"/>
            <a:ext cx="406773" cy="1268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9EC2102-6472-4400-BC7B-0CE1D0DB0193}"/>
              </a:ext>
            </a:extLst>
          </p:cNvPr>
          <p:cNvCxnSpPr>
            <a:stCxn id="19" idx="2"/>
            <a:endCxn id="34" idx="0"/>
          </p:cNvCxnSpPr>
          <p:nvPr/>
        </p:nvCxnSpPr>
        <p:spPr>
          <a:xfrm rot="16200000" flipH="1">
            <a:off x="6471143" y="1865849"/>
            <a:ext cx="406773" cy="12991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F37CA613-805A-4726-B5C5-F0B5C150325C}"/>
              </a:ext>
            </a:extLst>
          </p:cNvPr>
          <p:cNvCxnSpPr>
            <a:stCxn id="19" idx="2"/>
            <a:endCxn id="35" idx="0"/>
          </p:cNvCxnSpPr>
          <p:nvPr/>
        </p:nvCxnSpPr>
        <p:spPr>
          <a:xfrm rot="16200000" flipH="1">
            <a:off x="7754706" y="582285"/>
            <a:ext cx="406773" cy="38662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2D294D9F-52F5-4344-B61B-B502F9433F37}"/>
              </a:ext>
            </a:extLst>
          </p:cNvPr>
          <p:cNvCxnSpPr>
            <a:stCxn id="32" idx="2"/>
            <a:endCxn id="26" idx="1"/>
          </p:cNvCxnSpPr>
          <p:nvPr/>
        </p:nvCxnSpPr>
        <p:spPr>
          <a:xfrm rot="5400000">
            <a:off x="1678392" y="3499509"/>
            <a:ext cx="581942" cy="440924"/>
          </a:xfrm>
          <a:prstGeom prst="bentConnector4">
            <a:avLst>
              <a:gd name="adj1" fmla="val 34134"/>
              <a:gd name="adj2" fmla="val 151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BC203962-3F0F-4235-AFE3-A27B305D39BF}"/>
              </a:ext>
            </a:extLst>
          </p:cNvPr>
          <p:cNvCxnSpPr>
            <a:stCxn id="32" idx="2"/>
            <a:endCxn id="44" idx="1"/>
          </p:cNvCxnSpPr>
          <p:nvPr/>
        </p:nvCxnSpPr>
        <p:spPr>
          <a:xfrm rot="5400000">
            <a:off x="1497606" y="3680295"/>
            <a:ext cx="943515" cy="440925"/>
          </a:xfrm>
          <a:prstGeom prst="bentConnector4">
            <a:avLst>
              <a:gd name="adj1" fmla="val 20455"/>
              <a:gd name="adj2" fmla="val 151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F3629A4F-B10F-4533-A8E1-6827D4A1AF07}"/>
              </a:ext>
            </a:extLst>
          </p:cNvPr>
          <p:cNvCxnSpPr>
            <a:stCxn id="32" idx="2"/>
            <a:endCxn id="45" idx="1"/>
          </p:cNvCxnSpPr>
          <p:nvPr/>
        </p:nvCxnSpPr>
        <p:spPr>
          <a:xfrm rot="5400000">
            <a:off x="1312940" y="3864961"/>
            <a:ext cx="1312847" cy="440925"/>
          </a:xfrm>
          <a:prstGeom prst="bentConnector4">
            <a:avLst>
              <a:gd name="adj1" fmla="val 14566"/>
              <a:gd name="adj2" fmla="val 151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FF34CBA-5705-40CA-B243-A2E85814F87D}"/>
              </a:ext>
            </a:extLst>
          </p:cNvPr>
          <p:cNvSpPr txBox="1"/>
          <p:nvPr/>
        </p:nvSpPr>
        <p:spPr>
          <a:xfrm>
            <a:off x="4317935" y="3826276"/>
            <a:ext cx="232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Benutzerfreundlichkeit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BC8425E-E1CC-4072-A540-DABB0A6A4E25}"/>
              </a:ext>
            </a:extLst>
          </p:cNvPr>
          <p:cNvSpPr txBox="1"/>
          <p:nvPr/>
        </p:nvSpPr>
        <p:spPr>
          <a:xfrm>
            <a:off x="4317934" y="4187849"/>
            <a:ext cx="23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Wartungsfreundlichkeit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9D6CD35-3B75-4020-B395-C44BA70AFFB6}"/>
              </a:ext>
            </a:extLst>
          </p:cNvPr>
          <p:cNvSpPr txBox="1"/>
          <p:nvPr/>
        </p:nvSpPr>
        <p:spPr>
          <a:xfrm>
            <a:off x="4317934" y="4557181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Zuverlässigkeit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FD54F052-9E48-4836-BEA5-2438324DB8A7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5400000">
            <a:off x="4246473" y="3500463"/>
            <a:ext cx="581942" cy="439017"/>
          </a:xfrm>
          <a:prstGeom prst="bentConnector4">
            <a:avLst>
              <a:gd name="adj1" fmla="val 34134"/>
              <a:gd name="adj2" fmla="val 1520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17011135-C70F-430D-958B-B222E8FF39DB}"/>
              </a:ext>
            </a:extLst>
          </p:cNvPr>
          <p:cNvCxnSpPr>
            <a:cxnSpLocks/>
            <a:stCxn id="33" idx="2"/>
            <a:endCxn id="64" idx="1"/>
          </p:cNvCxnSpPr>
          <p:nvPr/>
        </p:nvCxnSpPr>
        <p:spPr>
          <a:xfrm rot="5400000">
            <a:off x="4065686" y="3681248"/>
            <a:ext cx="943515" cy="439018"/>
          </a:xfrm>
          <a:prstGeom prst="bentConnector4">
            <a:avLst>
              <a:gd name="adj1" fmla="val 20455"/>
              <a:gd name="adj2" fmla="val 1520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CFAEB5BF-8910-4E78-BE26-7E4BB03A0490}"/>
              </a:ext>
            </a:extLst>
          </p:cNvPr>
          <p:cNvCxnSpPr>
            <a:cxnSpLocks/>
            <a:stCxn id="33" idx="2"/>
            <a:endCxn id="65" idx="1"/>
          </p:cNvCxnSpPr>
          <p:nvPr/>
        </p:nvCxnSpPr>
        <p:spPr>
          <a:xfrm rot="5400000">
            <a:off x="3881020" y="3865914"/>
            <a:ext cx="1312847" cy="439018"/>
          </a:xfrm>
          <a:prstGeom prst="bentConnector4">
            <a:avLst>
              <a:gd name="adj1" fmla="val 14566"/>
              <a:gd name="adj2" fmla="val 1520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9C65507C-DD21-4AD3-8008-27BC2F70E668}"/>
              </a:ext>
            </a:extLst>
          </p:cNvPr>
          <p:cNvSpPr txBox="1"/>
          <p:nvPr/>
        </p:nvSpPr>
        <p:spPr>
          <a:xfrm>
            <a:off x="4317934" y="4926513"/>
            <a:ext cx="16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Übertragbarkeit</a:t>
            </a:r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4F73709-E194-431F-9AD6-944C53B20C67}"/>
              </a:ext>
            </a:extLst>
          </p:cNvPr>
          <p:cNvCxnSpPr>
            <a:stCxn id="33" idx="2"/>
            <a:endCxn id="69" idx="1"/>
          </p:cNvCxnSpPr>
          <p:nvPr/>
        </p:nvCxnSpPr>
        <p:spPr>
          <a:xfrm rot="5400000">
            <a:off x="3696354" y="4050580"/>
            <a:ext cx="1682179" cy="439018"/>
          </a:xfrm>
          <a:prstGeom prst="bentConnector4">
            <a:avLst>
              <a:gd name="adj1" fmla="val 11790"/>
              <a:gd name="adj2" fmla="val 1520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30DDE48F-F28A-4BC3-8286-DD5173B9A4F2}"/>
              </a:ext>
            </a:extLst>
          </p:cNvPr>
          <p:cNvSpPr txBox="1"/>
          <p:nvPr/>
        </p:nvSpPr>
        <p:spPr>
          <a:xfrm>
            <a:off x="6942531" y="3769883"/>
            <a:ext cx="23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Anzahl der Mitarbeiter/innen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7E58ECF-EA7C-447A-A127-7C02583D35AD}"/>
              </a:ext>
            </a:extLst>
          </p:cNvPr>
          <p:cNvSpPr txBox="1"/>
          <p:nvPr/>
        </p:nvSpPr>
        <p:spPr>
          <a:xfrm>
            <a:off x="6942530" y="4424422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Zeitrahmen (Fristen)</a:t>
            </a:r>
          </a:p>
        </p:txBody>
      </p: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1ED3B27A-5111-49BC-8AD4-6BE159FC61A2}"/>
              </a:ext>
            </a:extLst>
          </p:cNvPr>
          <p:cNvCxnSpPr>
            <a:cxnSpLocks/>
            <a:stCxn id="34" idx="2"/>
            <a:endCxn id="82" idx="1"/>
          </p:cNvCxnSpPr>
          <p:nvPr/>
        </p:nvCxnSpPr>
        <p:spPr>
          <a:xfrm rot="5400000">
            <a:off x="6801281" y="3570250"/>
            <a:ext cx="664049" cy="381548"/>
          </a:xfrm>
          <a:prstGeom prst="bentConnector4">
            <a:avLst>
              <a:gd name="adj1" fmla="val 25667"/>
              <a:gd name="adj2" fmla="val 159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88F1AE3E-3AC6-4459-BC33-B5C3DB7B4FA8}"/>
              </a:ext>
            </a:extLst>
          </p:cNvPr>
          <p:cNvCxnSpPr>
            <a:cxnSpLocks/>
            <a:stCxn id="34" idx="2"/>
            <a:endCxn id="83" idx="1"/>
          </p:cNvCxnSpPr>
          <p:nvPr/>
        </p:nvCxnSpPr>
        <p:spPr>
          <a:xfrm rot="5400000">
            <a:off x="6543261" y="3828270"/>
            <a:ext cx="1180088" cy="381549"/>
          </a:xfrm>
          <a:prstGeom prst="bentConnector4">
            <a:avLst>
              <a:gd name="adj1" fmla="val 15093"/>
              <a:gd name="adj2" fmla="val 159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5553F9B9-FAF2-41C3-947D-6A5938A45088}"/>
              </a:ext>
            </a:extLst>
          </p:cNvPr>
          <p:cNvSpPr txBox="1"/>
          <p:nvPr/>
        </p:nvSpPr>
        <p:spPr>
          <a:xfrm>
            <a:off x="9440388" y="3813359"/>
            <a:ext cx="272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HW- und SW-Verfügbarkeit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C32C60B1-ABDD-45EA-B05F-65E71377833C}"/>
              </a:ext>
            </a:extLst>
          </p:cNvPr>
          <p:cNvSpPr txBox="1"/>
          <p:nvPr/>
        </p:nvSpPr>
        <p:spPr>
          <a:xfrm>
            <a:off x="9440387" y="4174932"/>
            <a:ext cx="209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Projektmanagement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2DF3F9A2-267F-45EA-B684-F3456055E5E4}"/>
              </a:ext>
            </a:extLst>
          </p:cNvPr>
          <p:cNvSpPr txBox="1"/>
          <p:nvPr/>
        </p:nvSpPr>
        <p:spPr>
          <a:xfrm>
            <a:off x="9440387" y="4544264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Personal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2B505BE1-9206-486E-90DE-11233C32DBCC}"/>
              </a:ext>
            </a:extLst>
          </p:cNvPr>
          <p:cNvCxnSpPr>
            <a:cxnSpLocks/>
            <a:stCxn id="35" idx="2"/>
            <a:endCxn id="93" idx="1"/>
          </p:cNvCxnSpPr>
          <p:nvPr/>
        </p:nvCxnSpPr>
        <p:spPr>
          <a:xfrm rot="5400000">
            <a:off x="9381285" y="3488103"/>
            <a:ext cx="569025" cy="450818"/>
          </a:xfrm>
          <a:prstGeom prst="bentConnector4">
            <a:avLst>
              <a:gd name="adj1" fmla="val 33773"/>
              <a:gd name="adj2" fmla="val 150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65B95418-2E3F-4828-90C8-678DDFB4AD78}"/>
              </a:ext>
            </a:extLst>
          </p:cNvPr>
          <p:cNvCxnSpPr>
            <a:cxnSpLocks/>
            <a:stCxn id="35" idx="2"/>
            <a:endCxn id="94" idx="1"/>
          </p:cNvCxnSpPr>
          <p:nvPr/>
        </p:nvCxnSpPr>
        <p:spPr>
          <a:xfrm rot="5400000">
            <a:off x="9200498" y="3668890"/>
            <a:ext cx="930598" cy="450819"/>
          </a:xfrm>
          <a:prstGeom prst="bentConnector4">
            <a:avLst>
              <a:gd name="adj1" fmla="val 20044"/>
              <a:gd name="adj2" fmla="val 150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DB4E4D75-C061-4FC0-A3A0-39769D8D57AD}"/>
              </a:ext>
            </a:extLst>
          </p:cNvPr>
          <p:cNvCxnSpPr>
            <a:cxnSpLocks/>
            <a:stCxn id="35" idx="2"/>
            <a:endCxn id="95" idx="1"/>
          </p:cNvCxnSpPr>
          <p:nvPr/>
        </p:nvCxnSpPr>
        <p:spPr>
          <a:xfrm rot="5400000">
            <a:off x="9015832" y="3853556"/>
            <a:ext cx="1299930" cy="450819"/>
          </a:xfrm>
          <a:prstGeom prst="bentConnector4">
            <a:avLst>
              <a:gd name="adj1" fmla="val 14897"/>
              <a:gd name="adj2" fmla="val 150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05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Gewichtungsmethode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Beschreibung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es müssen die Einflussfaktoren ermittelt werden, die für die Projektkosten wesentlich sind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Gewichtungsfaktoren drücken die Auswirkungen dieser Faktoren auf die Projektkosten aus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Bestandteil fast aller detaillierten 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Bewertung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Gewichtung der Einflussfaktoren ist abhängig von Erfahrungen des/der Schätzenden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52254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6" y="397328"/>
            <a:ext cx="11181347" cy="1325563"/>
          </a:xfrm>
        </p:spPr>
        <p:txBody>
          <a:bodyPr/>
          <a:lstStyle/>
          <a:p>
            <a:r>
              <a:rPr lang="de-AT" dirty="0"/>
              <a:t>Methode der parametrischen Schätzgleichungen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Beschreibung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basiert ebenfalls auf der Analyse bereits abgeschlossener Projekte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es werden mithilfe von Korrelationsanalysen Einflussfaktoren ermittelt, die Auswirkung auf die Projektkosten haben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zur Aufwandschätzung wird eine Gleichung mit Koeffizienten aus der Korrelationsanalyse aufgestellt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Bewertung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gute Ergebnisse können nur bei sehr vielen ähnlichen Vergleichsprojekten erzielt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19906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6" y="397328"/>
            <a:ext cx="11181347" cy="1325563"/>
          </a:xfrm>
        </p:spPr>
        <p:txBody>
          <a:bodyPr/>
          <a:lstStyle/>
          <a:p>
            <a:r>
              <a:rPr lang="de-AT" dirty="0"/>
              <a:t>Prozentsatzmethode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Beschreibung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durchschnittliche Aufwandsverteilung auf die einzelnen Projektphasen wird ermittelt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danach kann aus bereits abgeschlossenen Phasen auf die verbleibenden Phasen geschlossen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alternativ kann eine Phase detailliert geschätzt und dann auf die anderen Phasen hochgerechnet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Bewertung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eine genaue Definition der Phasen ist notwendig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Vergleichsprojekte müssen eine möglichst ähnliche Aufwandsverteilung in den Phasen haben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15074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Einflussgrößen auf den Projektaufwand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vier Einflussgrößen können nie unabhängig voneinander betrachtet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eine Änderung bei einer Einflussgröße bedingt immer auch Änderungen bei den anderen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kann z.B. mittels des „Teufelsquadrates“ dargestellt werden: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3B1B55-D316-4B28-9B40-C402E749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26" y="2854488"/>
            <a:ext cx="3347950" cy="370160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9D6D46-FB0F-4A67-8C15-61723CB368B4}"/>
              </a:ext>
            </a:extLst>
          </p:cNvPr>
          <p:cNvSpPr txBox="1"/>
          <p:nvPr/>
        </p:nvSpPr>
        <p:spPr>
          <a:xfrm>
            <a:off x="5761608" y="3311371"/>
            <a:ext cx="6054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Fläche des Quadrats muss immer gleich bleiben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soll beispielsweise die Qualität gesteigert werden, muss die Quantität reduziert werden und/oder die Kosten gesteigert werden</a:t>
            </a:r>
          </a:p>
        </p:txBody>
      </p:sp>
    </p:spTree>
    <p:extLst>
      <p:ext uri="{BB962C8B-B14F-4D97-AF65-F5344CB8AC3E}">
        <p14:creationId xmlns:p14="http://schemas.microsoft.com/office/powerpoint/2010/main" val="20019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Größe und Komplexität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</a:t>
            </a:r>
            <a:r>
              <a:rPr lang="de-AT" sz="2000" b="1" dirty="0"/>
              <a:t>Größe</a:t>
            </a:r>
            <a:r>
              <a:rPr lang="de-AT" sz="2000" dirty="0"/>
              <a:t> des SW-Systems ist eines der wichtigsten Merkmale für die Aufwandschätzung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kann beschrieben werden mittels: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durch die Anzahl und Größe der notwendigen Klassen, sowie deren Zusammenhänge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durch die Anzahl der Programmzeilen (Lines </a:t>
            </a:r>
            <a:r>
              <a:rPr lang="de-AT" sz="2000" dirty="0" err="1"/>
              <a:t>of</a:t>
            </a:r>
            <a:r>
              <a:rPr lang="de-AT" sz="2000" dirty="0"/>
              <a:t> Code, LOC)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hat diverse Nachteile: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de-AT" sz="2000" dirty="0"/>
              <a:t>Überbetonung der Codierung </a:t>
            </a:r>
            <a:r>
              <a:rPr lang="de-AT" sz="2000" dirty="0">
                <a:sym typeface="Wingdings" panose="05000000000000000000" pitchFamily="2" charset="2"/>
              </a:rPr>
              <a:t> Analyse und Spezifikation werden im Aufwand nicht berücksichtigt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sehr abhängig von Programmiersprache und Programmierstil</a:t>
            </a: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durch den Funktionsumfang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von der Programmiersprache unabhängiger als LOC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reflektiert die Funktionalität des Endprodukts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allerdings muss unbedingt die Komplexität der einzelnen Funktionen in Betracht gezogen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46534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Größe und Komplexität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</a:t>
            </a:r>
            <a:r>
              <a:rPr lang="de-AT" sz="2000" b="1" dirty="0"/>
              <a:t>Komplexität </a:t>
            </a:r>
            <a:r>
              <a:rPr lang="de-AT" sz="2000" dirty="0"/>
              <a:t>von Funktionen kann auf folgende Arten erfolgen_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durch subjektive Einschätzung </a:t>
            </a:r>
            <a:r>
              <a:rPr lang="de-AT" sz="2000" dirty="0">
                <a:sym typeface="Wingdings" panose="05000000000000000000" pitchFamily="2" charset="2"/>
              </a:rPr>
              <a:t> z. B. in „leicht“, „mittel“ und „schwer“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durch verschiedene Komplexitätsmaße  das sind Maßzahlen, die nach bestimmten Kriterien berechnet werden</a:t>
            </a: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94098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Qualität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Qualität von Software kann unter anderem anhand folgender Kriterien gemessen werden: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Benutzerfreundlichkeit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Wartungsfreundlichkeit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Zuverlässigkeit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Funktionserfüllung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Zeit-/Verbrauchsverhalten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Übertragbarkeit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49220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Qualität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Benutzerfreundlichkeit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soll möglichst geringen Bedienungsaufwand garantieren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subjektiv positive Beurteilung der Bedienbarkeit durch den Benutzer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Wartungsfreundlichkeit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soll geringen Zeit- und Kostenaufwand für Erkennung und Korrektur von Fehlern liefern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soll geringen Zeit- und Kostenaufwand für die Durchführung von Änderungen liefern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beinhaltet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Fehlerfreiheit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Modularität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Lesbarkeit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Einfachheit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071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Qualität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Zuverlässigkeit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das fehlerfreie Funktionieren der 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berücksichtigt auch, wie schwerwiegend die Folgen eines Fehlers sind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beinhaltet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Vollständigkeit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Konsistenz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Robustheit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Einfachheit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Funktionserfüllung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gibt an, inwieweit die Software die geforderten Funktionalitäten erfüllt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84053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Qualität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453" y="6278109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Zeit-/Verbrauchsverhalten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wie schnell arbeitet die Software?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wie sehr werden die Ressourcen belastet?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beinhaltet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Performance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Durchsatz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Antwortzeitverhalten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Übertragbarkeit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gibt an, inwieweit die Software für den Einsatz mit ähnlichen Aufgabenstellungen oder in geänderter technischer bzw. organisatorischer Umgebung geeignet 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beinhaltet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 err="1"/>
              <a:t>Portabiliät</a:t>
            </a:r>
            <a:endParaRPr lang="de-AT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Wiederverwendbarkeit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Verknüpfbarkeit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47176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6" ma:contentTypeDescription="Ein neues Dokument erstellen." ma:contentTypeScope="" ma:versionID="6c6ab72fe79df2a7c89c3d086313bca0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35ce63ba95e6fe94a23496101248429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AD962E-E187-4E5F-8A5C-DE28283DABB3}"/>
</file>

<file path=customXml/itemProps2.xml><?xml version="1.0" encoding="utf-8"?>
<ds:datastoreItem xmlns:ds="http://schemas.openxmlformats.org/officeDocument/2006/customXml" ds:itemID="{DC1C7646-3B9A-4DC7-890C-390D26198A49}"/>
</file>

<file path=customXml/itemProps3.xml><?xml version="1.0" encoding="utf-8"?>
<ds:datastoreItem xmlns:ds="http://schemas.openxmlformats.org/officeDocument/2006/customXml" ds:itemID="{000E2C48-7DCF-4DA1-B52C-8B877BB1FCE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Microsoft Office PowerPoint</Application>
  <PresentationFormat>Breitbild</PresentationFormat>
  <Paragraphs>296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</vt:lpstr>
      <vt:lpstr>Grundlagen der Aufwandschätzung</vt:lpstr>
      <vt:lpstr>Einflussgrößen auf den Projektaufwand</vt:lpstr>
      <vt:lpstr>Einflussgrößen auf den Projektaufwand</vt:lpstr>
      <vt:lpstr>Größe und Komplexität</vt:lpstr>
      <vt:lpstr>Größe und Komplexität</vt:lpstr>
      <vt:lpstr>Qualität</vt:lpstr>
      <vt:lpstr>Qualität</vt:lpstr>
      <vt:lpstr>Qualität</vt:lpstr>
      <vt:lpstr>Qualität</vt:lpstr>
      <vt:lpstr>Projektdauer und Teamgröße</vt:lpstr>
      <vt:lpstr>Produktivität</vt:lpstr>
      <vt:lpstr>Produktivität</vt:lpstr>
      <vt:lpstr>Berechnungsverfahren in der Aufwandschätzung</vt:lpstr>
      <vt:lpstr>Expertenschätzung</vt:lpstr>
      <vt:lpstr>Delphi-Methode</vt:lpstr>
      <vt:lpstr>Berechnungsverfahren</vt:lpstr>
      <vt:lpstr>Analogiemethode</vt:lpstr>
      <vt:lpstr>Relationsmethode</vt:lpstr>
      <vt:lpstr>Multiplikatormethode</vt:lpstr>
      <vt:lpstr>Gewichtungsmethode</vt:lpstr>
      <vt:lpstr>Methode der parametrischen Schätzgleichungen</vt:lpstr>
      <vt:lpstr>Prozentsatzmethode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403</cp:revision>
  <dcterms:created xsi:type="dcterms:W3CDTF">2020-08-31T10:32:32Z</dcterms:created>
  <dcterms:modified xsi:type="dcterms:W3CDTF">2021-04-28T10:32:45Z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