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254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199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13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95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165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877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524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956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13.09.2020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Projektarten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A688B76C-2AAC-47EF-8321-9E0F639E2734}"/>
              </a:ext>
            </a:extLst>
          </p:cNvPr>
          <p:cNvSpPr/>
          <p:nvPr/>
        </p:nvSpPr>
        <p:spPr>
          <a:xfrm>
            <a:off x="8884270" y="3717043"/>
            <a:ext cx="697067" cy="241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0978"/>
                </a:lnTo>
                <a:lnTo>
                  <a:pt x="697067" y="120978"/>
                </a:lnTo>
                <a:lnTo>
                  <a:pt x="697067" y="24195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DDC3162-6989-47EF-A91E-ABB12BCF1A63}"/>
              </a:ext>
            </a:extLst>
          </p:cNvPr>
          <p:cNvSpPr/>
          <p:nvPr/>
        </p:nvSpPr>
        <p:spPr>
          <a:xfrm>
            <a:off x="8187202" y="3717043"/>
            <a:ext cx="697067" cy="241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97067" y="0"/>
                </a:moveTo>
                <a:lnTo>
                  <a:pt x="697067" y="120978"/>
                </a:lnTo>
                <a:lnTo>
                  <a:pt x="0" y="120978"/>
                </a:lnTo>
                <a:lnTo>
                  <a:pt x="0" y="24195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800AC2BF-D130-4799-9A42-A3E7448A7201}"/>
              </a:ext>
            </a:extLst>
          </p:cNvPr>
          <p:cNvSpPr/>
          <p:nvPr/>
        </p:nvSpPr>
        <p:spPr>
          <a:xfrm>
            <a:off x="6096000" y="2898997"/>
            <a:ext cx="2788270" cy="241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0978"/>
                </a:lnTo>
                <a:lnTo>
                  <a:pt x="2788270" y="120978"/>
                </a:lnTo>
                <a:lnTo>
                  <a:pt x="2788270" y="241957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1E237CD-1093-4C59-8C9C-5D71B11E6774}"/>
              </a:ext>
            </a:extLst>
          </p:cNvPr>
          <p:cNvSpPr/>
          <p:nvPr/>
        </p:nvSpPr>
        <p:spPr>
          <a:xfrm>
            <a:off x="6096000" y="3717043"/>
            <a:ext cx="697067" cy="241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0978"/>
                </a:lnTo>
                <a:lnTo>
                  <a:pt x="697067" y="120978"/>
                </a:lnTo>
                <a:lnTo>
                  <a:pt x="697067" y="24195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85E05CFE-8F1A-45CB-A623-2DD8D4DF6518}"/>
              </a:ext>
            </a:extLst>
          </p:cNvPr>
          <p:cNvSpPr/>
          <p:nvPr/>
        </p:nvSpPr>
        <p:spPr>
          <a:xfrm>
            <a:off x="5398932" y="3717043"/>
            <a:ext cx="697067" cy="241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97067" y="0"/>
                </a:moveTo>
                <a:lnTo>
                  <a:pt x="697067" y="120978"/>
                </a:lnTo>
                <a:lnTo>
                  <a:pt x="0" y="120978"/>
                </a:lnTo>
                <a:lnTo>
                  <a:pt x="0" y="24195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4E70C3B-C177-4F9C-9E3D-D35043EF2690}"/>
              </a:ext>
            </a:extLst>
          </p:cNvPr>
          <p:cNvSpPr/>
          <p:nvPr/>
        </p:nvSpPr>
        <p:spPr>
          <a:xfrm>
            <a:off x="6050280" y="2898997"/>
            <a:ext cx="91440" cy="241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1957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490409D-738F-43CE-A603-875001552036}"/>
              </a:ext>
            </a:extLst>
          </p:cNvPr>
          <p:cNvSpPr/>
          <p:nvPr/>
        </p:nvSpPr>
        <p:spPr>
          <a:xfrm>
            <a:off x="3319401" y="3717043"/>
            <a:ext cx="685395" cy="241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0978"/>
                </a:lnTo>
                <a:lnTo>
                  <a:pt x="685395" y="120978"/>
                </a:lnTo>
                <a:lnTo>
                  <a:pt x="685395" y="24195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9BFDB341-D27E-4CF6-AA6A-893716CCB143}"/>
              </a:ext>
            </a:extLst>
          </p:cNvPr>
          <p:cNvSpPr/>
          <p:nvPr/>
        </p:nvSpPr>
        <p:spPr>
          <a:xfrm>
            <a:off x="2610662" y="3717043"/>
            <a:ext cx="708739" cy="241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08739" y="0"/>
                </a:moveTo>
                <a:lnTo>
                  <a:pt x="708739" y="120978"/>
                </a:lnTo>
                <a:lnTo>
                  <a:pt x="0" y="120978"/>
                </a:lnTo>
                <a:lnTo>
                  <a:pt x="0" y="24195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DC84D218-814A-43F7-80AD-15CC9987552E}"/>
              </a:ext>
            </a:extLst>
          </p:cNvPr>
          <p:cNvSpPr/>
          <p:nvPr/>
        </p:nvSpPr>
        <p:spPr>
          <a:xfrm>
            <a:off x="3319401" y="2898997"/>
            <a:ext cx="2776598" cy="2419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776598" y="0"/>
                </a:moveTo>
                <a:lnTo>
                  <a:pt x="2776598" y="120978"/>
                </a:lnTo>
                <a:lnTo>
                  <a:pt x="0" y="120978"/>
                </a:lnTo>
                <a:lnTo>
                  <a:pt x="0" y="241957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AEE74E2-EDFE-4B22-B58A-A8FD6A7A2E1E}"/>
              </a:ext>
            </a:extLst>
          </p:cNvPr>
          <p:cNvSpPr/>
          <p:nvPr/>
        </p:nvSpPr>
        <p:spPr>
          <a:xfrm>
            <a:off x="5519911" y="2322908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/>
              <a:t>Projektarten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161AE8E-E052-4868-B78C-9A109574F41A}"/>
              </a:ext>
            </a:extLst>
          </p:cNvPr>
          <p:cNvSpPr/>
          <p:nvPr/>
        </p:nvSpPr>
        <p:spPr>
          <a:xfrm>
            <a:off x="2743312" y="3140955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/>
              <a:t>Nach Auftraggeber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71FAD3A-C00F-4599-9F3B-A5A7BD7A9A8B}"/>
              </a:ext>
            </a:extLst>
          </p:cNvPr>
          <p:cNvSpPr/>
          <p:nvPr/>
        </p:nvSpPr>
        <p:spPr>
          <a:xfrm>
            <a:off x="2034576" y="3959000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/>
              <a:t>Intern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C156D316-62ED-4240-8383-F1D306DC62C5}"/>
              </a:ext>
            </a:extLst>
          </p:cNvPr>
          <p:cNvSpPr/>
          <p:nvPr/>
        </p:nvSpPr>
        <p:spPr>
          <a:xfrm>
            <a:off x="3428708" y="3959001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/>
              <a:t>extern</a:t>
            </a: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B8C1A121-CF96-443F-85A0-2B4CFD8DA951}"/>
              </a:ext>
            </a:extLst>
          </p:cNvPr>
          <p:cNvSpPr/>
          <p:nvPr/>
        </p:nvSpPr>
        <p:spPr>
          <a:xfrm>
            <a:off x="5519911" y="3140955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/>
              <a:t>Nach Zielen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D2D85339-57A3-454C-8EE4-5B0E84830A32}"/>
              </a:ext>
            </a:extLst>
          </p:cNvPr>
          <p:cNvSpPr/>
          <p:nvPr/>
        </p:nvSpPr>
        <p:spPr>
          <a:xfrm>
            <a:off x="4822843" y="3959001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/>
              <a:t>Sachziel-orientiert</a:t>
            </a:r>
            <a:endParaRPr lang="de-AT" sz="1600" kern="1200" dirty="0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42A53EB6-5358-4C28-A3B3-096450E7BECC}"/>
              </a:ext>
            </a:extLst>
          </p:cNvPr>
          <p:cNvSpPr/>
          <p:nvPr/>
        </p:nvSpPr>
        <p:spPr>
          <a:xfrm>
            <a:off x="6216978" y="3959001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/>
              <a:t>Prozess-orientiert</a:t>
            </a: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F5E25245-650A-4546-8743-59AB776FDAC0}"/>
              </a:ext>
            </a:extLst>
          </p:cNvPr>
          <p:cNvSpPr/>
          <p:nvPr/>
        </p:nvSpPr>
        <p:spPr>
          <a:xfrm>
            <a:off x="8308181" y="3140955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/>
              <a:t>Nach Häufigkeit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ED2F34F1-4E6C-47A9-AA36-8E484A22856E}"/>
              </a:ext>
            </a:extLst>
          </p:cNvPr>
          <p:cNvSpPr/>
          <p:nvPr/>
        </p:nvSpPr>
        <p:spPr>
          <a:xfrm>
            <a:off x="7611113" y="3959001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/>
              <a:t>Repetitiv</a:t>
            </a: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BB46E86D-9A92-4EA2-A953-8E532842BF88}"/>
              </a:ext>
            </a:extLst>
          </p:cNvPr>
          <p:cNvSpPr/>
          <p:nvPr/>
        </p:nvSpPr>
        <p:spPr>
          <a:xfrm>
            <a:off x="9005248" y="3959001"/>
            <a:ext cx="1152177" cy="576088"/>
          </a:xfrm>
          <a:custGeom>
            <a:avLst/>
            <a:gdLst>
              <a:gd name="connsiteX0" fmla="*/ 0 w 1152177"/>
              <a:gd name="connsiteY0" fmla="*/ 0 h 576088"/>
              <a:gd name="connsiteX1" fmla="*/ 1152177 w 1152177"/>
              <a:gd name="connsiteY1" fmla="*/ 0 h 576088"/>
              <a:gd name="connsiteX2" fmla="*/ 1152177 w 1152177"/>
              <a:gd name="connsiteY2" fmla="*/ 576088 h 576088"/>
              <a:gd name="connsiteX3" fmla="*/ 0 w 1152177"/>
              <a:gd name="connsiteY3" fmla="*/ 576088 h 576088"/>
              <a:gd name="connsiteX4" fmla="*/ 0 w 1152177"/>
              <a:gd name="connsiteY4" fmla="*/ 0 h 57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77" h="576088">
                <a:moveTo>
                  <a:pt x="0" y="0"/>
                </a:moveTo>
                <a:lnTo>
                  <a:pt x="1152177" y="0"/>
                </a:lnTo>
                <a:lnTo>
                  <a:pt x="1152177" y="576088"/>
                </a:lnTo>
                <a:lnTo>
                  <a:pt x="0" y="5760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1600" kern="1200" dirty="0"/>
              <a:t>Nicht repetitiv</a:t>
            </a:r>
          </a:p>
        </p:txBody>
      </p:sp>
    </p:spTree>
    <p:extLst>
      <p:ext uri="{BB962C8B-B14F-4D97-AF65-F5344CB8AC3E}">
        <p14:creationId xmlns:p14="http://schemas.microsoft.com/office/powerpoint/2010/main" val="62451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Strategische Aspekte von Projekten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EDA0E3D-DCA0-4CAD-BF66-C2BD9C447EC8}"/>
              </a:ext>
            </a:extLst>
          </p:cNvPr>
          <p:cNvSpPr/>
          <p:nvPr/>
        </p:nvSpPr>
        <p:spPr>
          <a:xfrm rot="16200000" flipV="1">
            <a:off x="891963" y="3971166"/>
            <a:ext cx="4220578" cy="457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509D96D-8F82-4CD6-A8E8-60A201ABD5E5}"/>
              </a:ext>
            </a:extLst>
          </p:cNvPr>
          <p:cNvSpPr/>
          <p:nvPr/>
        </p:nvSpPr>
        <p:spPr>
          <a:xfrm flipV="1">
            <a:off x="2990546" y="6077952"/>
            <a:ext cx="6745602" cy="457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FC80010-E866-42A3-922C-3AF203427850}"/>
              </a:ext>
            </a:extLst>
          </p:cNvPr>
          <p:cNvSpPr txBox="1"/>
          <p:nvPr/>
        </p:nvSpPr>
        <p:spPr>
          <a:xfrm>
            <a:off x="9944101" y="5985171"/>
            <a:ext cx="187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Art der Aufgabenstellung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14F820E-2401-405C-A471-2258B32CC10B}"/>
              </a:ext>
            </a:extLst>
          </p:cNvPr>
          <p:cNvSpPr txBox="1"/>
          <p:nvPr/>
        </p:nvSpPr>
        <p:spPr>
          <a:xfrm>
            <a:off x="2259811" y="1550081"/>
            <a:ext cx="138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Soziale Komplexität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062ECF-0512-4970-9E08-1573A51EABF1}"/>
              </a:ext>
            </a:extLst>
          </p:cNvPr>
          <p:cNvSpPr txBox="1"/>
          <p:nvPr/>
        </p:nvSpPr>
        <p:spPr>
          <a:xfrm>
            <a:off x="2259811" y="5703411"/>
            <a:ext cx="71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gering</a:t>
            </a:r>
            <a:endParaRPr lang="de-AT" sz="1400" b="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1727F17-CD57-4B3D-9465-E4D0308EE97C}"/>
              </a:ext>
            </a:extLst>
          </p:cNvPr>
          <p:cNvSpPr txBox="1"/>
          <p:nvPr/>
        </p:nvSpPr>
        <p:spPr>
          <a:xfrm>
            <a:off x="2259811" y="1953205"/>
            <a:ext cx="498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hoch</a:t>
            </a:r>
            <a:endParaRPr lang="de-AT" sz="1400" b="1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53AD5B7-D242-48B1-98C4-3FDF20C92D80}"/>
              </a:ext>
            </a:extLst>
          </p:cNvPr>
          <p:cNvSpPr txBox="1"/>
          <p:nvPr/>
        </p:nvSpPr>
        <p:spPr>
          <a:xfrm>
            <a:off x="2954658" y="6180635"/>
            <a:ext cx="965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geschlossen</a:t>
            </a:r>
            <a:endParaRPr lang="de-AT" sz="1400" b="1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AD428C-3014-4095-991A-CBFADE5071F3}"/>
              </a:ext>
            </a:extLst>
          </p:cNvPr>
          <p:cNvSpPr txBox="1"/>
          <p:nvPr/>
        </p:nvSpPr>
        <p:spPr>
          <a:xfrm>
            <a:off x="9124950" y="6180635"/>
            <a:ext cx="62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offen</a:t>
            </a:r>
            <a:endParaRPr lang="de-AT" sz="1400" b="1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6F20CCF-93A6-4824-B22F-3EDEDFA082E9}"/>
              </a:ext>
            </a:extLst>
          </p:cNvPr>
          <p:cNvSpPr/>
          <p:nvPr/>
        </p:nvSpPr>
        <p:spPr>
          <a:xfrm>
            <a:off x="3046098" y="4084319"/>
            <a:ext cx="3221353" cy="196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Routineprojekte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C7CC9CD-E081-4205-A9F9-D8714900E40C}"/>
              </a:ext>
            </a:extLst>
          </p:cNvPr>
          <p:cNvSpPr/>
          <p:nvPr/>
        </p:nvSpPr>
        <p:spPr>
          <a:xfrm>
            <a:off x="6313171" y="4084319"/>
            <a:ext cx="3221353" cy="19650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Potenzialprojekte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DE53999-4384-4F34-9928-2EE6CE3A5E76}"/>
              </a:ext>
            </a:extLst>
          </p:cNvPr>
          <p:cNvSpPr/>
          <p:nvPr/>
        </p:nvSpPr>
        <p:spPr>
          <a:xfrm>
            <a:off x="3046098" y="2072654"/>
            <a:ext cx="3221353" cy="196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Komplexe Standardprojekte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215DC8C-E790-488D-987C-17DDD52DB77B}"/>
              </a:ext>
            </a:extLst>
          </p:cNvPr>
          <p:cNvSpPr/>
          <p:nvPr/>
        </p:nvSpPr>
        <p:spPr>
          <a:xfrm>
            <a:off x="6313171" y="2073542"/>
            <a:ext cx="3221353" cy="19650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Pionierprojekte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961BAAC-C799-46C6-8F4C-E23A42BC008A}"/>
              </a:ext>
            </a:extLst>
          </p:cNvPr>
          <p:cNvSpPr/>
          <p:nvPr/>
        </p:nvSpPr>
        <p:spPr>
          <a:xfrm>
            <a:off x="172152" y="4799754"/>
            <a:ext cx="2041939" cy="13239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Erfahrung mit ähnlichen Projekten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Projektziel klar vorgegeben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Lösungsweg bekannt</a:t>
            </a:r>
          </a:p>
        </p:txBody>
      </p: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3196BF1A-B199-49BA-9F2F-77B9A5B34AA1}"/>
              </a:ext>
            </a:extLst>
          </p:cNvPr>
          <p:cNvCxnSpPr>
            <a:stCxn id="44" idx="1"/>
            <a:endCxn id="4" idx="3"/>
          </p:cNvCxnSpPr>
          <p:nvPr/>
        </p:nvCxnSpPr>
        <p:spPr>
          <a:xfrm rot="10800000" flipV="1">
            <a:off x="2214092" y="5066848"/>
            <a:ext cx="832007" cy="39486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80BEE96-C23A-46BF-AAF1-00B12B39A5FE}"/>
              </a:ext>
            </a:extLst>
          </p:cNvPr>
          <p:cNvSpPr/>
          <p:nvPr/>
        </p:nvSpPr>
        <p:spPr>
          <a:xfrm>
            <a:off x="119762" y="1829548"/>
            <a:ext cx="2041939" cy="22081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Erfahrung mit ähnlichen Projekten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Projektziel klar vorgegeben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Lösungsweg bekannt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Team oder Stakeholder aus sehr unterschiedlichen Projektumwelten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Hoher Kommunikations- und Abstimmungsaufwand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355C9504-CA2C-42B6-8BB4-53DF30F56493}"/>
              </a:ext>
            </a:extLst>
          </p:cNvPr>
          <p:cNvCxnSpPr>
            <a:cxnSpLocks/>
            <a:stCxn id="56" idx="1"/>
            <a:endCxn id="12" idx="3"/>
          </p:cNvCxnSpPr>
          <p:nvPr/>
        </p:nvCxnSpPr>
        <p:spPr>
          <a:xfrm rot="10800000">
            <a:off x="2161702" y="2933631"/>
            <a:ext cx="884397" cy="1215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F0D3018-9D51-484F-AF97-49BC844FF7BC}"/>
              </a:ext>
            </a:extLst>
          </p:cNvPr>
          <p:cNvSpPr/>
          <p:nvPr/>
        </p:nvSpPr>
        <p:spPr>
          <a:xfrm>
            <a:off x="10062110" y="4265438"/>
            <a:ext cx="2041939" cy="13239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Projektziel nicht genau definiert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Lösungsweg noch nicht bekannt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Vergrößertes Risiko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Chance für innovative Lösungen</a:t>
            </a: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891E1EAA-318C-4763-9501-3CAF0633F38B}"/>
              </a:ext>
            </a:extLst>
          </p:cNvPr>
          <p:cNvCxnSpPr>
            <a:cxnSpLocks/>
            <a:stCxn id="54" idx="3"/>
            <a:endCxn id="16" idx="1"/>
          </p:cNvCxnSpPr>
          <p:nvPr/>
        </p:nvCxnSpPr>
        <p:spPr>
          <a:xfrm flipV="1">
            <a:off x="9534524" y="4927396"/>
            <a:ext cx="527586" cy="1394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63A4BF-7137-43FB-B6A2-8DC81ADD03A6}"/>
              </a:ext>
            </a:extLst>
          </p:cNvPr>
          <p:cNvSpPr/>
          <p:nvPr/>
        </p:nvSpPr>
        <p:spPr>
          <a:xfrm>
            <a:off x="10062109" y="1958993"/>
            <a:ext cx="2041939" cy="19106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Projektziel nicht genau definiert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Lösungsweg noch nicht bekannt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Starke interdisziplinäre Zusammenarbeit erforderlich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höchstes Risiko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sz="1100" dirty="0">
                <a:solidFill>
                  <a:schemeClr val="tx1"/>
                </a:solidFill>
              </a:rPr>
              <a:t>Größte Chance für innovative Lösungen</a:t>
            </a: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D09FB840-1581-4676-896E-A9EF6EC3D6A4}"/>
              </a:ext>
            </a:extLst>
          </p:cNvPr>
          <p:cNvCxnSpPr>
            <a:cxnSpLocks/>
            <a:stCxn id="58" idx="3"/>
            <a:endCxn id="20" idx="1"/>
          </p:cNvCxnSpPr>
          <p:nvPr/>
        </p:nvCxnSpPr>
        <p:spPr>
          <a:xfrm flipV="1">
            <a:off x="9534524" y="2914307"/>
            <a:ext cx="527585" cy="14176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/>
      <p:bldP spid="33" grpId="0"/>
      <p:bldP spid="35" grpId="0"/>
      <p:bldP spid="39" grpId="0"/>
      <p:bldP spid="41" grpId="0"/>
      <p:bldP spid="43" grpId="0"/>
      <p:bldP spid="44" grpId="0" animBg="1"/>
      <p:bldP spid="54" grpId="0" animBg="1"/>
      <p:bldP spid="56" grpId="0" animBg="1"/>
      <p:bldP spid="58" grpId="0" animBg="1"/>
      <p:bldP spid="4" grpId="0" animBg="1"/>
      <p:bldP spid="12" grpId="0" animBg="1"/>
      <p:bldP spid="1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Multiprojektmanagement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/>
              <a:t>SYP 3. Jahrgang</a:t>
            </a:r>
            <a:endParaRPr lang="de-AT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Autor: Philipp Panzirsch</a:t>
            </a:r>
            <a:endParaRPr lang="de-AT" dirty="0"/>
          </a:p>
        </p:txBody>
      </p:sp>
      <p:pic>
        <p:nvPicPr>
          <p:cNvPr id="1026" name="Picture 2" descr="Money bag - Free business icons">
            <a:extLst>
              <a:ext uri="{FF2B5EF4-FFF2-40B4-BE49-F238E27FC236}">
                <a16:creationId xmlns:a16="http://schemas.microsoft.com/office/drawing/2014/main" id="{DBC21ACA-9772-4D95-A6D2-9DBA8CD3A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7" y="15720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gister for access to ICONNetworks.com - ICON NETWORKS">
            <a:extLst>
              <a:ext uri="{FF2B5EF4-FFF2-40B4-BE49-F238E27FC236}">
                <a16:creationId xmlns:a16="http://schemas.microsoft.com/office/drawing/2014/main" id="{BA637A4A-D14B-41AB-8901-EBACBAA4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88" y="3115282"/>
            <a:ext cx="16383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53A2360-2B2C-448F-BA8C-6A0D08F34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12" y="4952227"/>
            <a:ext cx="2228849" cy="1393031"/>
          </a:xfrm>
          <a:prstGeom prst="rect">
            <a:avLst/>
          </a:prstGeom>
        </p:spPr>
      </p:pic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3B9B568C-2043-4CE3-8925-D83A3EB9C83F}"/>
              </a:ext>
            </a:extLst>
          </p:cNvPr>
          <p:cNvSpPr/>
          <p:nvPr/>
        </p:nvSpPr>
        <p:spPr>
          <a:xfrm>
            <a:off x="6362700" y="1632448"/>
            <a:ext cx="1971675" cy="785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1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3A56B25-2902-4443-B736-D21683EDF41E}"/>
              </a:ext>
            </a:extLst>
          </p:cNvPr>
          <p:cNvSpPr/>
          <p:nvPr/>
        </p:nvSpPr>
        <p:spPr>
          <a:xfrm>
            <a:off x="8220308" y="3654348"/>
            <a:ext cx="1971675" cy="7858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2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5D1C5DD-8F4B-4154-BD04-E5590F4D0BCA}"/>
              </a:ext>
            </a:extLst>
          </p:cNvPr>
          <p:cNvSpPr/>
          <p:nvPr/>
        </p:nvSpPr>
        <p:spPr>
          <a:xfrm>
            <a:off x="7724214" y="5837465"/>
            <a:ext cx="1971675" cy="7858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 3</a:t>
            </a:r>
          </a:p>
        </p:txBody>
      </p: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067AF8AB-0749-4718-9D7A-222A15E96359}"/>
              </a:ext>
            </a:extLst>
          </p:cNvPr>
          <p:cNvCxnSpPr>
            <a:cxnSpLocks/>
            <a:stCxn id="1026" idx="3"/>
            <a:endCxn id="30" idx="1"/>
          </p:cNvCxnSpPr>
          <p:nvPr/>
        </p:nvCxnSpPr>
        <p:spPr>
          <a:xfrm flipV="1">
            <a:off x="2487320" y="2025354"/>
            <a:ext cx="3875380" cy="2094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Verbinder: gekrümmt 49">
            <a:extLst>
              <a:ext uri="{FF2B5EF4-FFF2-40B4-BE49-F238E27FC236}">
                <a16:creationId xmlns:a16="http://schemas.microsoft.com/office/drawing/2014/main" id="{80DFD89F-22AF-4FA8-BD6D-27BD5CD898D9}"/>
              </a:ext>
            </a:extLst>
          </p:cNvPr>
          <p:cNvCxnSpPr>
            <a:cxnSpLocks/>
            <a:stCxn id="1028" idx="3"/>
            <a:endCxn id="30" idx="1"/>
          </p:cNvCxnSpPr>
          <p:nvPr/>
        </p:nvCxnSpPr>
        <p:spPr>
          <a:xfrm flipV="1">
            <a:off x="2643688" y="2025354"/>
            <a:ext cx="3719012" cy="189955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6B51D789-15F9-4EAD-8E5D-64697CD8FD1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2938461" y="2025354"/>
            <a:ext cx="3424239" cy="362338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587EEDCB-9160-408E-B7F0-BAEA1817EC75}"/>
              </a:ext>
            </a:extLst>
          </p:cNvPr>
          <p:cNvCxnSpPr>
            <a:cxnSpLocks/>
            <a:stCxn id="1026" idx="3"/>
            <a:endCxn id="31" idx="1"/>
          </p:cNvCxnSpPr>
          <p:nvPr/>
        </p:nvCxnSpPr>
        <p:spPr>
          <a:xfrm>
            <a:off x="2487320" y="2234806"/>
            <a:ext cx="5732988" cy="181244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F0710B0A-CC75-48E8-B6BB-D827E99EDBC0}"/>
              </a:ext>
            </a:extLst>
          </p:cNvPr>
          <p:cNvCxnSpPr>
            <a:cxnSpLocks/>
            <a:stCxn id="1028" idx="3"/>
            <a:endCxn id="31" idx="1"/>
          </p:cNvCxnSpPr>
          <p:nvPr/>
        </p:nvCxnSpPr>
        <p:spPr>
          <a:xfrm>
            <a:off x="2643688" y="3924907"/>
            <a:ext cx="5576620" cy="12234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E1CDC085-E2CE-4254-96DB-1D094F324107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2938461" y="4047254"/>
            <a:ext cx="5281847" cy="160148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950D0A8F-9176-42C4-B5B0-204EE9278974}"/>
              </a:ext>
            </a:extLst>
          </p:cNvPr>
          <p:cNvCxnSpPr>
            <a:cxnSpLocks/>
            <a:stCxn id="1026" idx="3"/>
            <a:endCxn id="32" idx="1"/>
          </p:cNvCxnSpPr>
          <p:nvPr/>
        </p:nvCxnSpPr>
        <p:spPr>
          <a:xfrm>
            <a:off x="2487320" y="2234806"/>
            <a:ext cx="5236894" cy="399556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0F1C1A18-FBA5-434C-A847-F1DE5414410E}"/>
              </a:ext>
            </a:extLst>
          </p:cNvPr>
          <p:cNvCxnSpPr>
            <a:cxnSpLocks/>
            <a:stCxn id="1028" idx="3"/>
            <a:endCxn id="32" idx="1"/>
          </p:cNvCxnSpPr>
          <p:nvPr/>
        </p:nvCxnSpPr>
        <p:spPr>
          <a:xfrm>
            <a:off x="2643688" y="3924907"/>
            <a:ext cx="5080526" cy="230546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CE9FCE43-C94C-45BF-8F5D-CA8DEFB695FB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2938461" y="5648743"/>
            <a:ext cx="4785753" cy="58162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6" name="Picture 12" descr="Trotz Blitz ClipArt Clipart Bilder | Kostenlose ClipArts">
            <a:extLst>
              <a:ext uri="{FF2B5EF4-FFF2-40B4-BE49-F238E27FC236}">
                <a16:creationId xmlns:a16="http://schemas.microsoft.com/office/drawing/2014/main" id="{E02A6C37-44AD-4815-A9D8-8C7176B4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799" y="2721869"/>
            <a:ext cx="549145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12" descr="Trotz Blitz ClipArt Clipart Bilder | Kostenlose ClipArts">
            <a:extLst>
              <a:ext uri="{FF2B5EF4-FFF2-40B4-BE49-F238E27FC236}">
                <a16:creationId xmlns:a16="http://schemas.microsoft.com/office/drawing/2014/main" id="{1256AEA8-354B-400A-96B7-D9A0871A8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204" y="4772157"/>
            <a:ext cx="549145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Multiprojektmanagement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95788-371B-44C4-B0A1-0EC80C18AFDF}"/>
              </a:ext>
            </a:extLst>
          </p:cNvPr>
          <p:cNvSpPr txBox="1"/>
          <p:nvPr/>
        </p:nvSpPr>
        <p:spPr>
          <a:xfrm>
            <a:off x="695325" y="1600200"/>
            <a:ext cx="10658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Problem: </a:t>
            </a:r>
            <a:r>
              <a:rPr lang="de-AT" dirty="0"/>
              <a:t>mehrere Projekte konkurrieren um die selben Ressourcen</a:t>
            </a:r>
          </a:p>
          <a:p>
            <a:endParaRPr lang="de-AT" dirty="0"/>
          </a:p>
          <a:p>
            <a:r>
              <a:rPr lang="de-AT" b="1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übergreifende Planung aller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übergreifende Überwachung und Steuerung der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umfassendes Stakeholder- und Risikomanagement</a:t>
            </a:r>
          </a:p>
        </p:txBody>
      </p:sp>
    </p:spTree>
    <p:extLst>
      <p:ext uri="{BB962C8B-B14F-4D97-AF65-F5344CB8AC3E}">
        <p14:creationId xmlns:p14="http://schemas.microsoft.com/office/powerpoint/2010/main" val="309128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Multiprojektmanagement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95788-371B-44C4-B0A1-0EC80C18AFDF}"/>
              </a:ext>
            </a:extLst>
          </p:cNvPr>
          <p:cNvSpPr txBox="1"/>
          <p:nvPr/>
        </p:nvSpPr>
        <p:spPr>
          <a:xfrm>
            <a:off x="695325" y="1600200"/>
            <a:ext cx="10658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Problem: </a:t>
            </a:r>
            <a:r>
              <a:rPr lang="de-AT" dirty="0"/>
              <a:t>mehrere Projekte konkurrieren um die selben Ressourcen</a:t>
            </a:r>
          </a:p>
          <a:p>
            <a:endParaRPr lang="de-AT" dirty="0"/>
          </a:p>
          <a:p>
            <a:r>
              <a:rPr lang="de-AT" b="1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übergreifende Planung aller Projekte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Auf übergeordneter Ebene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Einzelprojekte werden mit Prioritäten versehen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Detailplanung weiter in den Projekten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übergreifende Überwachung und Steuerung der Projekte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projektübergreifende Ressourcensteuerung im Sinne einer Gesamtstrategie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umfassendes Stakeholder- und Risikomanagement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Stakeholder: Person oder Gruppen, die am Projekt beteiligt sind bzw. davon betroffen sind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Je mehr Projekte, desto mehr Stakeholder, desto höher die soziale Komplexität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Beziehungen zu den Stakeholdern werden projektübergreifend optimiert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Risiken eines Projektes können auch Auswirkungen auf andere Projekte haben </a:t>
            </a:r>
            <a:r>
              <a:rPr lang="de-AT" dirty="0">
                <a:sym typeface="Wingdings" panose="05000000000000000000" pitchFamily="2" charset="2"/>
              </a:rPr>
              <a:t> daher gemeinsames Risikomanagement über alle Projekte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974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6C6AC7F5-6564-4C6C-BA60-9D5CBFF8595B}"/>
              </a:ext>
            </a:extLst>
          </p:cNvPr>
          <p:cNvSpPr/>
          <p:nvPr/>
        </p:nvSpPr>
        <p:spPr>
          <a:xfrm>
            <a:off x="970547" y="1515979"/>
            <a:ext cx="9873916" cy="423511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Projektportfolio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Multiprojektmanagement - Ausprägungen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1545F7F-7493-4243-BCBE-85D4AEB6B026}"/>
              </a:ext>
            </a:extLst>
          </p:cNvPr>
          <p:cNvCxnSpPr/>
          <p:nvPr/>
        </p:nvCxnSpPr>
        <p:spPr>
          <a:xfrm>
            <a:off x="970547" y="5967663"/>
            <a:ext cx="10122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C82139F-9F87-4522-85F4-142B181E46AC}"/>
              </a:ext>
            </a:extLst>
          </p:cNvPr>
          <p:cNvSpPr txBox="1"/>
          <p:nvPr/>
        </p:nvSpPr>
        <p:spPr>
          <a:xfrm>
            <a:off x="10790320" y="6056000"/>
            <a:ext cx="5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Zeit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3248E6F-3FCB-400F-BD91-50112BBF580D}"/>
              </a:ext>
            </a:extLst>
          </p:cNvPr>
          <p:cNvSpPr/>
          <p:nvPr/>
        </p:nvSpPr>
        <p:spPr>
          <a:xfrm>
            <a:off x="1676400" y="1868905"/>
            <a:ext cx="673768" cy="25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DE3F319-F82E-450E-AC2F-851A3102AD48}"/>
              </a:ext>
            </a:extLst>
          </p:cNvPr>
          <p:cNvSpPr/>
          <p:nvPr/>
        </p:nvSpPr>
        <p:spPr>
          <a:xfrm>
            <a:off x="2013284" y="2215204"/>
            <a:ext cx="906379" cy="25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D12613E-ACB6-45AA-AF97-4649218785EA}"/>
              </a:ext>
            </a:extLst>
          </p:cNvPr>
          <p:cNvSpPr/>
          <p:nvPr/>
        </p:nvSpPr>
        <p:spPr>
          <a:xfrm>
            <a:off x="1917031" y="2554111"/>
            <a:ext cx="786064" cy="25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8A622CB-5D73-4168-9312-72EB4FBCD5D0}"/>
              </a:ext>
            </a:extLst>
          </p:cNvPr>
          <p:cNvSpPr/>
          <p:nvPr/>
        </p:nvSpPr>
        <p:spPr>
          <a:xfrm>
            <a:off x="1347537" y="3818021"/>
            <a:ext cx="874295" cy="25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P5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3D9AD5-B57F-42D4-BACD-2ADD66729278}"/>
              </a:ext>
            </a:extLst>
          </p:cNvPr>
          <p:cNvSpPr/>
          <p:nvPr/>
        </p:nvSpPr>
        <p:spPr>
          <a:xfrm>
            <a:off x="2350168" y="4475747"/>
            <a:ext cx="906379" cy="250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P6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8F7BD0-8AC1-4373-9CAF-2FDE1DC83969}"/>
              </a:ext>
            </a:extLst>
          </p:cNvPr>
          <p:cNvSpPr/>
          <p:nvPr/>
        </p:nvSpPr>
        <p:spPr>
          <a:xfrm>
            <a:off x="7904747" y="2646947"/>
            <a:ext cx="918411" cy="2850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P7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ECEB272-8185-43C5-B4FF-B5D91AD57A29}"/>
              </a:ext>
            </a:extLst>
          </p:cNvPr>
          <p:cNvSpPr/>
          <p:nvPr/>
        </p:nvSpPr>
        <p:spPr>
          <a:xfrm>
            <a:off x="6096000" y="3625516"/>
            <a:ext cx="954505" cy="25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P8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0FAE451-053B-45E6-B6EE-08AED9CAB449}"/>
              </a:ext>
            </a:extLst>
          </p:cNvPr>
          <p:cNvSpPr/>
          <p:nvPr/>
        </p:nvSpPr>
        <p:spPr>
          <a:xfrm>
            <a:off x="5771147" y="3965197"/>
            <a:ext cx="954505" cy="25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P9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C668A4-1574-4AB2-B9E6-B1C1A0F077B7}"/>
              </a:ext>
            </a:extLst>
          </p:cNvPr>
          <p:cNvSpPr/>
          <p:nvPr/>
        </p:nvSpPr>
        <p:spPr>
          <a:xfrm>
            <a:off x="7074568" y="4199267"/>
            <a:ext cx="954505" cy="25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P10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F67A1766-8CCF-4724-A1A3-5F7BCC57BF9D}"/>
              </a:ext>
            </a:extLst>
          </p:cNvPr>
          <p:cNvSpPr/>
          <p:nvPr/>
        </p:nvSpPr>
        <p:spPr>
          <a:xfrm>
            <a:off x="1371599" y="1748589"/>
            <a:ext cx="2189748" cy="13255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r"/>
            <a:r>
              <a:rPr lang="de-AT" sz="1050" dirty="0"/>
              <a:t>Programm 1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D75AA98B-50B1-4D74-A6FF-1D69458E0AA1}"/>
              </a:ext>
            </a:extLst>
          </p:cNvPr>
          <p:cNvSpPr/>
          <p:nvPr/>
        </p:nvSpPr>
        <p:spPr>
          <a:xfrm>
            <a:off x="5630778" y="3442583"/>
            <a:ext cx="2478506" cy="132554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r"/>
            <a:r>
              <a:rPr lang="de-AT" sz="1050" dirty="0"/>
              <a:t>Programm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D0E0292-69FA-4B5A-A491-1DEE12222B2C}"/>
              </a:ext>
            </a:extLst>
          </p:cNvPr>
          <p:cNvSpPr/>
          <p:nvPr/>
        </p:nvSpPr>
        <p:spPr>
          <a:xfrm>
            <a:off x="3157190" y="3345034"/>
            <a:ext cx="1538231" cy="250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296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6" grpId="0" animBg="1"/>
      <p:bldP spid="28" grpId="0" animBg="1"/>
      <p:bldP spid="29" grpId="0" animBg="1"/>
      <p:bldP spid="31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Multiprojektmanagement - Ausprägungen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95788-371B-44C4-B0A1-0EC80C18AFDF}"/>
              </a:ext>
            </a:extLst>
          </p:cNvPr>
          <p:cNvSpPr txBox="1"/>
          <p:nvPr/>
        </p:nvSpPr>
        <p:spPr>
          <a:xfrm>
            <a:off x="695325" y="1600200"/>
            <a:ext cx="10658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Programmmanagement: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Planung, Koordination und Steuerung von mehreren Projekten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Projekte sind auf ein gemeinsames strategisches Ziel ausgerichtet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Auf bestimmte Dauer angelegt</a:t>
            </a:r>
          </a:p>
          <a:p>
            <a:r>
              <a:rPr lang="de-AT" b="1" dirty="0"/>
              <a:t>Projektportfoliomanagement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Permanente Bewertung, Planung, Koordination und Steuerung von aller Projekte im Unternehmen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unabhängig von der strategischen Ausrichtung der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Bewertung und Reihung der Projekte nach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Beitrag zur Erreichung der Unternehmensziele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Synergien oder Abhängigkeiten zwischen den Projekten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benötigter und verfügbarer Ressourcen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Innovationspotentials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zu erwartendem Risiko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Ziel: laufende Gestaltung des Projektportfolios mit dem optimalen Nutzen für die Strategie des Unternehmens</a:t>
            </a:r>
          </a:p>
        </p:txBody>
      </p:sp>
    </p:spTree>
    <p:extLst>
      <p:ext uri="{BB962C8B-B14F-4D97-AF65-F5344CB8AC3E}">
        <p14:creationId xmlns:p14="http://schemas.microsoft.com/office/powerpoint/2010/main" val="167710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Multiprojektmanagement - Rollenverteilung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95788-371B-44C4-B0A1-0EC80C18AFDF}"/>
              </a:ext>
            </a:extLst>
          </p:cNvPr>
          <p:cNvSpPr txBox="1"/>
          <p:nvPr/>
        </p:nvSpPr>
        <p:spPr>
          <a:xfrm>
            <a:off x="695325" y="1600200"/>
            <a:ext cx="106584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Projektmanager: </a:t>
            </a:r>
            <a:r>
              <a:rPr lang="de-AT" dirty="0"/>
              <a:t>Wird das Projekt richtig geführt?</a:t>
            </a:r>
          </a:p>
          <a:p>
            <a:endParaRPr lang="de-AT" b="1" dirty="0"/>
          </a:p>
          <a:p>
            <a:r>
              <a:rPr lang="de-AT" b="1" dirty="0"/>
              <a:t>Programm-/</a:t>
            </a:r>
            <a:r>
              <a:rPr lang="de-AT" b="1" dirty="0" err="1"/>
              <a:t>Portfoliomanagemer</a:t>
            </a:r>
            <a:r>
              <a:rPr lang="de-AT" b="1" dirty="0"/>
              <a:t>: </a:t>
            </a:r>
            <a:r>
              <a:rPr lang="de-AT" dirty="0"/>
              <a:t>Führen wir die richtigen Projekte durch?</a:t>
            </a:r>
            <a:endParaRPr lang="de-AT" b="1" dirty="0"/>
          </a:p>
          <a:p>
            <a:endParaRPr lang="de-AT" b="1" dirty="0"/>
          </a:p>
          <a:p>
            <a:r>
              <a:rPr lang="de-AT" b="1" dirty="0"/>
              <a:t>Lenkungsausschuss: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Setzt sich meist aus Mitgliedern des höheren Managements bzw. der Geschäftsleitung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Prüft die Ausrichtung der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Gibt die Projekte hinsichtlich Budget und Ressourcen frei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Projekt- bzw. Programmmanager berichten an den Lenkungsausschuss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r>
              <a:rPr lang="de-AT" b="1" dirty="0"/>
              <a:t>Projektmanagement-Office (PMO)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Unterstützt Projektmanager und –</a:t>
            </a:r>
            <a:r>
              <a:rPr lang="de-AT" dirty="0" err="1"/>
              <a:t>mitarbeiter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Schaffung von Projektstandards und einheitlichen Prozessen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Beratung für Projektmanager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Unterstützung bei administrativen Aufgaben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Aufbau einer Wissensbasis für gesammelte Projekterfahrungen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Unterstützung bei Projektmarketing</a:t>
            </a:r>
          </a:p>
        </p:txBody>
      </p:sp>
    </p:spTree>
    <p:extLst>
      <p:ext uri="{BB962C8B-B14F-4D97-AF65-F5344CB8AC3E}">
        <p14:creationId xmlns:p14="http://schemas.microsoft.com/office/powerpoint/2010/main" val="294809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0" ma:contentTypeDescription="Ein neues Dokument erstellen." ma:contentTypeScope="" ma:versionID="237017fc6eb6a3c075288a600a627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6a1500b55a331f0d0926ba64a97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05B93-03F9-4E0C-B3FD-58E89EE6A93F}"/>
</file>

<file path=customXml/itemProps2.xml><?xml version="1.0" encoding="utf-8"?>
<ds:datastoreItem xmlns:ds="http://schemas.openxmlformats.org/officeDocument/2006/customXml" ds:itemID="{7B003129-EFD3-4E34-A170-BE71B99859B0}"/>
</file>

<file path=customXml/itemProps3.xml><?xml version="1.0" encoding="utf-8"?>
<ds:datastoreItem xmlns:ds="http://schemas.openxmlformats.org/officeDocument/2006/customXml" ds:itemID="{2A65C992-BB04-45E7-A4F8-C46CA5BA46F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Breitbild</PresentationFormat>
  <Paragraphs>136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Projektarten</vt:lpstr>
      <vt:lpstr>Strategische Aspekte von Projekten</vt:lpstr>
      <vt:lpstr>Multiprojektmanagement</vt:lpstr>
      <vt:lpstr>Multiprojektmanagement</vt:lpstr>
      <vt:lpstr>Multiprojektmanagement</vt:lpstr>
      <vt:lpstr>Multiprojektmanagement - Ausprägungen</vt:lpstr>
      <vt:lpstr>Multiprojektmanagement - Ausprägungen</vt:lpstr>
      <vt:lpstr>Multiprojektmanagement - Rollenverteilung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Philipp Panzirsch</cp:lastModifiedBy>
  <cp:revision>41</cp:revision>
  <dcterms:created xsi:type="dcterms:W3CDTF">2020-08-31T10:32:32Z</dcterms:created>
  <dcterms:modified xsi:type="dcterms:W3CDTF">2020-09-13T17:30:19Z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