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912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985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25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093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580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464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222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Zielbestimmung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Ziele beschreiben alle relevanten Gesichtspunkte eines Projekts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Sie sollten möglichst frühzeitig definiert und regelmäßig überprüft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Ziele können in drei Kategorien gesetzt werden:</a:t>
            </a:r>
          </a:p>
        </p:txBody>
      </p:sp>
      <p:pic>
        <p:nvPicPr>
          <p:cNvPr id="1026" name="Picture 2" descr="leistung - Kostenlose bildung Icons">
            <a:extLst>
              <a:ext uri="{FF2B5EF4-FFF2-40B4-BE49-F238E27FC236}">
                <a16:creationId xmlns:a16="http://schemas.microsoft.com/office/drawing/2014/main" id="{A15E785B-96AB-4834-AB00-9F384143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14" y="2622858"/>
            <a:ext cx="1006366" cy="100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ce Tag Euro Kostenlos Symbol von iOS7 Minimal Icons">
            <a:extLst>
              <a:ext uri="{FF2B5EF4-FFF2-40B4-BE49-F238E27FC236}">
                <a16:creationId xmlns:a16="http://schemas.microsoft.com/office/drawing/2014/main" id="{7BDE0F8D-F542-40E1-A7DA-5C5D12F1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17" y="4910743"/>
            <a:ext cx="923331" cy="9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ointment - Free time and date icons">
            <a:extLst>
              <a:ext uri="{FF2B5EF4-FFF2-40B4-BE49-F238E27FC236}">
                <a16:creationId xmlns:a16="http://schemas.microsoft.com/office/drawing/2014/main" id="{1DB868C9-0001-44E7-A704-B03E0B44F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047" y="5020558"/>
            <a:ext cx="703700" cy="7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63C4681-B59D-4D7C-9DB1-2E63B6DFA332}"/>
              </a:ext>
            </a:extLst>
          </p:cNvPr>
          <p:cNvCxnSpPr>
            <a:cxnSpLocks/>
            <a:stCxn id="1026" idx="2"/>
            <a:endCxn id="1032" idx="3"/>
          </p:cNvCxnSpPr>
          <p:nvPr/>
        </p:nvCxnSpPr>
        <p:spPr>
          <a:xfrm flipH="1">
            <a:off x="3793148" y="3629224"/>
            <a:ext cx="1703949" cy="17431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D59B94F-6BB8-4003-ADB5-C475E3CC07D1}"/>
              </a:ext>
            </a:extLst>
          </p:cNvPr>
          <p:cNvCxnSpPr>
            <a:stCxn id="1032" idx="3"/>
            <a:endCxn id="1036" idx="1"/>
          </p:cNvCxnSpPr>
          <p:nvPr/>
        </p:nvCxnSpPr>
        <p:spPr>
          <a:xfrm flipV="1">
            <a:off x="3793148" y="5372408"/>
            <a:ext cx="340789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C1C7C0B-AEB3-4191-BFDD-7EBD43D94602}"/>
              </a:ext>
            </a:extLst>
          </p:cNvPr>
          <p:cNvCxnSpPr>
            <a:cxnSpLocks/>
            <a:stCxn id="1026" idx="2"/>
            <a:endCxn id="1036" idx="1"/>
          </p:cNvCxnSpPr>
          <p:nvPr/>
        </p:nvCxnSpPr>
        <p:spPr>
          <a:xfrm>
            <a:off x="5497097" y="3629224"/>
            <a:ext cx="1703950" cy="17431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8D1B5FB-EC34-4969-B103-6C8A5961EBC7}"/>
              </a:ext>
            </a:extLst>
          </p:cNvPr>
          <p:cNvSpPr txBox="1"/>
          <p:nvPr/>
        </p:nvSpPr>
        <p:spPr>
          <a:xfrm>
            <a:off x="6096000" y="3016251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Leistung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2180922-0D82-4488-8091-23C4487EF692}"/>
              </a:ext>
            </a:extLst>
          </p:cNvPr>
          <p:cNvSpPr txBox="1"/>
          <p:nvPr/>
        </p:nvSpPr>
        <p:spPr>
          <a:xfrm>
            <a:off x="2044507" y="5187742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Kosten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93C9299-D75B-408B-B921-4E03D3A5B71E}"/>
              </a:ext>
            </a:extLst>
          </p:cNvPr>
          <p:cNvSpPr txBox="1"/>
          <p:nvPr/>
        </p:nvSpPr>
        <p:spPr>
          <a:xfrm>
            <a:off x="7937423" y="5187742"/>
            <a:ext cx="9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Termine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67A42C9-5B05-4E52-A46F-9B6C2C473732}"/>
              </a:ext>
            </a:extLst>
          </p:cNvPr>
          <p:cNvSpPr txBox="1"/>
          <p:nvPr/>
        </p:nvSpPr>
        <p:spPr>
          <a:xfrm>
            <a:off x="3550795" y="5998145"/>
            <a:ext cx="3892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i="1" dirty="0"/>
              <a:t>Magisches Dreieck des Projektmanagements</a:t>
            </a:r>
          </a:p>
        </p:txBody>
      </p:sp>
    </p:spTree>
    <p:extLst>
      <p:ext uri="{BB962C8B-B14F-4D97-AF65-F5344CB8AC3E}">
        <p14:creationId xmlns:p14="http://schemas.microsoft.com/office/powerpoint/2010/main" val="404503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Funktionen von Zielen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Sie dienen zur Kontrolle der geforderten Zielerreichung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Sie bieten innerhalb des Projektteams eine Orientierungshilfe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Sie ermöglichen die Ausrichtung der Projektteammitglieder auf ein gemeinsames Ziel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Zielhierarchien und –</a:t>
            </a:r>
            <a:r>
              <a:rPr lang="de-AT" dirty="0" err="1"/>
              <a:t>gewichtungen</a:t>
            </a:r>
            <a:r>
              <a:rPr lang="de-AT" dirty="0"/>
              <a:t> dienen als Entscheidungshilfe bei Zielkonflikten</a:t>
            </a:r>
          </a:p>
        </p:txBody>
      </p:sp>
    </p:spTree>
    <p:extLst>
      <p:ext uri="{BB962C8B-B14F-4D97-AF65-F5344CB8AC3E}">
        <p14:creationId xmlns:p14="http://schemas.microsoft.com/office/powerpoint/2010/main" val="375888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Merkmale von Zielen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Um gute Ziele zu formulieren müssen zumindest zwei Merkmale erfüllt sein: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Ziele müssen erreichbar sein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Ziele müssen quantifizierbar sein (Zielerreichung ist messbar)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Gutes Hilfsmittel für die Formulierung von Zielen ist die SMART-Methode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400" b="1" dirty="0" err="1"/>
              <a:t>S</a:t>
            </a:r>
            <a:r>
              <a:rPr lang="de-AT" dirty="0" err="1"/>
              <a:t>pecific</a:t>
            </a:r>
            <a:r>
              <a:rPr lang="de-AT" dirty="0"/>
              <a:t> (Spezifisch) </a:t>
            </a:r>
            <a:r>
              <a:rPr lang="de-AT" dirty="0">
                <a:sym typeface="Wingdings" panose="05000000000000000000" pitchFamily="2" charset="2"/>
              </a:rPr>
              <a:t> eindeutig definiert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400" b="1" dirty="0" err="1"/>
              <a:t>M</a:t>
            </a:r>
            <a:r>
              <a:rPr lang="de-AT" dirty="0" err="1"/>
              <a:t>easurable</a:t>
            </a:r>
            <a:r>
              <a:rPr lang="de-AT" dirty="0"/>
              <a:t> (Messbar) </a:t>
            </a:r>
            <a:r>
              <a:rPr lang="de-AT" dirty="0">
                <a:sym typeface="Wingdings" panose="05000000000000000000" pitchFamily="2" charset="2"/>
              </a:rPr>
              <a:t> Messbarkeitskriterien enthalten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400" b="1" dirty="0" err="1"/>
              <a:t>A</a:t>
            </a:r>
            <a:r>
              <a:rPr lang="de-AT" dirty="0" err="1"/>
              <a:t>chievable</a:t>
            </a:r>
            <a:r>
              <a:rPr lang="de-AT" dirty="0"/>
              <a:t> (Erreichbar, auch: aktivierend, akzeptiert) </a:t>
            </a:r>
            <a:r>
              <a:rPr lang="de-AT" dirty="0">
                <a:sym typeface="Wingdings" panose="05000000000000000000" pitchFamily="2" charset="2"/>
              </a:rPr>
              <a:t> wird allgemein als erreichbar akzeptiert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400" b="1" dirty="0" err="1"/>
              <a:t>R</a:t>
            </a:r>
            <a:r>
              <a:rPr lang="de-AT" dirty="0" err="1"/>
              <a:t>easonable</a:t>
            </a:r>
            <a:r>
              <a:rPr lang="de-AT" dirty="0"/>
              <a:t> (Realistisch) </a:t>
            </a:r>
            <a:r>
              <a:rPr lang="de-AT" dirty="0">
                <a:sym typeface="Wingdings" panose="05000000000000000000" pitchFamily="2" charset="2"/>
              </a:rPr>
              <a:t> möglich und realisierbar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400" b="1" dirty="0"/>
              <a:t>T</a:t>
            </a:r>
            <a:r>
              <a:rPr lang="de-AT" dirty="0"/>
              <a:t>ime Bound (Terminiert) </a:t>
            </a:r>
            <a:r>
              <a:rPr lang="de-AT" dirty="0">
                <a:sym typeface="Wingdings" panose="05000000000000000000" pitchFamily="2" charset="2"/>
              </a:rPr>
              <a:t> hat ein fixes Datum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288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aken | 3D Warehouse">
            <a:extLst>
              <a:ext uri="{FF2B5EF4-FFF2-40B4-BE49-F238E27FC236}">
                <a16:creationId xmlns:a16="http://schemas.microsoft.com/office/drawing/2014/main" id="{E352703E-5553-48EE-8859-C7D39E222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472" y="1925272"/>
            <a:ext cx="1534528" cy="86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Beispiele für Zielformulierungen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1026" name="Picture 2" descr="smart-beispiel-1-headline">
            <a:extLst>
              <a:ext uri="{FF2B5EF4-FFF2-40B4-BE49-F238E27FC236}">
                <a16:creationId xmlns:a16="http://schemas.microsoft.com/office/drawing/2014/main" id="{0DC775FE-4F93-4FAC-8FA5-5B3B0F023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515" y="2356964"/>
            <a:ext cx="28289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B718AF-63A2-4D23-B9C2-81FFA00F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728" y="1348274"/>
            <a:ext cx="4374170" cy="228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mart-beispiel-2">
            <a:extLst>
              <a:ext uri="{FF2B5EF4-FFF2-40B4-BE49-F238E27FC236}">
                <a16:creationId xmlns:a16="http://schemas.microsoft.com/office/drawing/2014/main" id="{32118906-255C-49C8-86C3-78F3D19D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42" y="3982453"/>
            <a:ext cx="4473300" cy="241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mart-beispiel-2-headline">
            <a:extLst>
              <a:ext uri="{FF2B5EF4-FFF2-40B4-BE49-F238E27FC236}">
                <a16:creationId xmlns:a16="http://schemas.microsoft.com/office/drawing/2014/main" id="{8B3F9D13-22F6-44F1-9415-70AFDD01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15" y="5058361"/>
            <a:ext cx="37814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aken | 3D Warehouse">
            <a:extLst>
              <a:ext uri="{FF2B5EF4-FFF2-40B4-BE49-F238E27FC236}">
                <a16:creationId xmlns:a16="http://schemas.microsoft.com/office/drawing/2014/main" id="{F735C27A-1460-4ED5-81EB-43BA2EA29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536" y="4893369"/>
            <a:ext cx="1534528" cy="86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tes X Kreuz Falsch Nicht ClipArt-Vektor-ClipArt-Kostenlose Vector  Kostenloser Download">
            <a:extLst>
              <a:ext uri="{FF2B5EF4-FFF2-40B4-BE49-F238E27FC236}">
                <a16:creationId xmlns:a16="http://schemas.microsoft.com/office/drawing/2014/main" id="{D8E235D7-B4BB-4EF3-A8BC-7C66B0F0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091" y="2130982"/>
            <a:ext cx="812320" cy="71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otes X Kreuz Falsch Nicht ClipArt-Vektor-ClipArt-Kostenlose Vector  Kostenloser Download">
            <a:extLst>
              <a:ext uri="{FF2B5EF4-FFF2-40B4-BE49-F238E27FC236}">
                <a16:creationId xmlns:a16="http://schemas.microsoft.com/office/drawing/2014/main" id="{84AD6A8C-6CA1-4E44-ABD6-F4D577F74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091" y="4832379"/>
            <a:ext cx="812320" cy="71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Arten von Zielen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Ergebnisziele: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Beschreiben das Projektresultat in funktionaler, finanzieller, etc. Hinsicht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/>
              <a:t>Beispiel: Mit dem neuen </a:t>
            </a:r>
            <a:r>
              <a:rPr lang="de-AT" dirty="0" err="1"/>
              <a:t>Contentmanagementsystem</a:t>
            </a:r>
            <a:r>
              <a:rPr lang="de-AT" dirty="0"/>
              <a:t> wird die Durchlaufzeit bei der Erstellung einer Content-Seite im Durchschnitt auf 50% reduziert.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/>
              <a:t>Beispiel: Die bestehende Lagersoftware wird um die Funktion eines Excel-Exports für Lagerlisten erweitert.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Vorgehensziele: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Beschreiben die zur Erreichung des Ergebnisses erforderliche Vorgehensweise (</a:t>
            </a:r>
            <a:r>
              <a:rPr lang="de-AT" dirty="0" err="1"/>
              <a:t>z.b.</a:t>
            </a:r>
            <a:r>
              <a:rPr lang="de-AT" dirty="0"/>
              <a:t>: in Form von Terminen, Budgetvorgaben, …)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/>
              <a:t>Beispiel: Die Konzeptionsphase ist bis zum 31.10.2020 abgeschlossen.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/>
              <a:t>Beispiel: Die Entwicklung des Webshops erfolgt mit einem dezidierten Entwicklerteam nach der SCRUM-Methode.</a:t>
            </a:r>
          </a:p>
        </p:txBody>
      </p:sp>
    </p:spTree>
    <p:extLst>
      <p:ext uri="{BB962C8B-B14F-4D97-AF65-F5344CB8AC3E}">
        <p14:creationId xmlns:p14="http://schemas.microsoft.com/office/powerpoint/2010/main" val="224252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Zielhierarchien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Um die Beziehungen und Abhängigkeiten von Zielen zu erkennen, ist es hilfreich Zielhierarchien zu bilden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Dabei werden Ziele in mehrere Teilziele unterteilt (Bsp. siehe Buch S. 53)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Mögliche Vorgehensweisen: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Top-down: Zerlegung und Verfeinerung des Gesamtziels auf Unterziele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/>
              <a:t>Bottom-up</a:t>
            </a:r>
            <a:r>
              <a:rPr lang="de-AT" dirty="0"/>
              <a:t>: wenn bereits detaillierte Ziele vorliegen, werden diese entsprechend dem Beitrag zum Gesamtziel zusammengefasst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Gemischter Ansatz: meistens wird eine Mischung aus den obigen Ansätzen zur Anwendung kommen, da weder Top-down noch </a:t>
            </a:r>
            <a:r>
              <a:rPr lang="de-AT" dirty="0" err="1"/>
              <a:t>Bottom-up</a:t>
            </a:r>
            <a:r>
              <a:rPr lang="de-AT" dirty="0"/>
              <a:t> in Reinform möglich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Zielbeziehungen können sein: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Zielkonkurrenz: die Erfüllung eines Ziels beinträchtig das Erreichen eines anderen Ziels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/>
              <a:t>z.B.: 100%ige Ausfallssicherheit eines System vs. Einsparungen bei Serverinfrastruktur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Zielkomplementarität: Die Erreichung eines Ziels fördert zugleich die Erreichung eines anderen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/>
              <a:t>z.B.: Erhöhung der Usability im Onlineshop fördert Gleichzeitig die Steigerung des Umsatzes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Zielneutralität: Ziele sind völlig unabhängig voneinander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Bei Zielkonflikten ist es notwendig eine Bewertung der Einzelziele und Abwägung der Ziele gegeneinander durchzuführen</a:t>
            </a:r>
          </a:p>
        </p:txBody>
      </p:sp>
    </p:spTree>
    <p:extLst>
      <p:ext uri="{BB962C8B-B14F-4D97-AF65-F5344CB8AC3E}">
        <p14:creationId xmlns:p14="http://schemas.microsoft.com/office/powerpoint/2010/main" val="169374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Zielvereinbarungen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Für ein erfolgreiches Projekt ist es wichtig, dass Projektauftraggeber und Projektteam die Ziele gleich verstehen und sich auch über die Ziele einig sind.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Dies erreicht man mittels einer Zielvereinbarung, die beide Seiten akzeptieren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Um zu einem gemeinsamen Verständnis zu kommen, ist es hilfreich in den Zielen folgende Fragen zu beantworten: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WOZU? Was ist der Sinn und Zweck des Projekts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FÜR WEN? Wer ist der Kunde oder Auftraggeber? Wer nutzt das Ergebnis?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ENDERGEBNIS? Was soll am Projektende als Ergebnis vorliegen?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ERFOLGSKRITERIEN? Wie können wir den Erfolg des Projektes messen?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Um eine klare Abgrenzung des Projektumfangs zu gewährleisten ist es auch wichtig, Nicht-Ziele zu definieren, </a:t>
            </a:r>
            <a:r>
              <a:rPr lang="de-AT" dirty="0" err="1"/>
              <a:t>dh</a:t>
            </a:r>
            <a:r>
              <a:rPr lang="de-AT" dirty="0"/>
              <a:t>. möglichst genau zu beschreiben, was im Projekt NICHT enthalten ist</a:t>
            </a:r>
          </a:p>
        </p:txBody>
      </p:sp>
    </p:spTree>
    <p:extLst>
      <p:ext uri="{BB962C8B-B14F-4D97-AF65-F5344CB8AC3E}">
        <p14:creationId xmlns:p14="http://schemas.microsoft.com/office/powerpoint/2010/main" val="305010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2" ma:contentTypeDescription="Ein neues Dokument erstellen." ma:contentTypeScope="" ma:versionID="40526235e74c2af000a4828ad27289c6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f17025ae51dd1f9482bdbf059137a4a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A7139B-FF10-4813-B1CD-720CD6F6EB47}"/>
</file>

<file path=customXml/itemProps2.xml><?xml version="1.0" encoding="utf-8"?>
<ds:datastoreItem xmlns:ds="http://schemas.openxmlformats.org/officeDocument/2006/customXml" ds:itemID="{07D38AAC-4BA3-4B9B-8A6C-3A9AA11E6D6C}"/>
</file>

<file path=customXml/itemProps3.xml><?xml version="1.0" encoding="utf-8"?>
<ds:datastoreItem xmlns:ds="http://schemas.openxmlformats.org/officeDocument/2006/customXml" ds:itemID="{D2610D7A-2500-453F-9917-AB3838FEA39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Breitbild</PresentationFormat>
  <Paragraphs>77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Zielbestimmung</vt:lpstr>
      <vt:lpstr>Funktionen von Zielen</vt:lpstr>
      <vt:lpstr>Merkmale von Zielen</vt:lpstr>
      <vt:lpstr>Beispiele für Zielformulierungen</vt:lpstr>
      <vt:lpstr>Arten von Zielen</vt:lpstr>
      <vt:lpstr>Zielhierarchien</vt:lpstr>
      <vt:lpstr>Zielvereinbarungen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Philipp Panzirsch</cp:lastModifiedBy>
  <cp:revision>95</cp:revision>
  <dcterms:created xsi:type="dcterms:W3CDTF">2020-08-31T10:32:32Z</dcterms:created>
  <dcterms:modified xsi:type="dcterms:W3CDTF">2020-10-14T11:26:55Z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