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58" r:id="rId9"/>
    <p:sldId id="274" r:id="rId10"/>
    <p:sldId id="27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BBBDB-5A7F-4F0E-AB8D-72566A1669F7}" type="datetimeFigureOut">
              <a:rPr lang="de-AT" smtClean="0"/>
              <a:t>14.10.2020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DD63B-7122-4DC7-AFD9-63BD513409A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903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2226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9256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5902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6864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1647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4947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8973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5594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1998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711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83B4B-B471-49E5-9465-D3C46C5B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4440BC-A7DC-48E1-9735-C864D2097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54F11-DC33-47FB-BDC3-BF068111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14.10.2020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DE0CBE-560B-4463-ABC8-99182DA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288922-4113-4A11-83E4-86864D1D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56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C7753-45A7-4FBE-B3F0-B7A81513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EDBC2F-5EFB-48E5-94D5-D2F3D140C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16B6F-2E33-4408-BA62-687FE750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14.10.2020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14A664-82E1-4F72-A346-D3EC3723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37FE4-6907-4DDD-B248-2F3CD1FB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216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E4D8CC-1CAD-4684-A7E6-A89859D9D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17C6B5-9969-474E-A0F3-A31C1D1F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88191-0232-4643-AF36-62EFED87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14.10.2020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0C348-D026-4AB2-BAF5-2EACF3B2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9CFC3-C5DF-4DCB-ABD2-8CFA8749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262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CD160-FD88-4C47-8FBE-1DA054D1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A0CA3-B6EF-4906-A5CF-1A6FC2B9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FD1AB5-68A3-4D0A-B705-10D5E06E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14.10.2020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83540-CB00-4AB4-B2BC-9DB4BF60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C30BF-81A0-42E6-B89C-5F555B61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076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87ECC-5D48-46D3-BDC6-2D608C97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616FEB-95ED-4C1D-9D7A-B1922B71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D5924-BCD4-4852-A7E4-44FBD80A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14.10.2020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3727B-65A4-42C9-941F-7D15157B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DC4AE-D3EF-4AB5-B7B4-A9461AB5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844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0D319-E3E6-4B71-9508-1F2DFC71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87685-3023-456A-A8E4-E7BC2DC85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3FDD6-A121-4086-9E5B-CAA18A6A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A4743B-692F-42FF-8DA0-4451131C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14.10.2020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5749FC-8190-450E-AE85-3676E529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011E-761C-403E-8F84-FA27CEAC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584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C4F24-961D-4BFD-B2A8-7F50F16D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2F89B3-D844-44E3-B584-7D19B6DC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1C1201-8C7E-4585-899A-03105DF3D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134B7-FC0D-47D8-95D0-25FC729ED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4443FD-20FF-4E87-B8AD-05CF8A6C9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AB9845-F1CA-4FDD-9247-A1D4A1C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14.10.2020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03D2B4-74CB-415F-A7DE-4C7B0CFE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683C49-DE79-45B6-BFEE-33AC5761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416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4DA00-5EE7-4E55-9DA9-068E8D5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20A82E-1C1C-44E9-87AC-164A14B8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14.10.2020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C67E90-C4C7-4E44-A7DD-53F064CF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07EC8B-6406-429E-B340-89F4A823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213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B59C29-2832-4A9D-B296-23407D8C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14.10.2020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CF4F8D-0AEE-440A-A754-8FBC661A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D7BAD8-D730-4F71-B6C2-D7E837F0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709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C0DBE-3BA8-4150-B494-7545DF13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3C44B7-FDAA-4B2B-8561-EFCB9D6F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1AFD10-9F96-43D2-99B7-255258A8C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855D62-5EF5-4D4B-AD56-733AA2F9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14.10.2020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89CAEC-2ED8-455D-B7DE-D47618BE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771994-5456-492F-9F24-B84C8704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189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9CD43-CA12-4996-AB00-47488200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939FCA-1EFB-4328-981C-954198823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858AE4-F45F-4302-A66C-32C645361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90BE74-1955-43FA-AF2D-3C20ABAC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14.10.2020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949F2F-BC13-48ED-8D3A-A366C091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31BBF-EA6E-4D65-B6F2-A6B1E91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805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904523-E0D6-45D1-AF5B-1389DB81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FEA55D-5A20-4D75-8C04-F476C241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3D37C-7FD8-4199-8A97-2761AB897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D37A-7889-437D-BB14-159FF5FB46B6}" type="datetimeFigureOut">
              <a:rPr lang="de-AT" smtClean="0"/>
              <a:t>14.10.2020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3A0AB-63A9-49B4-90F1-78A384D6C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25486-2C74-481C-A794-4068BD9C0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86B95-F1EB-4A93-B43C-768A8EFE449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905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5ECA33B8-6A10-453B-B34F-32C89346E5A6}"/>
              </a:ext>
            </a:extLst>
          </p:cNvPr>
          <p:cNvSpPr/>
          <p:nvPr/>
        </p:nvSpPr>
        <p:spPr>
          <a:xfrm>
            <a:off x="3579900" y="1735620"/>
            <a:ext cx="4716000" cy="4716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491CBBCC-5834-4203-B845-09583B5B2992}"/>
              </a:ext>
            </a:extLst>
          </p:cNvPr>
          <p:cNvSpPr/>
          <p:nvPr/>
        </p:nvSpPr>
        <p:spPr>
          <a:xfrm>
            <a:off x="3982650" y="2138599"/>
            <a:ext cx="3960000" cy="39600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D00CC488-EEBA-4560-B022-D1CE43872093}"/>
              </a:ext>
            </a:extLst>
          </p:cNvPr>
          <p:cNvSpPr/>
          <p:nvPr/>
        </p:nvSpPr>
        <p:spPr>
          <a:xfrm>
            <a:off x="4533900" y="2714599"/>
            <a:ext cx="2808000" cy="2808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Stakeholder und Projektumfeld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85D2A0-FBF3-4448-9359-1E633D0024F5}"/>
              </a:ext>
            </a:extLst>
          </p:cNvPr>
          <p:cNvSpPr txBox="1"/>
          <p:nvPr/>
        </p:nvSpPr>
        <p:spPr>
          <a:xfrm>
            <a:off x="1006867" y="1329743"/>
            <a:ext cx="1034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Ein Projekt steht immer in Wechselwirkung mit den verschiedensten Projektumwelten</a:t>
            </a:r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6A751F51-AF21-4015-B767-36F36C586409}"/>
              </a:ext>
            </a:extLst>
          </p:cNvPr>
          <p:cNvSpPr/>
          <p:nvPr/>
        </p:nvSpPr>
        <p:spPr>
          <a:xfrm>
            <a:off x="5350650" y="3481620"/>
            <a:ext cx="1224000" cy="1224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Projekt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671E740-74D8-4037-8AB6-20F80FAB5901}"/>
              </a:ext>
            </a:extLst>
          </p:cNvPr>
          <p:cNvSpPr txBox="1"/>
          <p:nvPr/>
        </p:nvSpPr>
        <p:spPr>
          <a:xfrm>
            <a:off x="5085150" y="3068055"/>
            <a:ext cx="175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Projektportfolio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D9187EA-2638-406E-921E-5193B93C2B8B}"/>
              </a:ext>
            </a:extLst>
          </p:cNvPr>
          <p:cNvSpPr txBox="1"/>
          <p:nvPr/>
        </p:nvSpPr>
        <p:spPr>
          <a:xfrm>
            <a:off x="5193150" y="2295309"/>
            <a:ext cx="148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Unternehmen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492F6D5-7F9E-427D-83C3-DF0B8736074F}"/>
              </a:ext>
            </a:extLst>
          </p:cNvPr>
          <p:cNvSpPr txBox="1"/>
          <p:nvPr/>
        </p:nvSpPr>
        <p:spPr>
          <a:xfrm>
            <a:off x="5088975" y="1790472"/>
            <a:ext cx="175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externes Umfeld</a:t>
            </a:r>
          </a:p>
        </p:txBody>
      </p:sp>
    </p:spTree>
    <p:extLst>
      <p:ext uri="{BB962C8B-B14F-4D97-AF65-F5344CB8AC3E}">
        <p14:creationId xmlns:p14="http://schemas.microsoft.com/office/powerpoint/2010/main" val="305010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7" grpId="0" animBg="1"/>
      <p:bldP spid="12" grpId="0"/>
      <p:bldP spid="14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Steuerung des Projektumfelds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506022"/>
            <a:ext cx="11606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Ist Aufgabe der Öffentlichkeitsarbeit im Projektmarketing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3 mögliche Strategien: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Partizipativ: Einbeziehung der Stakeholder durch Information und Kommunikation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Diskursiv: Austragung von Konflikten im Rahmen des Konfliktmanagements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Repressiv: Einsatz eines Machtpromotors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Am </a:t>
            </a:r>
            <a:r>
              <a:rPr lang="de-AT" dirty="0" err="1"/>
              <a:t>erfolgsversprechendsten</a:t>
            </a:r>
            <a:r>
              <a:rPr lang="de-AT" dirty="0"/>
              <a:t> ist die </a:t>
            </a:r>
            <a:r>
              <a:rPr lang="de-AT"/>
              <a:t>partizipative Strategie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984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Projektkontext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F8988A1-31D8-468C-A0CC-8C9C36CCE047}"/>
              </a:ext>
            </a:extLst>
          </p:cNvPr>
          <p:cNvSpPr/>
          <p:nvPr/>
        </p:nvSpPr>
        <p:spPr>
          <a:xfrm>
            <a:off x="4692313" y="1690688"/>
            <a:ext cx="2093495" cy="8903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Projektanalyse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5A87BDCB-77C5-4891-84D5-E7DBE9AAA64B}"/>
              </a:ext>
            </a:extLst>
          </p:cNvPr>
          <p:cNvSpPr/>
          <p:nvPr/>
        </p:nvSpPr>
        <p:spPr>
          <a:xfrm>
            <a:off x="1776660" y="3214687"/>
            <a:ext cx="2093495" cy="8903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Projektabgrenzung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05D120DA-DD8E-4C84-BD29-05D04C60040D}"/>
              </a:ext>
            </a:extLst>
          </p:cNvPr>
          <p:cNvSpPr/>
          <p:nvPr/>
        </p:nvSpPr>
        <p:spPr>
          <a:xfrm>
            <a:off x="7607969" y="3214687"/>
            <a:ext cx="2093495" cy="8903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Kontextanalyse</a:t>
            </a:r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410904F1-E435-4C44-B961-4D405F4B3B57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rot="5400000">
            <a:off x="3964404" y="1440030"/>
            <a:ext cx="633662" cy="2915653"/>
          </a:xfrm>
          <a:prstGeom prst="bentConnector3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E455ABBF-CCC2-4F45-B360-32C35B5D1C47}"/>
              </a:ext>
            </a:extLst>
          </p:cNvPr>
          <p:cNvCxnSpPr>
            <a:stCxn id="37" idx="2"/>
            <a:endCxn id="41" idx="0"/>
          </p:cNvCxnSpPr>
          <p:nvPr/>
        </p:nvCxnSpPr>
        <p:spPr>
          <a:xfrm rot="16200000" flipH="1">
            <a:off x="6880058" y="1440028"/>
            <a:ext cx="633662" cy="2915656"/>
          </a:xfrm>
          <a:prstGeom prst="bentConnector3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CCDA264E-61FA-4B1C-9320-204811626D12}"/>
              </a:ext>
            </a:extLst>
          </p:cNvPr>
          <p:cNvSpPr txBox="1"/>
          <p:nvPr/>
        </p:nvSpPr>
        <p:spPr>
          <a:xfrm>
            <a:off x="7607969" y="4587489"/>
            <a:ext cx="37458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Welche Beziehungen bestehen zum Projekt?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Es geht um die Beziehungen zwischen dem Projekt und anderen Systemen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CA74F36-E241-4CF0-8770-2591E27F8ACF}"/>
              </a:ext>
            </a:extLst>
          </p:cNvPr>
          <p:cNvSpPr txBox="1"/>
          <p:nvPr/>
        </p:nvSpPr>
        <p:spPr>
          <a:xfrm>
            <a:off x="1929060" y="4587489"/>
            <a:ext cx="374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Was ist Teil des Projekts?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Was ist NICHT Teil des Projekts?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Es geht um das Ziehen von Grenzen</a:t>
            </a:r>
          </a:p>
        </p:txBody>
      </p:sp>
    </p:spTree>
    <p:extLst>
      <p:ext uri="{BB962C8B-B14F-4D97-AF65-F5344CB8AC3E}">
        <p14:creationId xmlns:p14="http://schemas.microsoft.com/office/powerpoint/2010/main" val="42041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Projektabgrenzung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F8988A1-31D8-468C-A0CC-8C9C36CCE047}"/>
              </a:ext>
            </a:extLst>
          </p:cNvPr>
          <p:cNvSpPr/>
          <p:nvPr/>
        </p:nvSpPr>
        <p:spPr>
          <a:xfrm>
            <a:off x="4692313" y="1690688"/>
            <a:ext cx="2093495" cy="8903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Projektabgrenzung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5A87BDCB-77C5-4891-84D5-E7DBE9AAA64B}"/>
              </a:ext>
            </a:extLst>
          </p:cNvPr>
          <p:cNvSpPr/>
          <p:nvPr/>
        </p:nvSpPr>
        <p:spPr>
          <a:xfrm>
            <a:off x="1776660" y="3214687"/>
            <a:ext cx="2093495" cy="8903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sachlich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05D120DA-DD8E-4C84-BD29-05D04C60040D}"/>
              </a:ext>
            </a:extLst>
          </p:cNvPr>
          <p:cNvSpPr/>
          <p:nvPr/>
        </p:nvSpPr>
        <p:spPr>
          <a:xfrm>
            <a:off x="7607969" y="3214687"/>
            <a:ext cx="2093495" cy="8903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sozial</a:t>
            </a:r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410904F1-E435-4C44-B961-4D405F4B3B57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rot="5400000">
            <a:off x="3964404" y="1440030"/>
            <a:ext cx="633662" cy="2915653"/>
          </a:xfrm>
          <a:prstGeom prst="bentConnector3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E455ABBF-CCC2-4F45-B360-32C35B5D1C47}"/>
              </a:ext>
            </a:extLst>
          </p:cNvPr>
          <p:cNvCxnSpPr>
            <a:stCxn id="37" idx="2"/>
            <a:endCxn id="41" idx="0"/>
          </p:cNvCxnSpPr>
          <p:nvPr/>
        </p:nvCxnSpPr>
        <p:spPr>
          <a:xfrm rot="16200000" flipH="1">
            <a:off x="6880058" y="1440028"/>
            <a:ext cx="633662" cy="2915656"/>
          </a:xfrm>
          <a:prstGeom prst="bentConnector3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CCDA264E-61FA-4B1C-9320-204811626D12}"/>
              </a:ext>
            </a:extLst>
          </p:cNvPr>
          <p:cNvSpPr txBox="1"/>
          <p:nvPr/>
        </p:nvSpPr>
        <p:spPr>
          <a:xfrm>
            <a:off x="7319211" y="4163969"/>
            <a:ext cx="37458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Wer ist der Auftraggeber?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Wer leitet das Projekt?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Wer sind die Projektmitarbeiter?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Welche Aufgaben und Rollen gibt es im Projekt?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CA74F36-E241-4CF0-8770-2591E27F8ACF}"/>
              </a:ext>
            </a:extLst>
          </p:cNvPr>
          <p:cNvSpPr txBox="1"/>
          <p:nvPr/>
        </p:nvSpPr>
        <p:spPr>
          <a:xfrm>
            <a:off x="1423737" y="4171990"/>
            <a:ext cx="27672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Was sind die Ziele des Projekts?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Was sind die Nicht-Ziele des Projekts?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Was sind die wesentlichen Projektinhalte?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5ED8A65-7157-428F-A62D-AE20809BC855}"/>
              </a:ext>
            </a:extLst>
          </p:cNvPr>
          <p:cNvSpPr/>
          <p:nvPr/>
        </p:nvSpPr>
        <p:spPr>
          <a:xfrm>
            <a:off x="4700334" y="3222708"/>
            <a:ext cx="2093495" cy="8903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zeitlich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044BBD7-2C9D-4E2A-8513-213EDE5A970B}"/>
              </a:ext>
            </a:extLst>
          </p:cNvPr>
          <p:cNvSpPr txBox="1"/>
          <p:nvPr/>
        </p:nvSpPr>
        <p:spPr>
          <a:xfrm>
            <a:off x="4363452" y="4181054"/>
            <a:ext cx="2915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Mit welchem Ereignis startet das Projekt?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Mit welchem Ereignis endet das Projekt?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36E90ADC-5BBB-4CFB-8EBB-8ADBB7669EE4}"/>
              </a:ext>
            </a:extLst>
          </p:cNvPr>
          <p:cNvCxnSpPr>
            <a:cxnSpLocks/>
            <a:stCxn id="37" idx="2"/>
            <a:endCxn id="5" idx="0"/>
          </p:cNvCxnSpPr>
          <p:nvPr/>
        </p:nvCxnSpPr>
        <p:spPr>
          <a:xfrm rot="16200000" flipH="1">
            <a:off x="5422230" y="2897855"/>
            <a:ext cx="641683" cy="802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38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Kontextanalyse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F8988A1-31D8-468C-A0CC-8C9C36CCE047}"/>
              </a:ext>
            </a:extLst>
          </p:cNvPr>
          <p:cNvSpPr/>
          <p:nvPr/>
        </p:nvSpPr>
        <p:spPr>
          <a:xfrm>
            <a:off x="4692313" y="1690688"/>
            <a:ext cx="2093495" cy="8903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Kontextanalyse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5A87BDCB-77C5-4891-84D5-E7DBE9AAA64B}"/>
              </a:ext>
            </a:extLst>
          </p:cNvPr>
          <p:cNvSpPr/>
          <p:nvPr/>
        </p:nvSpPr>
        <p:spPr>
          <a:xfrm>
            <a:off x="1776660" y="3214687"/>
            <a:ext cx="2093495" cy="8903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sachlich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05D120DA-DD8E-4C84-BD29-05D04C60040D}"/>
              </a:ext>
            </a:extLst>
          </p:cNvPr>
          <p:cNvSpPr/>
          <p:nvPr/>
        </p:nvSpPr>
        <p:spPr>
          <a:xfrm>
            <a:off x="7607969" y="3214687"/>
            <a:ext cx="2093495" cy="8903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sozial</a:t>
            </a:r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410904F1-E435-4C44-B961-4D405F4B3B57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rot="5400000">
            <a:off x="3964404" y="1440030"/>
            <a:ext cx="633662" cy="2915653"/>
          </a:xfrm>
          <a:prstGeom prst="bentConnector3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E455ABBF-CCC2-4F45-B360-32C35B5D1C47}"/>
              </a:ext>
            </a:extLst>
          </p:cNvPr>
          <p:cNvCxnSpPr>
            <a:stCxn id="37" idx="2"/>
            <a:endCxn id="41" idx="0"/>
          </p:cNvCxnSpPr>
          <p:nvPr/>
        </p:nvCxnSpPr>
        <p:spPr>
          <a:xfrm rot="16200000" flipH="1">
            <a:off x="6880058" y="1440028"/>
            <a:ext cx="633662" cy="2915656"/>
          </a:xfrm>
          <a:prstGeom prst="bentConnector3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CCDA264E-61FA-4B1C-9320-204811626D12}"/>
              </a:ext>
            </a:extLst>
          </p:cNvPr>
          <p:cNvSpPr txBox="1"/>
          <p:nvPr/>
        </p:nvSpPr>
        <p:spPr>
          <a:xfrm>
            <a:off x="7319211" y="4163969"/>
            <a:ext cx="37458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Es werden die relevanten Projektumwelten ermittelt (z. B.: Kunden, Lieferanten, Politiker,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Es wird eine </a:t>
            </a:r>
            <a:r>
              <a:rPr lang="de-AT" dirty="0" err="1"/>
              <a:t>Stakeholderanalyse</a:t>
            </a:r>
            <a:r>
              <a:rPr lang="de-AT" dirty="0"/>
              <a:t> gemacht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CA74F36-E241-4CF0-8770-2591E27F8ACF}"/>
              </a:ext>
            </a:extLst>
          </p:cNvPr>
          <p:cNvSpPr txBox="1"/>
          <p:nvPr/>
        </p:nvSpPr>
        <p:spPr>
          <a:xfrm>
            <a:off x="1423737" y="4171990"/>
            <a:ext cx="2767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Betrachtet den Kontext der Unternehmens-strategie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Betrachtet das Projekt-portfolio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5ED8A65-7157-428F-A62D-AE20809BC855}"/>
              </a:ext>
            </a:extLst>
          </p:cNvPr>
          <p:cNvSpPr/>
          <p:nvPr/>
        </p:nvSpPr>
        <p:spPr>
          <a:xfrm>
            <a:off x="4700334" y="3222708"/>
            <a:ext cx="2093495" cy="8903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zeitlich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044BBD7-2C9D-4E2A-8513-213EDE5A970B}"/>
              </a:ext>
            </a:extLst>
          </p:cNvPr>
          <p:cNvSpPr txBox="1"/>
          <p:nvPr/>
        </p:nvSpPr>
        <p:spPr>
          <a:xfrm>
            <a:off x="4363452" y="4181054"/>
            <a:ext cx="2915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Beschäftigt sich mit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Ereignissen der Vorprojektphase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Zu erwartenden Konsequenzen in der Nachprojektphase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36E90ADC-5BBB-4CFB-8EBB-8ADBB7669EE4}"/>
              </a:ext>
            </a:extLst>
          </p:cNvPr>
          <p:cNvCxnSpPr>
            <a:cxnSpLocks/>
            <a:stCxn id="37" idx="2"/>
            <a:endCxn id="5" idx="0"/>
          </p:cNvCxnSpPr>
          <p:nvPr/>
        </p:nvCxnSpPr>
        <p:spPr>
          <a:xfrm rot="16200000" flipH="1">
            <a:off x="5422230" y="2897855"/>
            <a:ext cx="641683" cy="802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46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Kontextanalyse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80737" y="1259307"/>
            <a:ext cx="116064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Sachlich: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Zur Umsetzung welcher Unternehmensstrategie dient das Projekt?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Welche externen Einflussgrößen bestehen? (z. B.: Technologien, Gesetze)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Welche Bedeutung hat das Projekt fürs Projektportfolio?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Mit welchen anderen Projekten steht das Projekt in Beziehung? (Konkurrenz, Synergien)</a:t>
            </a:r>
          </a:p>
          <a:p>
            <a:r>
              <a:rPr lang="de-AT" b="1" dirty="0"/>
              <a:t>Zeitlich: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Welche Gründe führten zum Projekt?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Welche Entscheidungen wurden bereits vor Projektbeginn getroffen?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Wie wurden die Projektmitglieder ausgewählt?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Wurden bereits ähnliche Projekte durchgeführt?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Was ist nach Projektende zu tun?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Gibt es Folgeprojekte?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Entstehen Folgekosten bzw. Folgenutzen?</a:t>
            </a:r>
          </a:p>
          <a:p>
            <a:r>
              <a:rPr lang="de-AT" b="1" dirty="0"/>
              <a:t>Sozial: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Welche Umwelten (Personengruppen, Institutionen, Unternehmen, Behörden) stehen mit dem Projekt in Beziehung?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Welche positiven und negativen Beziehungen gibt es zu den Umwelten?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Welchen positiven oder negativen Einfluss (Macht, Bedeutung) haben die Umwelten auf das Projekt?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Wie intensiv sind die Beziehungen?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Welche Maßnahmen sind notwendig? (z. B.: Gespräche, Verhandlungen, …)</a:t>
            </a:r>
          </a:p>
        </p:txBody>
      </p:sp>
    </p:spTree>
    <p:extLst>
      <p:ext uri="{BB962C8B-B14F-4D97-AF65-F5344CB8AC3E}">
        <p14:creationId xmlns:p14="http://schemas.microsoft.com/office/powerpoint/2010/main" val="310262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Stakeholderanalyse</a:t>
            </a:r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506022"/>
            <a:ext cx="116064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„Stakeholder </a:t>
            </a:r>
            <a:r>
              <a:rPr lang="de-AT" dirty="0"/>
              <a:t>eines Projekts ist eine </a:t>
            </a:r>
            <a:r>
              <a:rPr lang="de-AT" b="1" dirty="0"/>
              <a:t>Person, Gruppe oder Organisation</a:t>
            </a:r>
            <a:r>
              <a:rPr lang="de-AT" dirty="0"/>
              <a:t>, die an irgendeinem Aspekt des Projekts interessiert ist oder diesen beeinflusst, davon </a:t>
            </a:r>
            <a:r>
              <a:rPr lang="de-AT" b="1" dirty="0"/>
              <a:t>betroffen ist</a:t>
            </a:r>
            <a:r>
              <a:rPr lang="de-AT" dirty="0"/>
              <a:t> oder sich davon </a:t>
            </a:r>
            <a:r>
              <a:rPr lang="de-AT" b="1" dirty="0"/>
              <a:t>betroffen fühlen kann.“</a:t>
            </a:r>
          </a:p>
          <a:p>
            <a:r>
              <a:rPr lang="de-AT" dirty="0">
                <a:solidFill>
                  <a:srgbClr val="3E3E3E"/>
                </a:solidFill>
                <a:latin typeface="Hind"/>
              </a:rPr>
              <a:t>(Definition nach ISO 21500)</a:t>
            </a:r>
            <a:endParaRPr lang="de-AT" dirty="0"/>
          </a:p>
          <a:p>
            <a:endParaRPr lang="de-AT" b="1" dirty="0"/>
          </a:p>
          <a:p>
            <a:r>
              <a:rPr lang="de-AT" b="1" dirty="0"/>
              <a:t>Arten von Stakeholdern: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i="1" dirty="0"/>
              <a:t>Interne Stakeholder: </a:t>
            </a:r>
            <a:r>
              <a:rPr lang="de-AT" dirty="0"/>
              <a:t>arbeiten direkt am Projekt mit (Projektmitarbeiter) oder sind direkt vom Projekt betroffen (Unternehmensleitung, Lieferanten, Kunden,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i="1" dirty="0"/>
              <a:t>Externe Stakeholder: </a:t>
            </a:r>
            <a:r>
              <a:rPr lang="de-AT" dirty="0"/>
              <a:t>sind von der Projektdurchführung oder den Projektauswirkungen indirekt betroffen (z. B.: Interessensvertretungen, Anrainer,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r>
              <a:rPr lang="de-AT" b="1" dirty="0"/>
              <a:t>Stakeholder werden differenziert nach: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i="1" dirty="0"/>
              <a:t>Betroffenheit: </a:t>
            </a:r>
            <a:r>
              <a:rPr lang="de-AT" dirty="0"/>
              <a:t>Intensität bzw. objektive/subjektive Betroffenheit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i="1" dirty="0"/>
              <a:t>Interessen: </a:t>
            </a:r>
            <a:r>
              <a:rPr lang="de-AT" dirty="0"/>
              <a:t>Interessen im Einklang oder Konflikt mit den Projektzielen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i="1" dirty="0"/>
              <a:t>Macht: </a:t>
            </a:r>
            <a:r>
              <a:rPr lang="de-AT" dirty="0"/>
              <a:t>Fähigkeit, das Projekt zu beeinflussen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i="1" dirty="0"/>
          </a:p>
          <a:p>
            <a:r>
              <a:rPr lang="de-AT" dirty="0"/>
              <a:t>Das Identifizieren von </a:t>
            </a:r>
            <a:r>
              <a:rPr lang="de-AT" dirty="0" err="1"/>
              <a:t>Stakeholderinteressen</a:t>
            </a:r>
            <a:r>
              <a:rPr lang="de-AT" dirty="0"/>
              <a:t> und das Setzen von geeigneten Maßnahmen kann für ein Projekt erfolgskritisch sein.</a:t>
            </a:r>
          </a:p>
        </p:txBody>
      </p:sp>
    </p:spTree>
    <p:extLst>
      <p:ext uri="{BB962C8B-B14F-4D97-AF65-F5344CB8AC3E}">
        <p14:creationId xmlns:p14="http://schemas.microsoft.com/office/powerpoint/2010/main" val="10024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Stakeholderanalyse</a:t>
            </a:r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506022"/>
            <a:ext cx="116064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Schritte bei der </a:t>
            </a:r>
            <a:r>
              <a:rPr lang="de-AT" b="1" dirty="0" err="1"/>
              <a:t>Stakeholderanalyse</a:t>
            </a:r>
            <a:r>
              <a:rPr lang="de-AT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Identifikation potentieller Stakeholder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Es werden potentielle Stakeholder gesucht und nach Art der Betroffenheit (positiv/negativ) bewertet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Sammlung von Informationen über die Stakeholder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Die Einstellungen und der Einfluss der Stakeholder wird genau untersucht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 err="1"/>
              <a:t>Stakeholderziele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 sind diese mit den Projektzielen in Einklang?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 err="1">
                <a:sym typeface="Wingdings" panose="05000000000000000000" pitchFamily="2" charset="2"/>
              </a:rPr>
              <a:t>Stakeholdereinfluss</a:t>
            </a:r>
            <a:r>
              <a:rPr lang="de-AT" dirty="0">
                <a:sym typeface="Wingdings" panose="05000000000000000000" pitchFamily="2" charset="2"/>
              </a:rPr>
              <a:t>  wieviel Macht bzw. Einfluss besitzt die Person oder Gruppe?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 err="1">
                <a:sym typeface="Wingdings" panose="05000000000000000000" pitchFamily="2" charset="2"/>
              </a:rPr>
              <a:t>Stakeholderprofil</a:t>
            </a:r>
            <a:r>
              <a:rPr lang="de-AT" dirty="0">
                <a:sym typeface="Wingdings" panose="05000000000000000000" pitchFamily="2" charset="2"/>
              </a:rPr>
              <a:t>  welche Stärken und Schwächen hat der Stakeholder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Vorhersage des Stakeholder-Verhaltens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Es muss abgeschätzt werden, ob ein Stakeholder dem Projekt fördernd oder behindernd gegenüberstehen wird.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Die verschiedenen Stakeholder werden in einem Portfolio oder einer Tabelle (siehe Buch S. 64) dargestellt und für jeden Stakeholder die geeigneten Maßnahmen abgeleitet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2081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Stakeholderanalyse</a:t>
            </a:r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DEDA0E3D-DCA0-4CAD-BF66-C2BD9C447EC8}"/>
              </a:ext>
            </a:extLst>
          </p:cNvPr>
          <p:cNvSpPr/>
          <p:nvPr/>
        </p:nvSpPr>
        <p:spPr>
          <a:xfrm rot="16200000" flipV="1">
            <a:off x="891963" y="3971166"/>
            <a:ext cx="4220578" cy="4571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4509D96D-8F82-4CD6-A8E8-60A201ABD5E5}"/>
              </a:ext>
            </a:extLst>
          </p:cNvPr>
          <p:cNvSpPr/>
          <p:nvPr/>
        </p:nvSpPr>
        <p:spPr>
          <a:xfrm flipV="1">
            <a:off x="2990546" y="6077952"/>
            <a:ext cx="6745602" cy="4571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FC80010-E866-42A3-922C-3AF203427850}"/>
              </a:ext>
            </a:extLst>
          </p:cNvPr>
          <p:cNvSpPr txBox="1"/>
          <p:nvPr/>
        </p:nvSpPr>
        <p:spPr>
          <a:xfrm>
            <a:off x="9944101" y="5985171"/>
            <a:ext cx="187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Einfluss, Macht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14F820E-2401-405C-A471-2258B32CC10B}"/>
              </a:ext>
            </a:extLst>
          </p:cNvPr>
          <p:cNvSpPr txBox="1"/>
          <p:nvPr/>
        </p:nvSpPr>
        <p:spPr>
          <a:xfrm>
            <a:off x="2259811" y="1550081"/>
            <a:ext cx="1389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Konfliktpotential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C062ECF-0512-4970-9E08-1573A51EABF1}"/>
              </a:ext>
            </a:extLst>
          </p:cNvPr>
          <p:cNvSpPr txBox="1"/>
          <p:nvPr/>
        </p:nvSpPr>
        <p:spPr>
          <a:xfrm>
            <a:off x="2259811" y="5703411"/>
            <a:ext cx="71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gering</a:t>
            </a:r>
            <a:endParaRPr lang="de-AT" sz="1400" b="1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1727F17-CD57-4B3D-9465-E4D0308EE97C}"/>
              </a:ext>
            </a:extLst>
          </p:cNvPr>
          <p:cNvSpPr txBox="1"/>
          <p:nvPr/>
        </p:nvSpPr>
        <p:spPr>
          <a:xfrm>
            <a:off x="2259811" y="1953205"/>
            <a:ext cx="498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hoch</a:t>
            </a:r>
            <a:endParaRPr lang="de-AT" sz="1400" b="1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53AD5B7-D242-48B1-98C4-3FDF20C92D80}"/>
              </a:ext>
            </a:extLst>
          </p:cNvPr>
          <p:cNvSpPr txBox="1"/>
          <p:nvPr/>
        </p:nvSpPr>
        <p:spPr>
          <a:xfrm>
            <a:off x="2954658" y="6180635"/>
            <a:ext cx="965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gering</a:t>
            </a:r>
            <a:endParaRPr lang="de-AT" sz="1400" b="1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DAD428C-3014-4095-991A-CBFADE5071F3}"/>
              </a:ext>
            </a:extLst>
          </p:cNvPr>
          <p:cNvSpPr txBox="1"/>
          <p:nvPr/>
        </p:nvSpPr>
        <p:spPr>
          <a:xfrm>
            <a:off x="9124950" y="6180635"/>
            <a:ext cx="626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/>
              <a:t>hoch</a:t>
            </a:r>
            <a:endParaRPr lang="de-AT" sz="1400" b="1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46F20CCF-93A6-4824-B22F-3EDEDFA082E9}"/>
              </a:ext>
            </a:extLst>
          </p:cNvPr>
          <p:cNvSpPr/>
          <p:nvPr/>
        </p:nvSpPr>
        <p:spPr>
          <a:xfrm>
            <a:off x="3046098" y="4084319"/>
            <a:ext cx="3221353" cy="19650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C7CC9CD-E081-4205-A9F9-D8714900E40C}"/>
              </a:ext>
            </a:extLst>
          </p:cNvPr>
          <p:cNvSpPr/>
          <p:nvPr/>
        </p:nvSpPr>
        <p:spPr>
          <a:xfrm>
            <a:off x="6313171" y="4084319"/>
            <a:ext cx="3221353" cy="19650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0DE53999-4384-4F34-9928-2EE6CE3A5E76}"/>
              </a:ext>
            </a:extLst>
          </p:cNvPr>
          <p:cNvSpPr/>
          <p:nvPr/>
        </p:nvSpPr>
        <p:spPr>
          <a:xfrm>
            <a:off x="3046098" y="2072654"/>
            <a:ext cx="3221353" cy="19650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215DC8C-E790-488D-987C-17DDD52DB77B}"/>
              </a:ext>
            </a:extLst>
          </p:cNvPr>
          <p:cNvSpPr/>
          <p:nvPr/>
        </p:nvSpPr>
        <p:spPr>
          <a:xfrm>
            <a:off x="6313171" y="2073542"/>
            <a:ext cx="3221353" cy="19650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961BAAC-C799-46C6-8F4C-E23A42BC008A}"/>
              </a:ext>
            </a:extLst>
          </p:cNvPr>
          <p:cNvSpPr/>
          <p:nvPr/>
        </p:nvSpPr>
        <p:spPr>
          <a:xfrm>
            <a:off x="119762" y="5280654"/>
            <a:ext cx="2041939" cy="480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100" dirty="0">
                <a:solidFill>
                  <a:schemeClr val="tx1"/>
                </a:solidFill>
              </a:rPr>
              <a:t>Können vernachlässigt werden</a:t>
            </a:r>
          </a:p>
        </p:txBody>
      </p:sp>
      <p:cxnSp>
        <p:nvCxnSpPr>
          <p:cNvPr id="10" name="Verbinder: gekrümmt 9">
            <a:extLst>
              <a:ext uri="{FF2B5EF4-FFF2-40B4-BE49-F238E27FC236}">
                <a16:creationId xmlns:a16="http://schemas.microsoft.com/office/drawing/2014/main" id="{3196BF1A-B199-49BA-9F2F-77B9A5B34AA1}"/>
              </a:ext>
            </a:extLst>
          </p:cNvPr>
          <p:cNvCxnSpPr>
            <a:cxnSpLocks/>
            <a:stCxn id="44" idx="1"/>
            <a:endCxn id="4" idx="3"/>
          </p:cNvCxnSpPr>
          <p:nvPr/>
        </p:nvCxnSpPr>
        <p:spPr>
          <a:xfrm rot="10800000" flipV="1">
            <a:off x="2161702" y="5066848"/>
            <a:ext cx="884397" cy="454256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80BEE96-C23A-46BF-AAF1-00B12B39A5FE}"/>
              </a:ext>
            </a:extLst>
          </p:cNvPr>
          <p:cNvSpPr/>
          <p:nvPr/>
        </p:nvSpPr>
        <p:spPr>
          <a:xfrm>
            <a:off x="745061" y="2749654"/>
            <a:ext cx="1474314" cy="3293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AT" sz="1100" dirty="0">
                <a:solidFill>
                  <a:schemeClr val="tx1"/>
                </a:solidFill>
              </a:rPr>
              <a:t>Maßnahmen prüfen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sz="1100" dirty="0">
              <a:solidFill>
                <a:schemeClr val="tx1"/>
              </a:solidFill>
            </a:endParaRPr>
          </a:p>
        </p:txBody>
      </p:sp>
      <p:cxnSp>
        <p:nvCxnSpPr>
          <p:cNvPr id="25" name="Verbinder: gekrümmt 24">
            <a:extLst>
              <a:ext uri="{FF2B5EF4-FFF2-40B4-BE49-F238E27FC236}">
                <a16:creationId xmlns:a16="http://schemas.microsoft.com/office/drawing/2014/main" id="{355C9504-CA2C-42B6-8BB4-53DF30F56493}"/>
              </a:ext>
            </a:extLst>
          </p:cNvPr>
          <p:cNvCxnSpPr>
            <a:cxnSpLocks/>
            <a:stCxn id="56" idx="1"/>
            <a:endCxn id="12" idx="3"/>
          </p:cNvCxnSpPr>
          <p:nvPr/>
        </p:nvCxnSpPr>
        <p:spPr>
          <a:xfrm rot="10800000">
            <a:off x="2219376" y="2914307"/>
            <a:ext cx="826723" cy="14087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krümmt 31">
            <a:extLst>
              <a:ext uri="{FF2B5EF4-FFF2-40B4-BE49-F238E27FC236}">
                <a16:creationId xmlns:a16="http://schemas.microsoft.com/office/drawing/2014/main" id="{891E1EAA-318C-4763-9501-3CAF0633F38B}"/>
              </a:ext>
            </a:extLst>
          </p:cNvPr>
          <p:cNvCxnSpPr>
            <a:cxnSpLocks/>
            <a:stCxn id="54" idx="3"/>
            <a:endCxn id="34" idx="1"/>
          </p:cNvCxnSpPr>
          <p:nvPr/>
        </p:nvCxnSpPr>
        <p:spPr>
          <a:xfrm flipV="1">
            <a:off x="9534524" y="4997122"/>
            <a:ext cx="699442" cy="6972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C363A4BF-7137-43FB-B6A2-8DC81ADD03A6}"/>
              </a:ext>
            </a:extLst>
          </p:cNvPr>
          <p:cNvSpPr/>
          <p:nvPr/>
        </p:nvSpPr>
        <p:spPr>
          <a:xfrm>
            <a:off x="10062109" y="2424414"/>
            <a:ext cx="2041939" cy="555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100" dirty="0">
                <a:solidFill>
                  <a:schemeClr val="tx1"/>
                </a:solidFill>
              </a:rPr>
              <a:t>Maßnahmen zwingend erforderlich</a:t>
            </a:r>
          </a:p>
        </p:txBody>
      </p:sp>
      <p:cxnSp>
        <p:nvCxnSpPr>
          <p:cNvPr id="37" name="Verbinder: gekrümmt 36">
            <a:extLst>
              <a:ext uri="{FF2B5EF4-FFF2-40B4-BE49-F238E27FC236}">
                <a16:creationId xmlns:a16="http://schemas.microsoft.com/office/drawing/2014/main" id="{D09FB840-1581-4676-896E-A9EF6EC3D6A4}"/>
              </a:ext>
            </a:extLst>
          </p:cNvPr>
          <p:cNvCxnSpPr>
            <a:cxnSpLocks/>
            <a:stCxn id="58" idx="3"/>
            <a:endCxn id="20" idx="1"/>
          </p:cNvCxnSpPr>
          <p:nvPr/>
        </p:nvCxnSpPr>
        <p:spPr>
          <a:xfrm flipV="1">
            <a:off x="9534524" y="2701960"/>
            <a:ext cx="527585" cy="35411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7EEE2CFB-C4A3-4688-B640-293A3EC0463C}"/>
              </a:ext>
            </a:extLst>
          </p:cNvPr>
          <p:cNvSpPr/>
          <p:nvPr/>
        </p:nvSpPr>
        <p:spPr>
          <a:xfrm>
            <a:off x="10233966" y="4832469"/>
            <a:ext cx="1474314" cy="3293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AT" sz="1100" dirty="0">
                <a:solidFill>
                  <a:schemeClr val="tx1"/>
                </a:solidFill>
              </a:rPr>
              <a:t>Maßnahmen prüfen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sz="1100" dirty="0">
              <a:solidFill>
                <a:schemeClr val="tx1"/>
              </a:solidFill>
            </a:endParaRPr>
          </a:p>
        </p:txBody>
      </p:sp>
      <p:sp>
        <p:nvSpPr>
          <p:cNvPr id="19" name="Flussdiagramm: Verbinder 18">
            <a:extLst>
              <a:ext uri="{FF2B5EF4-FFF2-40B4-BE49-F238E27FC236}">
                <a16:creationId xmlns:a16="http://schemas.microsoft.com/office/drawing/2014/main" id="{A4566C14-42B9-49FA-9805-05E35D01374A}"/>
              </a:ext>
            </a:extLst>
          </p:cNvPr>
          <p:cNvSpPr/>
          <p:nvPr/>
        </p:nvSpPr>
        <p:spPr>
          <a:xfrm>
            <a:off x="3649505" y="4832468"/>
            <a:ext cx="468000" cy="46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</a:t>
            </a:r>
          </a:p>
        </p:txBody>
      </p:sp>
      <p:sp>
        <p:nvSpPr>
          <p:cNvPr id="21" name="Flussdiagramm: Verbinder 20">
            <a:extLst>
              <a:ext uri="{FF2B5EF4-FFF2-40B4-BE49-F238E27FC236}">
                <a16:creationId xmlns:a16="http://schemas.microsoft.com/office/drawing/2014/main" id="{A5669FD5-F25F-42D6-9F32-7CEE19EB7022}"/>
              </a:ext>
            </a:extLst>
          </p:cNvPr>
          <p:cNvSpPr/>
          <p:nvPr/>
        </p:nvSpPr>
        <p:spPr>
          <a:xfrm>
            <a:off x="4520413" y="3051056"/>
            <a:ext cx="468000" cy="46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C</a:t>
            </a:r>
          </a:p>
        </p:txBody>
      </p:sp>
      <p:sp>
        <p:nvSpPr>
          <p:cNvPr id="22" name="Flussdiagramm: Verbinder 21">
            <a:extLst>
              <a:ext uri="{FF2B5EF4-FFF2-40B4-BE49-F238E27FC236}">
                <a16:creationId xmlns:a16="http://schemas.microsoft.com/office/drawing/2014/main" id="{4C934F26-9611-435E-A4FF-6F97CEA211A0}"/>
              </a:ext>
            </a:extLst>
          </p:cNvPr>
          <p:cNvSpPr/>
          <p:nvPr/>
        </p:nvSpPr>
        <p:spPr>
          <a:xfrm>
            <a:off x="7820452" y="5238212"/>
            <a:ext cx="468000" cy="46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F</a:t>
            </a:r>
          </a:p>
        </p:txBody>
      </p: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30A99A68-9BB9-4C6C-BD69-7DC2F338537D}"/>
              </a:ext>
            </a:extLst>
          </p:cNvPr>
          <p:cNvSpPr/>
          <p:nvPr/>
        </p:nvSpPr>
        <p:spPr>
          <a:xfrm>
            <a:off x="6732893" y="4617311"/>
            <a:ext cx="468000" cy="46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E</a:t>
            </a:r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D7E9CB94-19FD-4CBA-987D-5167CE2FE3DD}"/>
              </a:ext>
            </a:extLst>
          </p:cNvPr>
          <p:cNvSpPr/>
          <p:nvPr/>
        </p:nvSpPr>
        <p:spPr>
          <a:xfrm>
            <a:off x="8677902" y="2411015"/>
            <a:ext cx="468000" cy="46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</a:t>
            </a:r>
          </a:p>
        </p:txBody>
      </p: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A81A1424-7AE5-4A19-A927-0691D5252055}"/>
              </a:ext>
            </a:extLst>
          </p:cNvPr>
          <p:cNvSpPr/>
          <p:nvPr/>
        </p:nvSpPr>
        <p:spPr>
          <a:xfrm>
            <a:off x="3246066" y="2353004"/>
            <a:ext cx="468000" cy="46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9027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 animBg="1"/>
      <p:bldP spid="31" grpId="0"/>
      <p:bldP spid="33" grpId="0"/>
      <p:bldP spid="35" grpId="0"/>
      <p:bldP spid="39" grpId="0"/>
      <p:bldP spid="41" grpId="0"/>
      <p:bldP spid="43" grpId="0"/>
      <p:bldP spid="44" grpId="0" animBg="1"/>
      <p:bldP spid="54" grpId="0" animBg="1"/>
      <p:bldP spid="56" grpId="0" animBg="1"/>
      <p:bldP spid="58" grpId="0" animBg="1"/>
      <p:bldP spid="4" grpId="0" animBg="1"/>
      <p:bldP spid="12" grpId="0" animBg="1"/>
      <p:bldP spid="20" grpId="0" animBg="1"/>
      <p:bldP spid="34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Darstellung der Umweltbeziehungen (Beispiel)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879305C-8161-47F6-BD72-A3FB5BA9C699}"/>
              </a:ext>
            </a:extLst>
          </p:cNvPr>
          <p:cNvSpPr/>
          <p:nvPr/>
        </p:nvSpPr>
        <p:spPr>
          <a:xfrm>
            <a:off x="3923072" y="3596203"/>
            <a:ext cx="1425677" cy="934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Projekt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2ADF056-605F-446E-8104-1536406022B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635911" y="1666337"/>
            <a:ext cx="0" cy="1929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BEA19F7-78C6-4910-97DE-4220BC596568}"/>
              </a:ext>
            </a:extLst>
          </p:cNvPr>
          <p:cNvCxnSpPr>
            <a:stCxn id="5" idx="2"/>
          </p:cNvCxnSpPr>
          <p:nvPr/>
        </p:nvCxnSpPr>
        <p:spPr>
          <a:xfrm flipH="1" flipV="1">
            <a:off x="235974" y="4060722"/>
            <a:ext cx="3687098" cy="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2DA9B931-341B-4507-839F-C918AD529603}"/>
              </a:ext>
            </a:extLst>
          </p:cNvPr>
          <p:cNvCxnSpPr>
            <a:stCxn id="5" idx="6"/>
          </p:cNvCxnSpPr>
          <p:nvPr/>
        </p:nvCxnSpPr>
        <p:spPr>
          <a:xfrm flipV="1">
            <a:off x="5348749" y="4061978"/>
            <a:ext cx="3293806" cy="1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7AEA99E-91A8-4D7F-81B1-269AEF344BF1}"/>
              </a:ext>
            </a:extLst>
          </p:cNvPr>
          <p:cNvCxnSpPr>
            <a:stCxn id="5" idx="4"/>
          </p:cNvCxnSpPr>
          <p:nvPr/>
        </p:nvCxnSpPr>
        <p:spPr>
          <a:xfrm>
            <a:off x="4635911" y="4530268"/>
            <a:ext cx="0" cy="1982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BD8386C-2FF7-4CBC-9B5D-BBC453A87CC9}"/>
              </a:ext>
            </a:extLst>
          </p:cNvPr>
          <p:cNvSpPr txBox="1"/>
          <p:nvPr/>
        </p:nvSpPr>
        <p:spPr>
          <a:xfrm>
            <a:off x="3339902" y="1582140"/>
            <a:ext cx="124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Lieferanten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F24196D-2581-4DAA-9B03-E803D75BE728}"/>
              </a:ext>
            </a:extLst>
          </p:cNvPr>
          <p:cNvSpPr txBox="1"/>
          <p:nvPr/>
        </p:nvSpPr>
        <p:spPr>
          <a:xfrm>
            <a:off x="4735324" y="1582140"/>
            <a:ext cx="90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Kunden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1F05026-85BD-4AE1-8961-6B0B54C7C690}"/>
              </a:ext>
            </a:extLst>
          </p:cNvPr>
          <p:cNvSpPr txBox="1"/>
          <p:nvPr/>
        </p:nvSpPr>
        <p:spPr>
          <a:xfrm>
            <a:off x="3853631" y="6229349"/>
            <a:ext cx="74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intern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9848616-F560-4EE7-AB35-FE25B16B559A}"/>
              </a:ext>
            </a:extLst>
          </p:cNvPr>
          <p:cNvSpPr txBox="1"/>
          <p:nvPr/>
        </p:nvSpPr>
        <p:spPr>
          <a:xfrm>
            <a:off x="4735324" y="6225046"/>
            <a:ext cx="144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Öffentlichkeit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AB4A078-2B73-4471-84FE-0105A1299C9D}"/>
              </a:ext>
            </a:extLst>
          </p:cNvPr>
          <p:cNvSpPr/>
          <p:nvPr/>
        </p:nvSpPr>
        <p:spPr>
          <a:xfrm>
            <a:off x="2536188" y="2430546"/>
            <a:ext cx="1827537" cy="127688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Lieferant A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698D83A-34BF-4565-9F73-79E13F4B8C17}"/>
              </a:ext>
            </a:extLst>
          </p:cNvPr>
          <p:cNvSpPr/>
          <p:nvPr/>
        </p:nvSpPr>
        <p:spPr>
          <a:xfrm>
            <a:off x="541500" y="2706395"/>
            <a:ext cx="1425677" cy="9340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Lieferant B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ED4B303-2654-4179-948F-05955C172BE4}"/>
              </a:ext>
            </a:extLst>
          </p:cNvPr>
          <p:cNvSpPr/>
          <p:nvPr/>
        </p:nvSpPr>
        <p:spPr>
          <a:xfrm>
            <a:off x="4707166" y="2079708"/>
            <a:ext cx="2175411" cy="15607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Kunde A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CB40F99-B0BF-4A4A-A73E-66C9DBA6E0A7}"/>
              </a:ext>
            </a:extLst>
          </p:cNvPr>
          <p:cNvSpPr/>
          <p:nvPr/>
        </p:nvSpPr>
        <p:spPr>
          <a:xfrm>
            <a:off x="6735633" y="3081505"/>
            <a:ext cx="1677410" cy="9283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Kunde B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F6ED52-36B8-4CFB-9B3C-FA4E18F5DA8A}"/>
              </a:ext>
            </a:extLst>
          </p:cNvPr>
          <p:cNvSpPr/>
          <p:nvPr/>
        </p:nvSpPr>
        <p:spPr>
          <a:xfrm>
            <a:off x="2805124" y="4399766"/>
            <a:ext cx="1569096" cy="11015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IT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87677996-5B15-49D1-8F70-2C6F959391B0}"/>
              </a:ext>
            </a:extLst>
          </p:cNvPr>
          <p:cNvSpPr/>
          <p:nvPr/>
        </p:nvSpPr>
        <p:spPr>
          <a:xfrm>
            <a:off x="559980" y="4127694"/>
            <a:ext cx="2053604" cy="14892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Marketing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43E3E297-FE64-402E-8AF8-CBBC7CE22337}"/>
              </a:ext>
            </a:extLst>
          </p:cNvPr>
          <p:cNvSpPr/>
          <p:nvPr/>
        </p:nvSpPr>
        <p:spPr>
          <a:xfrm>
            <a:off x="1254339" y="5731780"/>
            <a:ext cx="1299811" cy="7807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Sales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A513F32-6AD9-402F-ABC9-45AAD4FA8881}"/>
              </a:ext>
            </a:extLst>
          </p:cNvPr>
          <p:cNvSpPr/>
          <p:nvPr/>
        </p:nvSpPr>
        <p:spPr>
          <a:xfrm>
            <a:off x="5435822" y="4250331"/>
            <a:ext cx="1425675" cy="88263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Daten-schützer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44378E2A-1792-4197-A343-2729DB674381}"/>
              </a:ext>
            </a:extLst>
          </p:cNvPr>
          <p:cNvSpPr/>
          <p:nvPr/>
        </p:nvSpPr>
        <p:spPr>
          <a:xfrm>
            <a:off x="6421883" y="5140513"/>
            <a:ext cx="1802199" cy="104309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Gesetz-geber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15BE562-03A0-4B67-86AE-093D78F55C21}"/>
              </a:ext>
            </a:extLst>
          </p:cNvPr>
          <p:cNvSpPr txBox="1"/>
          <p:nvPr/>
        </p:nvSpPr>
        <p:spPr>
          <a:xfrm>
            <a:off x="8996516" y="1766806"/>
            <a:ext cx="26539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Die </a:t>
            </a:r>
            <a:r>
              <a:rPr lang="de-AT" dirty="0" err="1"/>
              <a:t>größe</a:t>
            </a:r>
            <a:r>
              <a:rPr lang="de-AT" dirty="0"/>
              <a:t> der Umwelt kennzeichnet ihre Bedeutung für das Projekt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Der Abstand zum Projekt zeit, wie intensiv der Kontakt zur Umwelt ist</a:t>
            </a:r>
          </a:p>
        </p:txBody>
      </p:sp>
    </p:spTree>
    <p:extLst>
      <p:ext uri="{BB962C8B-B14F-4D97-AF65-F5344CB8AC3E}">
        <p14:creationId xmlns:p14="http://schemas.microsoft.com/office/powerpoint/2010/main" val="73504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6118EDFCEEAE148B101988885643524" ma:contentTypeVersion="2" ma:contentTypeDescription="Ein neues Dokument erstellen." ma:contentTypeScope="" ma:versionID="40526235e74c2af000a4828ad27289c6">
  <xsd:schema xmlns:xsd="http://www.w3.org/2001/XMLSchema" xmlns:xs="http://www.w3.org/2001/XMLSchema" xmlns:p="http://schemas.microsoft.com/office/2006/metadata/properties" xmlns:ns2="1658011a-62be-4c0c-9b51-b2a4132a9fc4" targetNamespace="http://schemas.microsoft.com/office/2006/metadata/properties" ma:root="true" ma:fieldsID="f17025ae51dd1f9482bdbf059137a4a8" ns2:_="">
    <xsd:import namespace="1658011a-62be-4c0c-9b51-b2a4132a9f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8011a-62be-4c0c-9b51-b2a4132a9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77E712-C5D6-4F31-971F-33A863AC3875}"/>
</file>

<file path=customXml/itemProps2.xml><?xml version="1.0" encoding="utf-8"?>
<ds:datastoreItem xmlns:ds="http://schemas.openxmlformats.org/officeDocument/2006/customXml" ds:itemID="{023B2879-EAA8-4831-987A-29B80DA7F157}"/>
</file>

<file path=customXml/itemProps3.xml><?xml version="1.0" encoding="utf-8"?>
<ds:datastoreItem xmlns:ds="http://schemas.openxmlformats.org/officeDocument/2006/customXml" ds:itemID="{2D1E9A4A-FEB1-4E91-83CB-4ED1FC6D8FB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Microsoft Office PowerPoint</Application>
  <PresentationFormat>Breitbild</PresentationFormat>
  <Paragraphs>157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Hind</vt:lpstr>
      <vt:lpstr>Office</vt:lpstr>
      <vt:lpstr>Stakeholder und Projektumfeld</vt:lpstr>
      <vt:lpstr>Projektkontext</vt:lpstr>
      <vt:lpstr>Projektabgrenzung</vt:lpstr>
      <vt:lpstr>Kontextanalyse</vt:lpstr>
      <vt:lpstr>Kontextanalyse</vt:lpstr>
      <vt:lpstr>Stakeholderanalyse</vt:lpstr>
      <vt:lpstr>Stakeholderanalyse</vt:lpstr>
      <vt:lpstr>Stakeholderanalyse</vt:lpstr>
      <vt:lpstr>Darstellung der Umweltbeziehungen (Beispiel)</vt:lpstr>
      <vt:lpstr>Steuerung des Projektumfelds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Panzirsch</dc:creator>
  <cp:lastModifiedBy>Philipp Panzirsch</cp:lastModifiedBy>
  <cp:revision>120</cp:revision>
  <dcterms:created xsi:type="dcterms:W3CDTF">2020-08-31T10:32:32Z</dcterms:created>
  <dcterms:modified xsi:type="dcterms:W3CDTF">2020-10-14T16:58:59Z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0x01010006118EDFCEEAE148B101988885643524</vt:lpwstr>
  </property>
</Properties>
</file>