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275" r:id="rId3"/>
    <p:sldId id="276" r:id="rId4"/>
    <p:sldId id="277" r:id="rId5"/>
    <p:sldId id="278" r:id="rId6"/>
    <p:sldId id="279" r:id="rId7"/>
    <p:sldId id="281" r:id="rId8"/>
    <p:sldId id="282"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108" d="100"/>
          <a:sy n="108" d="100"/>
        </p:scale>
        <p:origin x="5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BBBDB-5A7F-4F0E-AB8D-72566A1669F7}" type="datetimeFigureOut">
              <a:rPr lang="de-AT" smtClean="0"/>
              <a:t>06.01.2021</a:t>
            </a:fld>
            <a:endParaRPr lang="de-AT"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DD63B-7122-4DC7-AFD9-63BD513409A9}" type="slidenum">
              <a:rPr lang="de-AT" smtClean="0"/>
              <a:t>‹Nr.›</a:t>
            </a:fld>
            <a:endParaRPr lang="de-AT" dirty="0"/>
          </a:p>
        </p:txBody>
      </p:sp>
    </p:spTree>
    <p:extLst>
      <p:ext uri="{BB962C8B-B14F-4D97-AF65-F5344CB8AC3E}">
        <p14:creationId xmlns:p14="http://schemas.microsoft.com/office/powerpoint/2010/main" val="425903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1</a:t>
            </a:fld>
            <a:endParaRPr lang="de-AT"/>
          </a:p>
        </p:txBody>
      </p:sp>
    </p:spTree>
    <p:extLst>
      <p:ext uri="{BB962C8B-B14F-4D97-AF65-F5344CB8AC3E}">
        <p14:creationId xmlns:p14="http://schemas.microsoft.com/office/powerpoint/2010/main" val="1593652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2</a:t>
            </a:fld>
            <a:endParaRPr lang="de-AT" dirty="0"/>
          </a:p>
        </p:txBody>
      </p:sp>
    </p:spTree>
    <p:extLst>
      <p:ext uri="{BB962C8B-B14F-4D97-AF65-F5344CB8AC3E}">
        <p14:creationId xmlns:p14="http://schemas.microsoft.com/office/powerpoint/2010/main" val="363999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3</a:t>
            </a:fld>
            <a:endParaRPr lang="de-AT" dirty="0"/>
          </a:p>
        </p:txBody>
      </p:sp>
    </p:spTree>
    <p:extLst>
      <p:ext uri="{BB962C8B-B14F-4D97-AF65-F5344CB8AC3E}">
        <p14:creationId xmlns:p14="http://schemas.microsoft.com/office/powerpoint/2010/main" val="327078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4</a:t>
            </a:fld>
            <a:endParaRPr lang="de-AT" dirty="0"/>
          </a:p>
        </p:txBody>
      </p:sp>
    </p:spTree>
    <p:extLst>
      <p:ext uri="{BB962C8B-B14F-4D97-AF65-F5344CB8AC3E}">
        <p14:creationId xmlns:p14="http://schemas.microsoft.com/office/powerpoint/2010/main" val="278381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5</a:t>
            </a:fld>
            <a:endParaRPr lang="de-AT" dirty="0"/>
          </a:p>
        </p:txBody>
      </p:sp>
    </p:spTree>
    <p:extLst>
      <p:ext uri="{BB962C8B-B14F-4D97-AF65-F5344CB8AC3E}">
        <p14:creationId xmlns:p14="http://schemas.microsoft.com/office/powerpoint/2010/main" val="1430668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6</a:t>
            </a:fld>
            <a:endParaRPr lang="de-AT" dirty="0"/>
          </a:p>
        </p:txBody>
      </p:sp>
    </p:spTree>
    <p:extLst>
      <p:ext uri="{BB962C8B-B14F-4D97-AF65-F5344CB8AC3E}">
        <p14:creationId xmlns:p14="http://schemas.microsoft.com/office/powerpoint/2010/main" val="55681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7</a:t>
            </a:fld>
            <a:endParaRPr lang="de-AT" dirty="0"/>
          </a:p>
        </p:txBody>
      </p:sp>
    </p:spTree>
    <p:extLst>
      <p:ext uri="{BB962C8B-B14F-4D97-AF65-F5344CB8AC3E}">
        <p14:creationId xmlns:p14="http://schemas.microsoft.com/office/powerpoint/2010/main" val="319005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E32DD63B-7122-4DC7-AFD9-63BD513409A9}" type="slidenum">
              <a:rPr lang="de-AT" smtClean="0"/>
              <a:t>8</a:t>
            </a:fld>
            <a:endParaRPr lang="de-AT" dirty="0"/>
          </a:p>
        </p:txBody>
      </p:sp>
    </p:spTree>
    <p:extLst>
      <p:ext uri="{BB962C8B-B14F-4D97-AF65-F5344CB8AC3E}">
        <p14:creationId xmlns:p14="http://schemas.microsoft.com/office/powerpoint/2010/main" val="254805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83B4B-B471-49E5-9465-D3C46C5BBF5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A44440BC-A7DC-48E1-9735-C864D2097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C0154F11-DC33-47FB-BDC3-BF0681112ADE}"/>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5" name="Fußzeilenplatzhalter 4">
            <a:extLst>
              <a:ext uri="{FF2B5EF4-FFF2-40B4-BE49-F238E27FC236}">
                <a16:creationId xmlns:a16="http://schemas.microsoft.com/office/drawing/2014/main" id="{56DE0CBE-560B-4463-ABC8-99182DAB975A}"/>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83288922-4113-4A11-83E4-86864D1D03B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2556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0C7753-45A7-4FBE-B3F0-B7A815138E58}"/>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0BEDBC2F-5EFB-48E5-94D5-D2F3D140C20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3216B6F-2E33-4408-BA62-687FE750D451}"/>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5" name="Fußzeilenplatzhalter 4">
            <a:extLst>
              <a:ext uri="{FF2B5EF4-FFF2-40B4-BE49-F238E27FC236}">
                <a16:creationId xmlns:a16="http://schemas.microsoft.com/office/drawing/2014/main" id="{7614A664-82E1-4F72-A346-D3EC372333B7}"/>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F1D37FE4-6907-4DDD-B248-2F3CD1FBBD2D}"/>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30216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2E4D8CC-1CAD-4684-A7E6-A89859D9DC2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B617C6B5-9969-474E-A0F3-A31C1D1FA5A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3D188191-0232-4643-AF36-62EFED8721EB}"/>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5" name="Fußzeilenplatzhalter 4">
            <a:extLst>
              <a:ext uri="{FF2B5EF4-FFF2-40B4-BE49-F238E27FC236}">
                <a16:creationId xmlns:a16="http://schemas.microsoft.com/office/drawing/2014/main" id="{5FA0C348-D026-4AB2-BAF5-2EACF3B2F366}"/>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AEF9CFC3-C5DF-4DCB-ABD2-8CFA8749D28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326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5CD160-FD88-4C47-8FBE-1DA054D1985B}"/>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25AA0CA3-B6EF-4906-A5CF-1A6FC2B9BBF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69FD1AB5-68A3-4D0A-B705-10D5E06E63F0}"/>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5" name="Fußzeilenplatzhalter 4">
            <a:extLst>
              <a:ext uri="{FF2B5EF4-FFF2-40B4-BE49-F238E27FC236}">
                <a16:creationId xmlns:a16="http://schemas.microsoft.com/office/drawing/2014/main" id="{D1283540-CB00-4AB4-B2BC-9DB4BF606A90}"/>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E0FC30BF-81A0-42E6-B89C-5F555B61707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97076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D87ECC-5D48-46D3-BDC6-2D608C97587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CC616FEB-95ED-4C1D-9D7A-B1922B71D5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63D5924-BCD4-4852-A7E4-44FBD80ACD05}"/>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5" name="Fußzeilenplatzhalter 4">
            <a:extLst>
              <a:ext uri="{FF2B5EF4-FFF2-40B4-BE49-F238E27FC236}">
                <a16:creationId xmlns:a16="http://schemas.microsoft.com/office/drawing/2014/main" id="{1703727B-65A4-42C9-941F-7D15157B2BB2}"/>
              </a:ext>
            </a:extLst>
          </p:cNvPr>
          <p:cNvSpPr>
            <a:spLocks noGrp="1"/>
          </p:cNvSpPr>
          <p:nvPr>
            <p:ph type="ftr" sz="quarter" idx="11"/>
          </p:nvPr>
        </p:nvSpPr>
        <p:spPr/>
        <p:txBody>
          <a:bodyPr/>
          <a:lstStyle/>
          <a:p>
            <a:endParaRPr lang="de-AT" dirty="0"/>
          </a:p>
        </p:txBody>
      </p:sp>
      <p:sp>
        <p:nvSpPr>
          <p:cNvPr id="6" name="Foliennummernplatzhalter 5">
            <a:extLst>
              <a:ext uri="{FF2B5EF4-FFF2-40B4-BE49-F238E27FC236}">
                <a16:creationId xmlns:a16="http://schemas.microsoft.com/office/drawing/2014/main" id="{4EDDC4AE-D3EF-4AB5-B7B4-A9461AB5562B}"/>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44844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00D319-E3E6-4B71-9508-1F2DFC71FA8E}"/>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1E87685-3023-456A-A8E4-E7BC2DC85FD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33F3FDD6-A121-4086-9E5B-CAA18A6A97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36A4743B-692F-42FF-8DA0-4451131CDC95}"/>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6" name="Fußzeilenplatzhalter 5">
            <a:extLst>
              <a:ext uri="{FF2B5EF4-FFF2-40B4-BE49-F238E27FC236}">
                <a16:creationId xmlns:a16="http://schemas.microsoft.com/office/drawing/2014/main" id="{2A5749FC-8190-450E-AE85-3676E5291339}"/>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4D4011E-761C-403E-8F84-FA27CEACA6DA}"/>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4584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7C4F24-961D-4BFD-B2A8-7F50F16DAEA9}"/>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B2F89B3-D844-44E3-B584-7D19B6DCC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31C1201-8C7E-4585-899A-03105DF3DD6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955134B7-FC0D-47D8-95D0-25FC729ED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C4443FD-20FF-4E87-B8AD-05CF8A6C968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A5AB9845-F1CA-4FDD-9247-A1D4A1C90D4C}"/>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8" name="Fußzeilenplatzhalter 7">
            <a:extLst>
              <a:ext uri="{FF2B5EF4-FFF2-40B4-BE49-F238E27FC236}">
                <a16:creationId xmlns:a16="http://schemas.microsoft.com/office/drawing/2014/main" id="{1203D2B4-74CB-415F-A7DE-4C7B0CFE3A9E}"/>
              </a:ext>
            </a:extLst>
          </p:cNvPr>
          <p:cNvSpPr>
            <a:spLocks noGrp="1"/>
          </p:cNvSpPr>
          <p:nvPr>
            <p:ph type="ftr" sz="quarter" idx="11"/>
          </p:nvPr>
        </p:nvSpPr>
        <p:spPr/>
        <p:txBody>
          <a:bodyPr/>
          <a:lstStyle/>
          <a:p>
            <a:endParaRPr lang="de-AT" dirty="0"/>
          </a:p>
        </p:txBody>
      </p:sp>
      <p:sp>
        <p:nvSpPr>
          <p:cNvPr id="9" name="Foliennummernplatzhalter 8">
            <a:extLst>
              <a:ext uri="{FF2B5EF4-FFF2-40B4-BE49-F238E27FC236}">
                <a16:creationId xmlns:a16="http://schemas.microsoft.com/office/drawing/2014/main" id="{B9683C49-DE79-45B6-BFEE-33AC57615F26}"/>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308416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94DA00-5EE7-4E55-9DA9-068E8D551717}"/>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BD20A82E-1C1C-44E9-87AC-164A14B8E20A}"/>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4" name="Fußzeilenplatzhalter 3">
            <a:extLst>
              <a:ext uri="{FF2B5EF4-FFF2-40B4-BE49-F238E27FC236}">
                <a16:creationId xmlns:a16="http://schemas.microsoft.com/office/drawing/2014/main" id="{D2C67E90-C4C7-4E44-A7DD-53F064CFD32B}"/>
              </a:ext>
            </a:extLst>
          </p:cNvPr>
          <p:cNvSpPr>
            <a:spLocks noGrp="1"/>
          </p:cNvSpPr>
          <p:nvPr>
            <p:ph type="ftr" sz="quarter" idx="11"/>
          </p:nvPr>
        </p:nvSpPr>
        <p:spPr/>
        <p:txBody>
          <a:bodyPr/>
          <a:lstStyle/>
          <a:p>
            <a:endParaRPr lang="de-AT" dirty="0"/>
          </a:p>
        </p:txBody>
      </p:sp>
      <p:sp>
        <p:nvSpPr>
          <p:cNvPr id="5" name="Foliennummernplatzhalter 4">
            <a:extLst>
              <a:ext uri="{FF2B5EF4-FFF2-40B4-BE49-F238E27FC236}">
                <a16:creationId xmlns:a16="http://schemas.microsoft.com/office/drawing/2014/main" id="{F907EC8B-6406-429E-B340-89F4A823866F}"/>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192135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4B59C29-2832-4A9D-B296-23407D8C8E1C}"/>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3" name="Fußzeilenplatzhalter 2">
            <a:extLst>
              <a:ext uri="{FF2B5EF4-FFF2-40B4-BE49-F238E27FC236}">
                <a16:creationId xmlns:a16="http://schemas.microsoft.com/office/drawing/2014/main" id="{A8CF4F8D-0AEE-440A-A754-8FBC661AEFD5}"/>
              </a:ext>
            </a:extLst>
          </p:cNvPr>
          <p:cNvSpPr>
            <a:spLocks noGrp="1"/>
          </p:cNvSpPr>
          <p:nvPr>
            <p:ph type="ftr" sz="quarter" idx="11"/>
          </p:nvPr>
        </p:nvSpPr>
        <p:spPr/>
        <p:txBody>
          <a:bodyPr/>
          <a:lstStyle/>
          <a:p>
            <a:endParaRPr lang="de-AT" dirty="0"/>
          </a:p>
        </p:txBody>
      </p:sp>
      <p:sp>
        <p:nvSpPr>
          <p:cNvPr id="4" name="Foliennummernplatzhalter 3">
            <a:extLst>
              <a:ext uri="{FF2B5EF4-FFF2-40B4-BE49-F238E27FC236}">
                <a16:creationId xmlns:a16="http://schemas.microsoft.com/office/drawing/2014/main" id="{76D7BAD8-D730-4F71-B6C2-D7E837F00C87}"/>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71709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C0DBE-3BA8-4150-B494-7545DF1378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BA3C44B7-FDAA-4B2B-8561-EFCB9D6FD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3D1AFD10-9F96-43D2-99B7-255258A8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B855D62-5EF5-4D4B-AD56-733AA2F94A8D}"/>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6" name="Fußzeilenplatzhalter 5">
            <a:extLst>
              <a:ext uri="{FF2B5EF4-FFF2-40B4-BE49-F238E27FC236}">
                <a16:creationId xmlns:a16="http://schemas.microsoft.com/office/drawing/2014/main" id="{5E89CAEC-2ED8-455D-B7DE-D47618BE4BA4}"/>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9D771994-5456-492F-9F24-B84C87043E18}"/>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295189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D9CD43-CA12-4996-AB00-4748820026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C7939FCA-1EFB-4328-981C-954198823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dirty="0"/>
          </a:p>
        </p:txBody>
      </p:sp>
      <p:sp>
        <p:nvSpPr>
          <p:cNvPr id="4" name="Textplatzhalter 3">
            <a:extLst>
              <a:ext uri="{FF2B5EF4-FFF2-40B4-BE49-F238E27FC236}">
                <a16:creationId xmlns:a16="http://schemas.microsoft.com/office/drawing/2014/main" id="{AC858AE4-F45F-4302-A66C-32C645361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790BE74-1955-43FA-AF2D-3C20ABAC4B5F}"/>
              </a:ext>
            </a:extLst>
          </p:cNvPr>
          <p:cNvSpPr>
            <a:spLocks noGrp="1"/>
          </p:cNvSpPr>
          <p:nvPr>
            <p:ph type="dt" sz="half" idx="10"/>
          </p:nvPr>
        </p:nvSpPr>
        <p:spPr/>
        <p:txBody>
          <a:bodyPr/>
          <a:lstStyle/>
          <a:p>
            <a:fld id="{02F5D37A-7889-437D-BB14-159FF5FB46B6}" type="datetimeFigureOut">
              <a:rPr lang="de-AT" smtClean="0"/>
              <a:t>06.01.2021</a:t>
            </a:fld>
            <a:endParaRPr lang="de-AT" dirty="0"/>
          </a:p>
        </p:txBody>
      </p:sp>
      <p:sp>
        <p:nvSpPr>
          <p:cNvPr id="6" name="Fußzeilenplatzhalter 5">
            <a:extLst>
              <a:ext uri="{FF2B5EF4-FFF2-40B4-BE49-F238E27FC236}">
                <a16:creationId xmlns:a16="http://schemas.microsoft.com/office/drawing/2014/main" id="{B2949F2F-BC13-48ED-8D3A-A366C0915482}"/>
              </a:ext>
            </a:extLst>
          </p:cNvPr>
          <p:cNvSpPr>
            <a:spLocks noGrp="1"/>
          </p:cNvSpPr>
          <p:nvPr>
            <p:ph type="ftr" sz="quarter" idx="11"/>
          </p:nvPr>
        </p:nvSpPr>
        <p:spPr/>
        <p:txBody>
          <a:bodyPr/>
          <a:lstStyle/>
          <a:p>
            <a:endParaRPr lang="de-AT" dirty="0"/>
          </a:p>
        </p:txBody>
      </p:sp>
      <p:sp>
        <p:nvSpPr>
          <p:cNvPr id="7" name="Foliennummernplatzhalter 6">
            <a:extLst>
              <a:ext uri="{FF2B5EF4-FFF2-40B4-BE49-F238E27FC236}">
                <a16:creationId xmlns:a16="http://schemas.microsoft.com/office/drawing/2014/main" id="{35D31BBF-EA6E-4D65-B6F2-A6B1E91DDDA9}"/>
              </a:ext>
            </a:extLst>
          </p:cNvPr>
          <p:cNvSpPr>
            <a:spLocks noGrp="1"/>
          </p:cNvSpPr>
          <p:nvPr>
            <p:ph type="sldNum" sz="quarter" idx="12"/>
          </p:nvPr>
        </p:nvSpPr>
        <p:spPr/>
        <p:txBody>
          <a:bodyPr/>
          <a:lstStyle/>
          <a:p>
            <a:fld id="{82E86B95-F1EB-4A93-B43C-768A8EFE449E}" type="slidenum">
              <a:rPr lang="de-AT" smtClean="0"/>
              <a:t>‹Nr.›</a:t>
            </a:fld>
            <a:endParaRPr lang="de-AT" dirty="0"/>
          </a:p>
        </p:txBody>
      </p:sp>
    </p:spTree>
    <p:extLst>
      <p:ext uri="{BB962C8B-B14F-4D97-AF65-F5344CB8AC3E}">
        <p14:creationId xmlns:p14="http://schemas.microsoft.com/office/powerpoint/2010/main" val="165805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8904523-E0D6-45D1-AF5B-1389DB818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98FEA55D-5A20-4D75-8C04-F476C241E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D0E3D37C-7FD8-4199-8A97-2761AB897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D37A-7889-437D-BB14-159FF5FB46B6}" type="datetimeFigureOut">
              <a:rPr lang="de-AT" smtClean="0"/>
              <a:t>06.01.2021</a:t>
            </a:fld>
            <a:endParaRPr lang="de-AT" dirty="0"/>
          </a:p>
        </p:txBody>
      </p:sp>
      <p:sp>
        <p:nvSpPr>
          <p:cNvPr id="5" name="Fußzeilenplatzhalter 4">
            <a:extLst>
              <a:ext uri="{FF2B5EF4-FFF2-40B4-BE49-F238E27FC236}">
                <a16:creationId xmlns:a16="http://schemas.microsoft.com/office/drawing/2014/main" id="{A653A0AB-63A9-49B4-90F1-78A384D6C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dirty="0"/>
          </a:p>
        </p:txBody>
      </p:sp>
      <p:sp>
        <p:nvSpPr>
          <p:cNvPr id="6" name="Foliennummernplatzhalter 5">
            <a:extLst>
              <a:ext uri="{FF2B5EF4-FFF2-40B4-BE49-F238E27FC236}">
                <a16:creationId xmlns:a16="http://schemas.microsoft.com/office/drawing/2014/main" id="{E9325486-2C74-481C-A794-4068BD9C0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86B95-F1EB-4A93-B43C-768A8EFE449E}" type="slidenum">
              <a:rPr lang="de-AT" smtClean="0"/>
              <a:t>‹Nr.›</a:t>
            </a:fld>
            <a:endParaRPr lang="de-AT" dirty="0"/>
          </a:p>
        </p:txBody>
      </p:sp>
    </p:spTree>
    <p:extLst>
      <p:ext uri="{BB962C8B-B14F-4D97-AF65-F5344CB8AC3E}">
        <p14:creationId xmlns:p14="http://schemas.microsoft.com/office/powerpoint/2010/main" val="409905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Wiederholung Projektphasen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pic>
        <p:nvPicPr>
          <p:cNvPr id="1026" name="Picture 2" descr="excellent idea! - Picard Excited 2 | Meme Generator">
            <a:extLst>
              <a:ext uri="{FF2B5EF4-FFF2-40B4-BE49-F238E27FC236}">
                <a16:creationId xmlns:a16="http://schemas.microsoft.com/office/drawing/2014/main" id="{436CB846-2B5B-4A69-9E3C-17F7CCAC4E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14" y="2905124"/>
            <a:ext cx="1635125" cy="1047750"/>
          </a:xfrm>
          <a:prstGeom prst="rect">
            <a:avLst/>
          </a:prstGeom>
          <a:noFill/>
          <a:extLst>
            <a:ext uri="{909E8E84-426E-40DD-AFC4-6F175D3DCCD1}">
              <a14:hiddenFill xmlns:a14="http://schemas.microsoft.com/office/drawing/2010/main">
                <a:solidFill>
                  <a:srgbClr val="FFFFFF"/>
                </a:solidFill>
              </a14:hiddenFill>
            </a:ext>
          </a:extLst>
        </p:spPr>
      </p:pic>
      <p:sp>
        <p:nvSpPr>
          <p:cNvPr id="7" name="Freihandform: Form 6">
            <a:extLst>
              <a:ext uri="{FF2B5EF4-FFF2-40B4-BE49-F238E27FC236}">
                <a16:creationId xmlns:a16="http://schemas.microsoft.com/office/drawing/2014/main" id="{D1E6B093-E386-4665-BF35-53176CB0EE26}"/>
              </a:ext>
            </a:extLst>
          </p:cNvPr>
          <p:cNvSpPr/>
          <p:nvPr/>
        </p:nvSpPr>
        <p:spPr>
          <a:xfrm>
            <a:off x="2136994" y="3033950"/>
            <a:ext cx="1975246" cy="790098"/>
          </a:xfrm>
          <a:custGeom>
            <a:avLst/>
            <a:gdLst>
              <a:gd name="connsiteX0" fmla="*/ 0 w 1975246"/>
              <a:gd name="connsiteY0" fmla="*/ 0 h 790098"/>
              <a:gd name="connsiteX1" fmla="*/ 1580197 w 1975246"/>
              <a:gd name="connsiteY1" fmla="*/ 0 h 790098"/>
              <a:gd name="connsiteX2" fmla="*/ 1975246 w 1975246"/>
              <a:gd name="connsiteY2" fmla="*/ 395049 h 790098"/>
              <a:gd name="connsiteX3" fmla="*/ 1580197 w 1975246"/>
              <a:gd name="connsiteY3" fmla="*/ 790098 h 790098"/>
              <a:gd name="connsiteX4" fmla="*/ 0 w 1975246"/>
              <a:gd name="connsiteY4" fmla="*/ 790098 h 790098"/>
              <a:gd name="connsiteX5" fmla="*/ 395049 w 1975246"/>
              <a:gd name="connsiteY5" fmla="*/ 395049 h 790098"/>
              <a:gd name="connsiteX6" fmla="*/ 0 w 1975246"/>
              <a:gd name="connsiteY6" fmla="*/ 0 h 790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246" h="790098">
                <a:moveTo>
                  <a:pt x="0" y="0"/>
                </a:moveTo>
                <a:lnTo>
                  <a:pt x="1580197" y="0"/>
                </a:lnTo>
                <a:lnTo>
                  <a:pt x="1975246" y="395049"/>
                </a:lnTo>
                <a:lnTo>
                  <a:pt x="1580197" y="790098"/>
                </a:lnTo>
                <a:lnTo>
                  <a:pt x="0" y="790098"/>
                </a:lnTo>
                <a:lnTo>
                  <a:pt x="395049" y="395049"/>
                </a:lnTo>
                <a:lnTo>
                  <a:pt x="0" y="0"/>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435054" tIns="13335" rIns="408384" bIns="13335" numCol="1" spcCol="1270" anchor="ctr" anchorCtr="0">
            <a:noAutofit/>
          </a:bodyPr>
          <a:lstStyle/>
          <a:p>
            <a:pPr marL="0" lvl="0" indent="0" algn="ctr" defTabSz="444500">
              <a:lnSpc>
                <a:spcPct val="90000"/>
              </a:lnSpc>
              <a:spcBef>
                <a:spcPct val="0"/>
              </a:spcBef>
              <a:spcAft>
                <a:spcPct val="35000"/>
              </a:spcAft>
              <a:buNone/>
            </a:pPr>
            <a:r>
              <a:rPr lang="de-AT" sz="1000" kern="1200" dirty="0"/>
              <a:t>Projektstart</a:t>
            </a:r>
          </a:p>
        </p:txBody>
      </p:sp>
      <p:sp>
        <p:nvSpPr>
          <p:cNvPr id="8" name="Freihandform: Form 7">
            <a:extLst>
              <a:ext uri="{FF2B5EF4-FFF2-40B4-BE49-F238E27FC236}">
                <a16:creationId xmlns:a16="http://schemas.microsoft.com/office/drawing/2014/main" id="{46B38B20-5E9A-4D65-9E3F-4C32120A1C91}"/>
              </a:ext>
            </a:extLst>
          </p:cNvPr>
          <p:cNvSpPr/>
          <p:nvPr/>
        </p:nvSpPr>
        <p:spPr>
          <a:xfrm>
            <a:off x="3914716" y="3033950"/>
            <a:ext cx="1975246" cy="790098"/>
          </a:xfrm>
          <a:custGeom>
            <a:avLst/>
            <a:gdLst>
              <a:gd name="connsiteX0" fmla="*/ 0 w 1975246"/>
              <a:gd name="connsiteY0" fmla="*/ 0 h 790098"/>
              <a:gd name="connsiteX1" fmla="*/ 1580197 w 1975246"/>
              <a:gd name="connsiteY1" fmla="*/ 0 h 790098"/>
              <a:gd name="connsiteX2" fmla="*/ 1975246 w 1975246"/>
              <a:gd name="connsiteY2" fmla="*/ 395049 h 790098"/>
              <a:gd name="connsiteX3" fmla="*/ 1580197 w 1975246"/>
              <a:gd name="connsiteY3" fmla="*/ 790098 h 790098"/>
              <a:gd name="connsiteX4" fmla="*/ 0 w 1975246"/>
              <a:gd name="connsiteY4" fmla="*/ 790098 h 790098"/>
              <a:gd name="connsiteX5" fmla="*/ 395049 w 1975246"/>
              <a:gd name="connsiteY5" fmla="*/ 395049 h 790098"/>
              <a:gd name="connsiteX6" fmla="*/ 0 w 1975246"/>
              <a:gd name="connsiteY6" fmla="*/ 0 h 790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246" h="790098">
                <a:moveTo>
                  <a:pt x="0" y="0"/>
                </a:moveTo>
                <a:lnTo>
                  <a:pt x="1580197" y="0"/>
                </a:lnTo>
                <a:lnTo>
                  <a:pt x="1975246" y="395049"/>
                </a:lnTo>
                <a:lnTo>
                  <a:pt x="1580197" y="790098"/>
                </a:lnTo>
                <a:lnTo>
                  <a:pt x="0" y="790098"/>
                </a:lnTo>
                <a:lnTo>
                  <a:pt x="395049" y="39504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435054" tIns="13335" rIns="408384" bIns="13335" numCol="1" spcCol="1270" anchor="ctr" anchorCtr="0">
            <a:noAutofit/>
          </a:bodyPr>
          <a:lstStyle/>
          <a:p>
            <a:pPr marL="0" lvl="0" indent="0" algn="ctr" defTabSz="444500">
              <a:lnSpc>
                <a:spcPct val="90000"/>
              </a:lnSpc>
              <a:spcBef>
                <a:spcPct val="0"/>
              </a:spcBef>
              <a:spcAft>
                <a:spcPct val="35000"/>
              </a:spcAft>
              <a:buNone/>
            </a:pPr>
            <a:r>
              <a:rPr lang="de-AT" sz="1000" kern="1200" dirty="0"/>
              <a:t>Projektplanung</a:t>
            </a:r>
          </a:p>
        </p:txBody>
      </p:sp>
      <p:sp>
        <p:nvSpPr>
          <p:cNvPr id="9" name="Freihandform: Form 8">
            <a:extLst>
              <a:ext uri="{FF2B5EF4-FFF2-40B4-BE49-F238E27FC236}">
                <a16:creationId xmlns:a16="http://schemas.microsoft.com/office/drawing/2014/main" id="{67109F09-811D-4A59-85E0-4E86465EF431}"/>
              </a:ext>
            </a:extLst>
          </p:cNvPr>
          <p:cNvSpPr/>
          <p:nvPr/>
        </p:nvSpPr>
        <p:spPr>
          <a:xfrm>
            <a:off x="5692438" y="3033950"/>
            <a:ext cx="1975246" cy="790098"/>
          </a:xfrm>
          <a:custGeom>
            <a:avLst/>
            <a:gdLst>
              <a:gd name="connsiteX0" fmla="*/ 0 w 1975246"/>
              <a:gd name="connsiteY0" fmla="*/ 0 h 790098"/>
              <a:gd name="connsiteX1" fmla="*/ 1580197 w 1975246"/>
              <a:gd name="connsiteY1" fmla="*/ 0 h 790098"/>
              <a:gd name="connsiteX2" fmla="*/ 1975246 w 1975246"/>
              <a:gd name="connsiteY2" fmla="*/ 395049 h 790098"/>
              <a:gd name="connsiteX3" fmla="*/ 1580197 w 1975246"/>
              <a:gd name="connsiteY3" fmla="*/ 790098 h 790098"/>
              <a:gd name="connsiteX4" fmla="*/ 0 w 1975246"/>
              <a:gd name="connsiteY4" fmla="*/ 790098 h 790098"/>
              <a:gd name="connsiteX5" fmla="*/ 395049 w 1975246"/>
              <a:gd name="connsiteY5" fmla="*/ 395049 h 790098"/>
              <a:gd name="connsiteX6" fmla="*/ 0 w 1975246"/>
              <a:gd name="connsiteY6" fmla="*/ 0 h 790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246" h="790098">
                <a:moveTo>
                  <a:pt x="0" y="0"/>
                </a:moveTo>
                <a:lnTo>
                  <a:pt x="1580197" y="0"/>
                </a:lnTo>
                <a:lnTo>
                  <a:pt x="1975246" y="395049"/>
                </a:lnTo>
                <a:lnTo>
                  <a:pt x="1580197" y="790098"/>
                </a:lnTo>
                <a:lnTo>
                  <a:pt x="0" y="790098"/>
                </a:lnTo>
                <a:lnTo>
                  <a:pt x="395049" y="395049"/>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435054" tIns="13335" rIns="408384" bIns="13335" numCol="1" spcCol="1270" anchor="ctr" anchorCtr="0">
            <a:noAutofit/>
          </a:bodyPr>
          <a:lstStyle/>
          <a:p>
            <a:pPr marL="0" lvl="0" indent="0" algn="ctr" defTabSz="444500">
              <a:lnSpc>
                <a:spcPct val="90000"/>
              </a:lnSpc>
              <a:spcBef>
                <a:spcPct val="0"/>
              </a:spcBef>
              <a:spcAft>
                <a:spcPct val="35000"/>
              </a:spcAft>
              <a:buNone/>
            </a:pPr>
            <a:r>
              <a:rPr lang="de-AT" sz="1000" kern="1200" dirty="0"/>
              <a:t>Projektdurchführung</a:t>
            </a:r>
          </a:p>
        </p:txBody>
      </p:sp>
      <p:sp>
        <p:nvSpPr>
          <p:cNvPr id="10" name="Freihandform: Form 9">
            <a:extLst>
              <a:ext uri="{FF2B5EF4-FFF2-40B4-BE49-F238E27FC236}">
                <a16:creationId xmlns:a16="http://schemas.microsoft.com/office/drawing/2014/main" id="{E8C06CE0-EFD4-4750-93F0-F9523A218D3E}"/>
              </a:ext>
            </a:extLst>
          </p:cNvPr>
          <p:cNvSpPr/>
          <p:nvPr/>
        </p:nvSpPr>
        <p:spPr>
          <a:xfrm>
            <a:off x="7470160" y="3033950"/>
            <a:ext cx="1975246" cy="790098"/>
          </a:xfrm>
          <a:custGeom>
            <a:avLst/>
            <a:gdLst>
              <a:gd name="connsiteX0" fmla="*/ 0 w 1975246"/>
              <a:gd name="connsiteY0" fmla="*/ 0 h 790098"/>
              <a:gd name="connsiteX1" fmla="*/ 1580197 w 1975246"/>
              <a:gd name="connsiteY1" fmla="*/ 0 h 790098"/>
              <a:gd name="connsiteX2" fmla="*/ 1975246 w 1975246"/>
              <a:gd name="connsiteY2" fmla="*/ 395049 h 790098"/>
              <a:gd name="connsiteX3" fmla="*/ 1580197 w 1975246"/>
              <a:gd name="connsiteY3" fmla="*/ 790098 h 790098"/>
              <a:gd name="connsiteX4" fmla="*/ 0 w 1975246"/>
              <a:gd name="connsiteY4" fmla="*/ 790098 h 790098"/>
              <a:gd name="connsiteX5" fmla="*/ 395049 w 1975246"/>
              <a:gd name="connsiteY5" fmla="*/ 395049 h 790098"/>
              <a:gd name="connsiteX6" fmla="*/ 0 w 1975246"/>
              <a:gd name="connsiteY6" fmla="*/ 0 h 790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246" h="790098">
                <a:moveTo>
                  <a:pt x="0" y="0"/>
                </a:moveTo>
                <a:lnTo>
                  <a:pt x="1580197" y="0"/>
                </a:lnTo>
                <a:lnTo>
                  <a:pt x="1975246" y="395049"/>
                </a:lnTo>
                <a:lnTo>
                  <a:pt x="1580197" y="790098"/>
                </a:lnTo>
                <a:lnTo>
                  <a:pt x="0" y="790098"/>
                </a:lnTo>
                <a:lnTo>
                  <a:pt x="395049" y="395049"/>
                </a:lnTo>
                <a:lnTo>
                  <a:pt x="0" y="0"/>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435054" tIns="13335" rIns="408384" bIns="13335" numCol="1" spcCol="1270" anchor="ctr" anchorCtr="0">
            <a:noAutofit/>
          </a:bodyPr>
          <a:lstStyle/>
          <a:p>
            <a:pPr marL="0" lvl="0" indent="0" algn="ctr" defTabSz="444500">
              <a:lnSpc>
                <a:spcPct val="90000"/>
              </a:lnSpc>
              <a:spcBef>
                <a:spcPct val="0"/>
              </a:spcBef>
              <a:spcAft>
                <a:spcPct val="35000"/>
              </a:spcAft>
              <a:buNone/>
            </a:pPr>
            <a:r>
              <a:rPr lang="de-AT" sz="1000" kern="1200" dirty="0"/>
              <a:t>Projektabschluss</a:t>
            </a:r>
          </a:p>
        </p:txBody>
      </p:sp>
      <p:pic>
        <p:nvPicPr>
          <p:cNvPr id="1028" name="Picture 4" descr="The Best Linux Blog In the Unixverse on Twitter: &quot;Deal with it. Did anyone  here meet the previous software developer? I never did. Either you get a  zip file (not kidding) or">
            <a:extLst>
              <a:ext uri="{FF2B5EF4-FFF2-40B4-BE49-F238E27FC236}">
                <a16:creationId xmlns:a16="http://schemas.microsoft.com/office/drawing/2014/main" id="{A27C92C8-7E8B-43C5-98FC-A1C1F2E62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1276" y="1958334"/>
            <a:ext cx="2268271" cy="268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93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fade">
                                      <p:cBhvr>
                                        <p:cTn id="3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Querschnittsaufgaben</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708981"/>
          </a:xfrm>
          <a:prstGeom prst="rect">
            <a:avLst/>
          </a:prstGeom>
          <a:noFill/>
        </p:spPr>
        <p:txBody>
          <a:bodyPr wrap="square" rtlCol="0">
            <a:spAutoFit/>
          </a:bodyPr>
          <a:lstStyle/>
          <a:p>
            <a:pPr marL="285750" indent="-285750">
              <a:buFont typeface="Arial" panose="020B0604020202020204" pitchFamily="34" charset="0"/>
              <a:buChar char="•"/>
            </a:pPr>
            <a:r>
              <a:rPr lang="de-AT" sz="2000" dirty="0"/>
              <a:t>Als Querschnittsaufgaben werden alle Tätigkeiten in einem Projekt bezeichnet, die nicht nur zu einem bestimmten Zeitpunkt oder in einer bestimmten Projektphase durchgeführt werden, sondern während des ganzen Projekts durchgeführt werden müssen.</a:t>
            </a:r>
          </a:p>
          <a:p>
            <a:pPr marL="285750" indent="-285750">
              <a:buFont typeface="Arial" panose="020B0604020202020204" pitchFamily="34" charset="0"/>
              <a:buChar char="•"/>
            </a:pPr>
            <a:r>
              <a:rPr lang="de-AT" sz="2000" dirty="0"/>
              <a:t>zu den Querschnittsaufgaben zählen unter anderem:</a:t>
            </a:r>
          </a:p>
          <a:p>
            <a:pPr marL="742950" lvl="1" indent="-285750">
              <a:buFont typeface="Arial" panose="020B0604020202020204" pitchFamily="34" charset="0"/>
              <a:buChar char="•"/>
            </a:pPr>
            <a:r>
              <a:rPr lang="de-AT" sz="2000" dirty="0"/>
              <a:t>Risikomanagement</a:t>
            </a:r>
          </a:p>
          <a:p>
            <a:pPr marL="742950" lvl="1" indent="-285750">
              <a:buFont typeface="Arial" panose="020B0604020202020204" pitchFamily="34" charset="0"/>
              <a:buChar char="•"/>
            </a:pPr>
            <a:r>
              <a:rPr lang="de-AT" sz="2000" dirty="0"/>
              <a:t>Projektcontrolling</a:t>
            </a:r>
          </a:p>
          <a:p>
            <a:pPr marL="742950" lvl="1" indent="-285750">
              <a:buFont typeface="Arial" panose="020B0604020202020204" pitchFamily="34" charset="0"/>
              <a:buChar char="•"/>
            </a:pPr>
            <a:r>
              <a:rPr lang="de-AT" sz="2000" dirty="0"/>
              <a:t>Berichtswesen</a:t>
            </a:r>
          </a:p>
          <a:p>
            <a:pPr marL="742950" lvl="1" indent="-285750">
              <a:buFont typeface="Arial" panose="020B0604020202020204" pitchFamily="34" charset="0"/>
              <a:buChar char="•"/>
            </a:pPr>
            <a:r>
              <a:rPr lang="de-AT" sz="2000" dirty="0"/>
              <a:t>Dokumentation</a:t>
            </a:r>
          </a:p>
          <a:p>
            <a:pPr marL="742950" lvl="1" indent="-285750">
              <a:buFont typeface="Arial" panose="020B0604020202020204" pitchFamily="34" charset="0"/>
              <a:buChar char="•"/>
            </a:pPr>
            <a:r>
              <a:rPr lang="de-AT" sz="2000" dirty="0"/>
              <a:t>Beschaffung</a:t>
            </a:r>
          </a:p>
          <a:p>
            <a:pPr marL="742950" lvl="1" indent="-285750">
              <a:buFont typeface="Arial" panose="020B0604020202020204" pitchFamily="34" charset="0"/>
              <a:buChar char="•"/>
            </a:pPr>
            <a:r>
              <a:rPr lang="de-AT" sz="2000" dirty="0"/>
              <a:t>Krisenmanagement</a:t>
            </a:r>
          </a:p>
          <a:p>
            <a:pPr marL="742950" lvl="1" indent="-285750">
              <a:buFont typeface="Arial" panose="020B0604020202020204" pitchFamily="34" charset="0"/>
              <a:buChar char="•"/>
            </a:pPr>
            <a:r>
              <a:rPr lang="de-AT" sz="2000" dirty="0"/>
              <a:t>Konfliktmanagement</a:t>
            </a:r>
          </a:p>
          <a:p>
            <a:pPr marL="742950" lvl="1" indent="-285750">
              <a:buFont typeface="Arial" panose="020B0604020202020204" pitchFamily="34" charset="0"/>
              <a:buChar char="•"/>
            </a:pPr>
            <a:r>
              <a:rPr lang="de-AT" sz="2000" dirty="0"/>
              <a:t>Change-Management</a:t>
            </a:r>
          </a:p>
          <a:p>
            <a:pPr marL="742950" lvl="1" indent="-285750">
              <a:buFont typeface="Arial" panose="020B0604020202020204" pitchFamily="34" charset="0"/>
              <a:buChar char="•"/>
            </a:pPr>
            <a:r>
              <a:rPr lang="de-AT" sz="2000" dirty="0"/>
              <a:t>Claim-Management</a:t>
            </a:r>
          </a:p>
          <a:p>
            <a:pPr marL="742950" lvl="1" indent="-285750">
              <a:buFont typeface="Arial" panose="020B0604020202020204" pitchFamily="34" charset="0"/>
              <a:buChar char="•"/>
            </a:pPr>
            <a:r>
              <a:rPr lang="de-AT" sz="2000" dirty="0"/>
              <a:t>Qualitätsmanagement</a:t>
            </a:r>
          </a:p>
          <a:p>
            <a:pPr marL="742950" lvl="1" indent="-285750">
              <a:buFont typeface="Arial" panose="020B0604020202020204" pitchFamily="34" charset="0"/>
              <a:buChar char="•"/>
            </a:pPr>
            <a:r>
              <a:rPr lang="de-AT" sz="2000" dirty="0"/>
              <a:t>Projektmarketing</a:t>
            </a:r>
          </a:p>
        </p:txBody>
      </p:sp>
    </p:spTree>
    <p:extLst>
      <p:ext uri="{BB962C8B-B14F-4D97-AF65-F5344CB8AC3E}">
        <p14:creationId xmlns:p14="http://schemas.microsoft.com/office/powerpoint/2010/main" val="271481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Risikomanagement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3477875"/>
          </a:xfrm>
          <a:prstGeom prst="rect">
            <a:avLst/>
          </a:prstGeom>
          <a:noFill/>
        </p:spPr>
        <p:txBody>
          <a:bodyPr wrap="square" rtlCol="0">
            <a:spAutoFit/>
          </a:bodyPr>
          <a:lstStyle/>
          <a:p>
            <a:pPr marL="285750" indent="-285750">
              <a:buFont typeface="Arial" panose="020B0604020202020204" pitchFamily="34" charset="0"/>
              <a:buChar char="•"/>
            </a:pPr>
            <a:r>
              <a:rPr lang="de-AT" sz="2000" dirty="0"/>
              <a:t>Projektrisiken sind Ereignisse, deren Eintreten sich negativ auf den Projekterfolg auswirken.</a:t>
            </a:r>
          </a:p>
          <a:p>
            <a:pPr marL="285750" indent="-285750">
              <a:buFont typeface="Arial" panose="020B0604020202020204" pitchFamily="34" charset="0"/>
              <a:buChar char="•"/>
            </a:pPr>
            <a:r>
              <a:rPr lang="de-AT" sz="2000" dirty="0"/>
              <a:t>Das Risikomanagement soll solche Risiken identifizieren, klassifizieren und bewerten.</a:t>
            </a:r>
          </a:p>
          <a:p>
            <a:pPr marL="285750" indent="-285750">
              <a:buFont typeface="Arial" panose="020B0604020202020204" pitchFamily="34" charset="0"/>
              <a:buChar char="•"/>
            </a:pPr>
            <a:r>
              <a:rPr lang="de-AT" sz="2000" dirty="0"/>
              <a:t>Ziel: geeignete Maßnahmen zur Vermeidung oder Bewältigung dieser Risiken zu entwickeln und durchzuführen</a:t>
            </a:r>
          </a:p>
          <a:p>
            <a:pPr marL="285750" indent="-285750">
              <a:buFont typeface="Arial" panose="020B0604020202020204" pitchFamily="34" charset="0"/>
              <a:buChar char="•"/>
            </a:pPr>
            <a:r>
              <a:rPr lang="de-AT" sz="2000" dirty="0"/>
              <a:t>Risikomanagement ist Aufgabe des Projektleiters</a:t>
            </a:r>
          </a:p>
          <a:p>
            <a:pPr marL="285750" indent="-285750">
              <a:buFont typeface="Arial" panose="020B0604020202020204" pitchFamily="34" charset="0"/>
              <a:buChar char="•"/>
            </a:pPr>
            <a:r>
              <a:rPr lang="de-AT" sz="2000" dirty="0"/>
              <a:t>Risikomanagement ist während des ganzen Projekts durchzuführen</a:t>
            </a:r>
          </a:p>
          <a:p>
            <a:pPr marL="285750" indent="-285750">
              <a:buFont typeface="Arial" panose="020B0604020202020204" pitchFamily="34" charset="0"/>
              <a:buChar char="•"/>
            </a:pPr>
            <a:r>
              <a:rPr lang="de-AT" sz="2000" dirty="0"/>
              <a:t>beim Risikomanagement sollen</a:t>
            </a:r>
          </a:p>
          <a:p>
            <a:pPr marL="742950" lvl="1" indent="-285750">
              <a:buFont typeface="Arial" panose="020B0604020202020204" pitchFamily="34" charset="0"/>
              <a:buChar char="•"/>
            </a:pPr>
            <a:r>
              <a:rPr lang="de-AT" sz="2000" dirty="0"/>
              <a:t>zukünftige Risiken vorhergesehen werden</a:t>
            </a:r>
          </a:p>
          <a:p>
            <a:pPr marL="742950" lvl="1" indent="-285750">
              <a:buFont typeface="Arial" panose="020B0604020202020204" pitchFamily="34" charset="0"/>
              <a:buChar char="•"/>
            </a:pPr>
            <a:r>
              <a:rPr lang="de-AT" sz="2000" dirty="0"/>
              <a:t>die Wahrscheinlichkeit des Eintretens dieser Risiken abgeschätzt werden</a:t>
            </a:r>
          </a:p>
          <a:p>
            <a:pPr marL="742950" lvl="1" indent="-285750">
              <a:buFont typeface="Arial" panose="020B0604020202020204" pitchFamily="34" charset="0"/>
              <a:buChar char="•"/>
            </a:pPr>
            <a:r>
              <a:rPr lang="de-AT" sz="2000" dirty="0"/>
              <a:t>der Einfluss auf den Projekterfolg abgeschätzt werden</a:t>
            </a:r>
          </a:p>
          <a:p>
            <a:pPr marL="742950" lvl="1" indent="-285750">
              <a:buFont typeface="Arial" panose="020B0604020202020204" pitchFamily="34" charset="0"/>
              <a:buChar char="•"/>
            </a:pPr>
            <a:r>
              <a:rPr lang="de-AT" sz="2000" dirty="0"/>
              <a:t>Maßnahmen zur Vermeidung oder Verminderung von potentiellen Schäden geplant werden</a:t>
            </a:r>
          </a:p>
        </p:txBody>
      </p:sp>
    </p:spTree>
    <p:extLst>
      <p:ext uri="{BB962C8B-B14F-4D97-AF65-F5344CB8AC3E}">
        <p14:creationId xmlns:p14="http://schemas.microsoft.com/office/powerpoint/2010/main" val="412320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Risikomanagement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401205"/>
          </a:xfrm>
          <a:prstGeom prst="rect">
            <a:avLst/>
          </a:prstGeom>
          <a:noFill/>
        </p:spPr>
        <p:txBody>
          <a:bodyPr wrap="square" rtlCol="0">
            <a:spAutoFit/>
          </a:bodyPr>
          <a:lstStyle/>
          <a:p>
            <a:pPr marL="285750" indent="-285750">
              <a:buFont typeface="Arial" panose="020B0604020202020204" pitchFamily="34" charset="0"/>
              <a:buChar char="•"/>
            </a:pPr>
            <a:r>
              <a:rPr lang="de-AT" sz="2000" dirty="0"/>
              <a:t>Projektrisiken können in folgende Risikoarten eingeteilt werden:</a:t>
            </a:r>
          </a:p>
          <a:p>
            <a:pPr marL="742950" lvl="1" indent="-285750">
              <a:buFont typeface="Arial" panose="020B0604020202020204" pitchFamily="34" charset="0"/>
              <a:buChar char="•"/>
            </a:pPr>
            <a:r>
              <a:rPr lang="de-AT" sz="2000" dirty="0"/>
              <a:t>technische Risiken</a:t>
            </a:r>
          </a:p>
          <a:p>
            <a:pPr marL="742950" lvl="1" indent="-285750">
              <a:buFont typeface="Arial" panose="020B0604020202020204" pitchFamily="34" charset="0"/>
              <a:buChar char="•"/>
            </a:pPr>
            <a:r>
              <a:rPr lang="de-AT" sz="2000" dirty="0"/>
              <a:t>wirtschaftliche Risiken</a:t>
            </a:r>
          </a:p>
          <a:p>
            <a:pPr marL="742950" lvl="1" indent="-285750">
              <a:buFont typeface="Arial" panose="020B0604020202020204" pitchFamily="34" charset="0"/>
              <a:buChar char="•"/>
            </a:pPr>
            <a:r>
              <a:rPr lang="de-AT" sz="2000" dirty="0"/>
              <a:t>politische Risiken</a:t>
            </a:r>
          </a:p>
          <a:p>
            <a:pPr marL="742950" lvl="1" indent="-285750">
              <a:buFont typeface="Arial" panose="020B0604020202020204" pitchFamily="34" charset="0"/>
              <a:buChar char="•"/>
            </a:pPr>
            <a:r>
              <a:rPr lang="de-AT" sz="2000" dirty="0"/>
              <a:t>soziokulturelle Risiken</a:t>
            </a:r>
          </a:p>
          <a:p>
            <a:pPr marL="285750" indent="-285750">
              <a:buFont typeface="Arial" panose="020B0604020202020204" pitchFamily="34" charset="0"/>
              <a:buChar char="•"/>
            </a:pPr>
            <a:r>
              <a:rPr lang="de-AT" sz="2000" dirty="0"/>
              <a:t>Manche Risiken können haben Einfluss auf andere Risiken und können nicht getrennt voneinander betrachtet werden </a:t>
            </a:r>
            <a:r>
              <a:rPr lang="de-AT" sz="2000" dirty="0">
                <a:sym typeface="Wingdings" panose="05000000000000000000" pitchFamily="2" charset="2"/>
              </a:rPr>
              <a:t> Risikoverbund</a:t>
            </a:r>
          </a:p>
          <a:p>
            <a:pPr marL="285750" indent="-285750">
              <a:buFont typeface="Arial" panose="020B0604020202020204" pitchFamily="34" charset="0"/>
              <a:buChar char="•"/>
            </a:pPr>
            <a:r>
              <a:rPr lang="de-AT" sz="2000" dirty="0">
                <a:sym typeface="Wingdings" panose="05000000000000000000" pitchFamily="2" charset="2"/>
              </a:rPr>
              <a:t>Das Risikomanagement muss die primäre Ursache erkennen und Strategien für die einzelnen Risiken des Risikoverbundes entwickeln</a:t>
            </a:r>
          </a:p>
          <a:p>
            <a:pPr marL="285750" indent="-285750">
              <a:buFont typeface="Arial" panose="020B0604020202020204" pitchFamily="34" charset="0"/>
              <a:buChar char="•"/>
            </a:pPr>
            <a:r>
              <a:rPr lang="de-AT" sz="2000" dirty="0" err="1">
                <a:sym typeface="Wingdings" panose="05000000000000000000" pitchFamily="2" charset="2"/>
              </a:rPr>
              <a:t>Bsp</a:t>
            </a:r>
            <a:r>
              <a:rPr lang="de-AT" sz="2000" dirty="0">
                <a:sym typeface="Wingdings" panose="05000000000000000000" pitchFamily="2" charset="2"/>
              </a:rPr>
              <a:t>:</a:t>
            </a:r>
          </a:p>
          <a:p>
            <a:pPr marL="742950" lvl="1" indent="-285750">
              <a:buFont typeface="Arial" panose="020B0604020202020204" pitchFamily="34" charset="0"/>
              <a:buChar char="•"/>
            </a:pPr>
            <a:r>
              <a:rPr lang="de-AT" sz="2000" dirty="0">
                <a:sym typeface="Wingdings" panose="05000000000000000000" pitchFamily="2" charset="2"/>
              </a:rPr>
              <a:t>eine gesetzliche Änderung (politisches Risiko) macht es unmöglich mit der geplanten Technologie zu arbeiten (technisches Risiko)</a:t>
            </a:r>
          </a:p>
          <a:p>
            <a:pPr marL="742950" lvl="1" indent="-285750">
              <a:buFont typeface="Arial" panose="020B0604020202020204" pitchFamily="34" charset="0"/>
              <a:buChar char="•"/>
            </a:pPr>
            <a:r>
              <a:rPr lang="de-AT" sz="2000" dirty="0">
                <a:sym typeface="Wingdings" panose="05000000000000000000" pitchFamily="2" charset="2"/>
              </a:rPr>
              <a:t>durch die Änderung der Technologie entsteht eine Zeitverzögerung und durch die Verzögerung entstehen Pönalzahlungen (wirtschaftliches Risiko)</a:t>
            </a:r>
            <a:endParaRPr lang="de-AT" sz="2000" dirty="0"/>
          </a:p>
        </p:txBody>
      </p:sp>
    </p:spTree>
    <p:extLst>
      <p:ext uri="{BB962C8B-B14F-4D97-AF65-F5344CB8AC3E}">
        <p14:creationId xmlns:p14="http://schemas.microsoft.com/office/powerpoint/2010/main" val="41220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Maßnahmen des Risikomanagement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5016758"/>
          </a:xfrm>
          <a:prstGeom prst="rect">
            <a:avLst/>
          </a:prstGeom>
          <a:noFill/>
        </p:spPr>
        <p:txBody>
          <a:bodyPr wrap="square" rtlCol="0">
            <a:spAutoFit/>
          </a:bodyPr>
          <a:lstStyle/>
          <a:p>
            <a:r>
              <a:rPr lang="de-AT" sz="2000" dirty="0"/>
              <a:t>Folgende Aufgaben sind im Risikomanagement zu erledigen:</a:t>
            </a:r>
          </a:p>
          <a:p>
            <a:pPr marL="342900" indent="-342900">
              <a:buFont typeface="Arial" panose="020B0604020202020204" pitchFamily="34" charset="0"/>
              <a:buChar char="•"/>
            </a:pPr>
            <a:r>
              <a:rPr lang="de-AT" sz="2000" b="1" dirty="0"/>
              <a:t>Identifikation</a:t>
            </a:r>
            <a:r>
              <a:rPr lang="de-AT" sz="2000" dirty="0"/>
              <a:t> der Risiken</a:t>
            </a:r>
          </a:p>
          <a:p>
            <a:pPr marL="800100" lvl="1" indent="-342900">
              <a:buFont typeface="Arial" panose="020B0604020202020204" pitchFamily="34" charset="0"/>
              <a:buChar char="•"/>
            </a:pPr>
            <a:r>
              <a:rPr lang="de-AT" sz="2000" dirty="0"/>
              <a:t>Risiken können erkannt werden mittels</a:t>
            </a:r>
          </a:p>
          <a:p>
            <a:pPr marL="1257300" lvl="2" indent="-342900">
              <a:buFont typeface="Arial" panose="020B0604020202020204" pitchFamily="34" charset="0"/>
              <a:buChar char="•"/>
            </a:pPr>
            <a:r>
              <a:rPr lang="de-AT" sz="2000" dirty="0"/>
              <a:t>des Projektstrukturplans</a:t>
            </a:r>
          </a:p>
          <a:p>
            <a:pPr marL="1257300" lvl="2" indent="-342900">
              <a:buFont typeface="Arial" panose="020B0604020202020204" pitchFamily="34" charset="0"/>
              <a:buChar char="•"/>
            </a:pPr>
            <a:r>
              <a:rPr lang="de-AT" sz="2000" dirty="0"/>
              <a:t>Checklisten</a:t>
            </a:r>
          </a:p>
          <a:p>
            <a:pPr marL="1257300" lvl="2" indent="-342900">
              <a:buFont typeface="Arial" panose="020B0604020202020204" pitchFamily="34" charset="0"/>
              <a:buChar char="•"/>
            </a:pPr>
            <a:r>
              <a:rPr lang="de-AT" sz="2000" dirty="0"/>
              <a:t>Befragung von Experten und Projektmitarbeitern</a:t>
            </a:r>
          </a:p>
          <a:p>
            <a:pPr marL="1257300" lvl="2" indent="-342900">
              <a:buFont typeface="Arial" panose="020B0604020202020204" pitchFamily="34" charset="0"/>
              <a:buChar char="•"/>
            </a:pPr>
            <a:r>
              <a:rPr lang="de-AT" sz="2000" dirty="0"/>
              <a:t>Projektumfeldanalyse</a:t>
            </a:r>
          </a:p>
          <a:p>
            <a:pPr marL="1257300" lvl="2" indent="-342900">
              <a:buFont typeface="Arial" panose="020B0604020202020204" pitchFamily="34" charset="0"/>
              <a:buChar char="•"/>
            </a:pPr>
            <a:r>
              <a:rPr lang="de-AT" sz="2000" dirty="0"/>
              <a:t>Analyse der </a:t>
            </a:r>
            <a:r>
              <a:rPr lang="de-AT" sz="2000" dirty="0" err="1"/>
              <a:t>Rahmenbedigungen</a:t>
            </a:r>
            <a:r>
              <a:rPr lang="de-AT" sz="2000" dirty="0"/>
              <a:t> des Projekts</a:t>
            </a:r>
          </a:p>
          <a:p>
            <a:pPr marL="800100" lvl="1" indent="-342900">
              <a:buFont typeface="Arial" panose="020B0604020202020204" pitchFamily="34" charset="0"/>
              <a:buChar char="•"/>
            </a:pPr>
            <a:r>
              <a:rPr lang="de-AT" sz="2000" dirty="0"/>
              <a:t>die Identifikation der Risiken sollte immer gemeinsam mit dem Projektteam erfolgen</a:t>
            </a:r>
          </a:p>
          <a:p>
            <a:pPr marL="800100" lvl="1" indent="-342900">
              <a:buFont typeface="Arial" panose="020B0604020202020204" pitchFamily="34" charset="0"/>
              <a:buChar char="•"/>
            </a:pPr>
            <a:r>
              <a:rPr lang="de-AT" sz="2000" dirty="0"/>
              <a:t>eine erste Analyse wird gleich zu Beginn des Projekts gemacht werden, später sollten diese Analysen jedoch immer wieder überprüft werden</a:t>
            </a:r>
          </a:p>
          <a:p>
            <a:pPr marL="342900" indent="-342900">
              <a:buFont typeface="Arial" panose="020B0604020202020204" pitchFamily="34" charset="0"/>
              <a:buChar char="•"/>
            </a:pPr>
            <a:r>
              <a:rPr lang="de-AT" sz="2000" b="1" dirty="0"/>
              <a:t>Analyse</a:t>
            </a:r>
            <a:r>
              <a:rPr lang="de-AT" sz="2000" dirty="0"/>
              <a:t> der Risiken</a:t>
            </a:r>
          </a:p>
          <a:p>
            <a:pPr marL="800100" lvl="1" indent="-342900">
              <a:buFont typeface="Arial" panose="020B0604020202020204" pitchFamily="34" charset="0"/>
              <a:buChar char="•"/>
            </a:pPr>
            <a:r>
              <a:rPr lang="de-AT" sz="2000" dirty="0"/>
              <a:t>sind Risiken erst einmal identifiziert, müssen diese analysiert werden</a:t>
            </a:r>
          </a:p>
          <a:p>
            <a:pPr marL="800100" lvl="1" indent="-342900">
              <a:buFont typeface="Arial" panose="020B0604020202020204" pitchFamily="34" charset="0"/>
              <a:buChar char="•"/>
            </a:pPr>
            <a:r>
              <a:rPr lang="de-AT" sz="2000" dirty="0"/>
              <a:t>es sollen mögliche Risikoursachen, sowie –</a:t>
            </a:r>
            <a:r>
              <a:rPr lang="de-AT" sz="2000" dirty="0" err="1"/>
              <a:t>auswirkungen</a:t>
            </a:r>
            <a:r>
              <a:rPr lang="de-AT" sz="2000" dirty="0"/>
              <a:t> im Fall des Eintretens untersucht werden</a:t>
            </a:r>
          </a:p>
          <a:p>
            <a:pPr marL="800100" lvl="1" indent="-342900">
              <a:buFont typeface="Arial" panose="020B0604020202020204" pitchFamily="34" charset="0"/>
              <a:buChar char="•"/>
            </a:pPr>
            <a:r>
              <a:rPr lang="de-AT" sz="2000" dirty="0"/>
              <a:t>mögliche Methode: Ishikawa Diagramm</a:t>
            </a:r>
          </a:p>
          <a:p>
            <a:pPr marL="800100" lvl="1" indent="-342900">
              <a:buFont typeface="Arial" panose="020B0604020202020204" pitchFamily="34" charset="0"/>
              <a:buChar char="•"/>
            </a:pPr>
            <a:endParaRPr lang="de-AT" sz="2000" dirty="0"/>
          </a:p>
        </p:txBody>
      </p:sp>
    </p:spTree>
    <p:extLst>
      <p:ext uri="{BB962C8B-B14F-4D97-AF65-F5344CB8AC3E}">
        <p14:creationId xmlns:p14="http://schemas.microsoft.com/office/powerpoint/2010/main" val="399619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Maßnahmen des Risikomanagement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pic>
        <p:nvPicPr>
          <p:cNvPr id="2050" name="Picture 2" descr="Ishikawa Diagramm Beispiel">
            <a:extLst>
              <a:ext uri="{FF2B5EF4-FFF2-40B4-BE49-F238E27FC236}">
                <a16:creationId xmlns:a16="http://schemas.microsoft.com/office/drawing/2014/main" id="{21F2C5DF-0B2A-4CA2-98E8-25AECA90F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353" y="1387475"/>
            <a:ext cx="7597321"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78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Maßnahmen des Risikomanagement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401205"/>
          </a:xfrm>
          <a:prstGeom prst="rect">
            <a:avLst/>
          </a:prstGeom>
          <a:noFill/>
        </p:spPr>
        <p:txBody>
          <a:bodyPr wrap="square" rtlCol="0">
            <a:spAutoFit/>
          </a:bodyPr>
          <a:lstStyle/>
          <a:p>
            <a:r>
              <a:rPr lang="de-AT" sz="2000" dirty="0"/>
              <a:t>Folgende Aufgaben sind im Risikomanagement zu erledigen:</a:t>
            </a:r>
          </a:p>
          <a:p>
            <a:pPr marL="342900" indent="-342900">
              <a:buFont typeface="Arial" panose="020B0604020202020204" pitchFamily="34" charset="0"/>
              <a:buChar char="•"/>
            </a:pPr>
            <a:r>
              <a:rPr lang="de-AT" sz="2000" b="1" dirty="0"/>
              <a:t>Bewertung </a:t>
            </a:r>
            <a:r>
              <a:rPr lang="de-AT" sz="2000" dirty="0"/>
              <a:t>der Risiken</a:t>
            </a:r>
          </a:p>
          <a:p>
            <a:pPr marL="800100" lvl="1" indent="-342900">
              <a:buFont typeface="Arial" panose="020B0604020202020204" pitchFamily="34" charset="0"/>
              <a:buChar char="•"/>
            </a:pPr>
            <a:r>
              <a:rPr lang="de-AT" sz="2000" dirty="0"/>
              <a:t>es sollen die Eintrittswahrscheinlichkeit und den Einfluss auf den Projekterfolg bewertet werden</a:t>
            </a:r>
          </a:p>
          <a:p>
            <a:pPr marL="800100" lvl="1" indent="-342900">
              <a:buFont typeface="Arial" panose="020B0604020202020204" pitchFamily="34" charset="0"/>
              <a:buChar char="•"/>
            </a:pPr>
            <a:r>
              <a:rPr lang="de-AT" sz="2000" dirty="0"/>
              <a:t>das kann nach qualitativen oder quantitativen Methoden erfolgen:</a:t>
            </a:r>
          </a:p>
          <a:p>
            <a:pPr marL="800100" lvl="1" indent="-342900">
              <a:buFont typeface="Arial" panose="020B0604020202020204" pitchFamily="34" charset="0"/>
              <a:buChar char="•"/>
            </a:pPr>
            <a:r>
              <a:rPr lang="de-AT" sz="2000" dirty="0"/>
              <a:t>quantitative Methoden geben Auskunft über die Schadenshöhe im Falle des Risikoeintritts.</a:t>
            </a:r>
          </a:p>
          <a:p>
            <a:pPr marL="800100" lvl="1" indent="-342900">
              <a:buFont typeface="Arial" panose="020B0604020202020204" pitchFamily="34" charset="0"/>
              <a:buChar char="•"/>
            </a:pPr>
            <a:r>
              <a:rPr lang="de-AT" sz="2000" b="1" dirty="0"/>
              <a:t>qualitative</a:t>
            </a:r>
            <a:r>
              <a:rPr lang="de-AT" sz="2000" dirty="0"/>
              <a:t> Methoden reihen Risiken nach der Schwere der Auswirkungen</a:t>
            </a:r>
          </a:p>
          <a:p>
            <a:pPr marL="1257300" lvl="2" indent="-342900">
              <a:buFont typeface="Arial" panose="020B0604020202020204" pitchFamily="34" charset="0"/>
              <a:buChar char="•"/>
            </a:pPr>
            <a:r>
              <a:rPr lang="de-AT" sz="2000" dirty="0"/>
              <a:t>z. B. mittels 4-Felder-Methode</a:t>
            </a:r>
          </a:p>
          <a:p>
            <a:pPr marL="1257300" lvl="2" indent="-342900">
              <a:buFont typeface="Arial" panose="020B0604020202020204" pitchFamily="34" charset="0"/>
              <a:buChar char="•"/>
            </a:pPr>
            <a:r>
              <a:rPr lang="de-AT" sz="2000" b="1" dirty="0"/>
              <a:t>A</a:t>
            </a:r>
            <a:r>
              <a:rPr lang="de-AT" sz="2000" dirty="0"/>
              <a:t>: sofortige Maßnahmen erforderlich, </a:t>
            </a:r>
            <a:br>
              <a:rPr lang="de-AT" sz="2000" dirty="0"/>
            </a:br>
            <a:r>
              <a:rPr lang="de-AT" sz="2000" dirty="0"/>
              <a:t>möglicher Projektabbruch</a:t>
            </a:r>
          </a:p>
          <a:p>
            <a:pPr marL="1257300" lvl="2" indent="-342900">
              <a:buFont typeface="Arial" panose="020B0604020202020204" pitchFamily="34" charset="0"/>
              <a:buChar char="•"/>
            </a:pPr>
            <a:r>
              <a:rPr lang="de-AT" sz="2000" b="1" dirty="0"/>
              <a:t>B1</a:t>
            </a:r>
            <a:r>
              <a:rPr lang="de-AT" sz="2000" dirty="0"/>
              <a:t>: Risikogestaltung durch entsprechende </a:t>
            </a:r>
            <a:br>
              <a:rPr lang="de-AT" sz="2000" dirty="0"/>
            </a:br>
            <a:r>
              <a:rPr lang="de-AT" sz="2000" dirty="0"/>
              <a:t>Maßnahmen</a:t>
            </a:r>
          </a:p>
          <a:p>
            <a:pPr marL="1257300" lvl="2" indent="-342900">
              <a:buFont typeface="Arial" panose="020B0604020202020204" pitchFamily="34" charset="0"/>
              <a:buChar char="•"/>
            </a:pPr>
            <a:r>
              <a:rPr lang="de-AT" sz="2000" b="1" dirty="0"/>
              <a:t>B2</a:t>
            </a:r>
            <a:r>
              <a:rPr lang="de-AT" sz="2000" dirty="0"/>
              <a:t>: Risikovorsorge durch Versicherung</a:t>
            </a:r>
          </a:p>
          <a:p>
            <a:pPr marL="1257300" lvl="2" indent="-342900">
              <a:buFont typeface="Arial" panose="020B0604020202020204" pitchFamily="34" charset="0"/>
              <a:buChar char="•"/>
            </a:pPr>
            <a:r>
              <a:rPr lang="de-AT" sz="2000" b="1" dirty="0"/>
              <a:t>C</a:t>
            </a:r>
            <a:r>
              <a:rPr lang="de-AT" sz="2000" dirty="0"/>
              <a:t>: zu vernachlässigen	</a:t>
            </a:r>
          </a:p>
          <a:p>
            <a:pPr marL="800100" lvl="1" indent="-342900">
              <a:buFont typeface="Arial" panose="020B0604020202020204" pitchFamily="34" charset="0"/>
              <a:buChar char="•"/>
            </a:pPr>
            <a:endParaRPr lang="de-AT" sz="2000" dirty="0"/>
          </a:p>
        </p:txBody>
      </p:sp>
      <p:cxnSp>
        <p:nvCxnSpPr>
          <p:cNvPr id="6" name="Gerade Verbindung mit Pfeil 5">
            <a:extLst>
              <a:ext uri="{FF2B5EF4-FFF2-40B4-BE49-F238E27FC236}">
                <a16:creationId xmlns:a16="http://schemas.microsoft.com/office/drawing/2014/main" id="{265F6164-2C3B-44FC-B763-9C73CDFBC316}"/>
              </a:ext>
            </a:extLst>
          </p:cNvPr>
          <p:cNvCxnSpPr>
            <a:cxnSpLocks/>
          </p:cNvCxnSpPr>
          <p:nvPr/>
        </p:nvCxnSpPr>
        <p:spPr>
          <a:xfrm>
            <a:off x="7063812" y="5693499"/>
            <a:ext cx="1963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54E4AB3D-9714-4438-8619-A9B20506E85B}"/>
              </a:ext>
            </a:extLst>
          </p:cNvPr>
          <p:cNvCxnSpPr>
            <a:cxnSpLocks/>
          </p:cNvCxnSpPr>
          <p:nvPr/>
        </p:nvCxnSpPr>
        <p:spPr>
          <a:xfrm flipV="1">
            <a:off x="7063812" y="3944598"/>
            <a:ext cx="0" cy="1748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3A7B7B0C-07FA-4243-B94F-6561994C8901}"/>
              </a:ext>
            </a:extLst>
          </p:cNvPr>
          <p:cNvSpPr txBox="1"/>
          <p:nvPr/>
        </p:nvSpPr>
        <p:spPr>
          <a:xfrm>
            <a:off x="9060625" y="5546143"/>
            <a:ext cx="1787669" cy="253916"/>
          </a:xfrm>
          <a:prstGeom prst="rect">
            <a:avLst/>
          </a:prstGeom>
          <a:noFill/>
        </p:spPr>
        <p:txBody>
          <a:bodyPr wrap="none" rtlCol="0">
            <a:spAutoFit/>
          </a:bodyPr>
          <a:lstStyle/>
          <a:p>
            <a:r>
              <a:rPr lang="de-AT" sz="1050" dirty="0"/>
              <a:t>Einfluss auf den Projekterfolg</a:t>
            </a:r>
          </a:p>
        </p:txBody>
      </p:sp>
      <p:sp>
        <p:nvSpPr>
          <p:cNvPr id="12" name="Textfeld 11">
            <a:extLst>
              <a:ext uri="{FF2B5EF4-FFF2-40B4-BE49-F238E27FC236}">
                <a16:creationId xmlns:a16="http://schemas.microsoft.com/office/drawing/2014/main" id="{96DBE969-298A-4237-A364-B69607548334}"/>
              </a:ext>
            </a:extLst>
          </p:cNvPr>
          <p:cNvSpPr txBox="1"/>
          <p:nvPr/>
        </p:nvSpPr>
        <p:spPr>
          <a:xfrm>
            <a:off x="6269363" y="3553290"/>
            <a:ext cx="1635384" cy="253916"/>
          </a:xfrm>
          <a:prstGeom prst="rect">
            <a:avLst/>
          </a:prstGeom>
          <a:noFill/>
        </p:spPr>
        <p:txBody>
          <a:bodyPr wrap="none" rtlCol="0">
            <a:spAutoFit/>
          </a:bodyPr>
          <a:lstStyle/>
          <a:p>
            <a:r>
              <a:rPr lang="de-AT" sz="1050" dirty="0"/>
              <a:t>Eintrittswahrscheinlichkeit</a:t>
            </a:r>
          </a:p>
        </p:txBody>
      </p:sp>
      <p:sp>
        <p:nvSpPr>
          <p:cNvPr id="14" name="Textfeld 13">
            <a:extLst>
              <a:ext uri="{FF2B5EF4-FFF2-40B4-BE49-F238E27FC236}">
                <a16:creationId xmlns:a16="http://schemas.microsoft.com/office/drawing/2014/main" id="{9E51A7B6-2D4E-4178-ACE5-2F4BABDAF184}"/>
              </a:ext>
            </a:extLst>
          </p:cNvPr>
          <p:cNvSpPr txBox="1"/>
          <p:nvPr/>
        </p:nvSpPr>
        <p:spPr>
          <a:xfrm>
            <a:off x="6379414" y="4252950"/>
            <a:ext cx="453970" cy="253916"/>
          </a:xfrm>
          <a:prstGeom prst="rect">
            <a:avLst/>
          </a:prstGeom>
          <a:noFill/>
        </p:spPr>
        <p:txBody>
          <a:bodyPr wrap="none" rtlCol="0">
            <a:spAutoFit/>
          </a:bodyPr>
          <a:lstStyle/>
          <a:p>
            <a:r>
              <a:rPr lang="de-AT" sz="1050" dirty="0"/>
              <a:t>hoch</a:t>
            </a:r>
          </a:p>
        </p:txBody>
      </p:sp>
      <p:sp>
        <p:nvSpPr>
          <p:cNvPr id="15" name="Textfeld 14">
            <a:extLst>
              <a:ext uri="{FF2B5EF4-FFF2-40B4-BE49-F238E27FC236}">
                <a16:creationId xmlns:a16="http://schemas.microsoft.com/office/drawing/2014/main" id="{C6C1638B-428B-4D11-9635-F71A594D1127}"/>
              </a:ext>
            </a:extLst>
          </p:cNvPr>
          <p:cNvSpPr txBox="1"/>
          <p:nvPr/>
        </p:nvSpPr>
        <p:spPr>
          <a:xfrm>
            <a:off x="7151771" y="5800059"/>
            <a:ext cx="564578" cy="253916"/>
          </a:xfrm>
          <a:prstGeom prst="rect">
            <a:avLst/>
          </a:prstGeom>
          <a:noFill/>
        </p:spPr>
        <p:txBody>
          <a:bodyPr wrap="none" rtlCol="0">
            <a:spAutoFit/>
          </a:bodyPr>
          <a:lstStyle/>
          <a:p>
            <a:r>
              <a:rPr lang="de-AT" sz="1050" dirty="0"/>
              <a:t>niedrig</a:t>
            </a:r>
          </a:p>
        </p:txBody>
      </p:sp>
      <p:sp>
        <p:nvSpPr>
          <p:cNvPr id="16" name="Textfeld 15">
            <a:extLst>
              <a:ext uri="{FF2B5EF4-FFF2-40B4-BE49-F238E27FC236}">
                <a16:creationId xmlns:a16="http://schemas.microsoft.com/office/drawing/2014/main" id="{9A097757-39EF-4A8D-9025-83C52586D63D}"/>
              </a:ext>
            </a:extLst>
          </p:cNvPr>
          <p:cNvSpPr txBox="1"/>
          <p:nvPr/>
        </p:nvSpPr>
        <p:spPr>
          <a:xfrm>
            <a:off x="6379414" y="5236206"/>
            <a:ext cx="564578" cy="253916"/>
          </a:xfrm>
          <a:prstGeom prst="rect">
            <a:avLst/>
          </a:prstGeom>
          <a:noFill/>
        </p:spPr>
        <p:txBody>
          <a:bodyPr wrap="none" rtlCol="0">
            <a:spAutoFit/>
          </a:bodyPr>
          <a:lstStyle/>
          <a:p>
            <a:r>
              <a:rPr lang="de-AT" sz="1050" dirty="0"/>
              <a:t>niedrig</a:t>
            </a:r>
          </a:p>
        </p:txBody>
      </p:sp>
      <p:sp>
        <p:nvSpPr>
          <p:cNvPr id="17" name="Textfeld 16">
            <a:extLst>
              <a:ext uri="{FF2B5EF4-FFF2-40B4-BE49-F238E27FC236}">
                <a16:creationId xmlns:a16="http://schemas.microsoft.com/office/drawing/2014/main" id="{FA12D4C0-0004-409E-B232-51797E2E20E4}"/>
              </a:ext>
            </a:extLst>
          </p:cNvPr>
          <p:cNvSpPr txBox="1"/>
          <p:nvPr/>
        </p:nvSpPr>
        <p:spPr>
          <a:xfrm>
            <a:off x="8573678" y="5806324"/>
            <a:ext cx="453970" cy="253916"/>
          </a:xfrm>
          <a:prstGeom prst="rect">
            <a:avLst/>
          </a:prstGeom>
          <a:noFill/>
        </p:spPr>
        <p:txBody>
          <a:bodyPr wrap="none" rtlCol="0">
            <a:spAutoFit/>
          </a:bodyPr>
          <a:lstStyle/>
          <a:p>
            <a:r>
              <a:rPr lang="de-AT" sz="1050" dirty="0"/>
              <a:t>hoch</a:t>
            </a:r>
          </a:p>
        </p:txBody>
      </p:sp>
      <p:sp>
        <p:nvSpPr>
          <p:cNvPr id="18" name="Rechteck 17">
            <a:extLst>
              <a:ext uri="{FF2B5EF4-FFF2-40B4-BE49-F238E27FC236}">
                <a16:creationId xmlns:a16="http://schemas.microsoft.com/office/drawing/2014/main" id="{48036DB6-04CF-4A50-921A-8C1B4900C82E}"/>
              </a:ext>
            </a:extLst>
          </p:cNvPr>
          <p:cNvSpPr/>
          <p:nvPr/>
        </p:nvSpPr>
        <p:spPr>
          <a:xfrm>
            <a:off x="7151770" y="4137988"/>
            <a:ext cx="720000" cy="72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B1</a:t>
            </a:r>
          </a:p>
        </p:txBody>
      </p:sp>
      <p:sp>
        <p:nvSpPr>
          <p:cNvPr id="19" name="Rechteck 18">
            <a:extLst>
              <a:ext uri="{FF2B5EF4-FFF2-40B4-BE49-F238E27FC236}">
                <a16:creationId xmlns:a16="http://schemas.microsoft.com/office/drawing/2014/main" id="{51DF250F-F228-4A60-BEEA-9B589411A6EC}"/>
              </a:ext>
            </a:extLst>
          </p:cNvPr>
          <p:cNvSpPr/>
          <p:nvPr/>
        </p:nvSpPr>
        <p:spPr>
          <a:xfrm>
            <a:off x="7151770" y="4893665"/>
            <a:ext cx="720000" cy="72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AT" dirty="0"/>
              <a:t>C</a:t>
            </a:r>
          </a:p>
        </p:txBody>
      </p:sp>
      <p:sp>
        <p:nvSpPr>
          <p:cNvPr id="20" name="Rechteck 19">
            <a:extLst>
              <a:ext uri="{FF2B5EF4-FFF2-40B4-BE49-F238E27FC236}">
                <a16:creationId xmlns:a16="http://schemas.microsoft.com/office/drawing/2014/main" id="{521331B1-E954-45EB-A316-CC6997D9AB83}"/>
              </a:ext>
            </a:extLst>
          </p:cNvPr>
          <p:cNvSpPr/>
          <p:nvPr/>
        </p:nvSpPr>
        <p:spPr>
          <a:xfrm>
            <a:off x="7904747" y="4893665"/>
            <a:ext cx="720000" cy="72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AT" dirty="0"/>
              <a:t>B2</a:t>
            </a:r>
          </a:p>
        </p:txBody>
      </p:sp>
      <p:sp>
        <p:nvSpPr>
          <p:cNvPr id="21" name="Rechteck 20">
            <a:extLst>
              <a:ext uri="{FF2B5EF4-FFF2-40B4-BE49-F238E27FC236}">
                <a16:creationId xmlns:a16="http://schemas.microsoft.com/office/drawing/2014/main" id="{C80E964F-3AC3-4247-95C4-B76CDD99E881}"/>
              </a:ext>
            </a:extLst>
          </p:cNvPr>
          <p:cNvSpPr/>
          <p:nvPr/>
        </p:nvSpPr>
        <p:spPr>
          <a:xfrm>
            <a:off x="7907282" y="4142626"/>
            <a:ext cx="720000" cy="720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t>A</a:t>
            </a:r>
          </a:p>
        </p:txBody>
      </p:sp>
    </p:spTree>
    <p:extLst>
      <p:ext uri="{BB962C8B-B14F-4D97-AF65-F5344CB8AC3E}">
        <p14:creationId xmlns:p14="http://schemas.microsoft.com/office/powerpoint/2010/main" val="236898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476ADA-AFE4-4FD6-9D5F-225BBA3F4976}"/>
              </a:ext>
            </a:extLst>
          </p:cNvPr>
          <p:cNvSpPr>
            <a:spLocks noGrp="1"/>
          </p:cNvSpPr>
          <p:nvPr>
            <p:ph type="title"/>
          </p:nvPr>
        </p:nvSpPr>
        <p:spPr/>
        <p:txBody>
          <a:bodyPr/>
          <a:lstStyle/>
          <a:p>
            <a:r>
              <a:rPr lang="de-AT" dirty="0"/>
              <a:t>Maßnahmen des Risikomanagement</a:t>
            </a:r>
          </a:p>
        </p:txBody>
      </p:sp>
      <p:sp>
        <p:nvSpPr>
          <p:cNvPr id="3" name="Fußzeilenplatzhalter 2">
            <a:extLst>
              <a:ext uri="{FF2B5EF4-FFF2-40B4-BE49-F238E27FC236}">
                <a16:creationId xmlns:a16="http://schemas.microsoft.com/office/drawing/2014/main" id="{80537F38-9477-4FDA-956B-145F5E132889}"/>
              </a:ext>
            </a:extLst>
          </p:cNvPr>
          <p:cNvSpPr>
            <a:spLocks noGrp="1"/>
          </p:cNvSpPr>
          <p:nvPr>
            <p:ph type="ftr" sz="quarter" idx="11"/>
          </p:nvPr>
        </p:nvSpPr>
        <p:spPr>
          <a:xfrm>
            <a:off x="76200" y="6396455"/>
            <a:ext cx="4114800" cy="365125"/>
          </a:xfrm>
        </p:spPr>
        <p:txBody>
          <a:bodyPr/>
          <a:lstStyle/>
          <a:p>
            <a:pPr algn="l"/>
            <a:r>
              <a:rPr lang="de-AT" dirty="0"/>
              <a:t>SYP 3. Jahrgang</a:t>
            </a:r>
          </a:p>
        </p:txBody>
      </p:sp>
      <p:sp>
        <p:nvSpPr>
          <p:cNvPr id="4" name="Fußzeilenplatzhalter 2">
            <a:extLst>
              <a:ext uri="{FF2B5EF4-FFF2-40B4-BE49-F238E27FC236}">
                <a16:creationId xmlns:a16="http://schemas.microsoft.com/office/drawing/2014/main" id="{DB3F485F-9029-4C92-8E32-A4713714BA24}"/>
              </a:ext>
            </a:extLst>
          </p:cNvPr>
          <p:cNvSpPr txBox="1">
            <a:spLocks/>
          </p:cNvSpPr>
          <p:nvPr/>
        </p:nvSpPr>
        <p:spPr>
          <a:xfrm>
            <a:off x="7904747" y="6396455"/>
            <a:ext cx="41148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AT" dirty="0"/>
              <a:t>Autor: Philipp Panzirsch</a:t>
            </a:r>
          </a:p>
        </p:txBody>
      </p:sp>
      <p:sp>
        <p:nvSpPr>
          <p:cNvPr id="7" name="Textfeld 6">
            <a:extLst>
              <a:ext uri="{FF2B5EF4-FFF2-40B4-BE49-F238E27FC236}">
                <a16:creationId xmlns:a16="http://schemas.microsoft.com/office/drawing/2014/main" id="{F9B98F27-71BC-482D-8A3E-E3CE913C653D}"/>
              </a:ext>
            </a:extLst>
          </p:cNvPr>
          <p:cNvSpPr txBox="1"/>
          <p:nvPr/>
        </p:nvSpPr>
        <p:spPr>
          <a:xfrm>
            <a:off x="292768" y="1690688"/>
            <a:ext cx="11606463" cy="4708981"/>
          </a:xfrm>
          <a:prstGeom prst="rect">
            <a:avLst/>
          </a:prstGeom>
          <a:noFill/>
        </p:spPr>
        <p:txBody>
          <a:bodyPr wrap="square" rtlCol="0">
            <a:spAutoFit/>
          </a:bodyPr>
          <a:lstStyle/>
          <a:p>
            <a:r>
              <a:rPr lang="de-AT" sz="2000" dirty="0"/>
              <a:t>Folgende Aufgaben sind im Risikomanagement zu erledigen:</a:t>
            </a:r>
          </a:p>
          <a:p>
            <a:pPr marL="342900" indent="-342900">
              <a:buFont typeface="Arial" panose="020B0604020202020204" pitchFamily="34" charset="0"/>
              <a:buChar char="•"/>
            </a:pPr>
            <a:r>
              <a:rPr lang="de-AT" sz="2000" b="1" dirty="0"/>
              <a:t>Risikogestaltung</a:t>
            </a:r>
            <a:endParaRPr lang="de-AT" sz="2000" dirty="0"/>
          </a:p>
          <a:p>
            <a:pPr marL="800100" lvl="1" indent="-342900">
              <a:buFont typeface="Arial" panose="020B0604020202020204" pitchFamily="34" charset="0"/>
              <a:buChar char="•"/>
            </a:pPr>
            <a:r>
              <a:rPr lang="de-AT" sz="2000" dirty="0"/>
              <a:t>es sollen bereits vor Eintritt des Risikos entsprechende Maßnahmen zur Vermeidung oder Verringerung des Risikos getroffen werden oder Maßnahmen zur Vorsorge für den Schadensfall getroffen werden</a:t>
            </a:r>
          </a:p>
          <a:p>
            <a:pPr marL="800100" lvl="1" indent="-342900">
              <a:buFont typeface="Arial" panose="020B0604020202020204" pitchFamily="34" charset="0"/>
              <a:buChar char="•"/>
            </a:pPr>
            <a:r>
              <a:rPr lang="de-AT" sz="2000" dirty="0"/>
              <a:t>Risikogestaltung kann </a:t>
            </a:r>
            <a:r>
              <a:rPr lang="de-AT" sz="2000" b="1" dirty="0"/>
              <a:t>präventiv</a:t>
            </a:r>
            <a:r>
              <a:rPr lang="de-AT" sz="2000" dirty="0"/>
              <a:t> (Vermeidung, Verringerung) oder </a:t>
            </a:r>
            <a:r>
              <a:rPr lang="de-AT" sz="2000" b="1" dirty="0"/>
              <a:t>korrektiv</a:t>
            </a:r>
            <a:r>
              <a:rPr lang="de-AT" sz="2000" dirty="0"/>
              <a:t> (Vorsorge, Überwälzung) passieren</a:t>
            </a:r>
          </a:p>
          <a:p>
            <a:pPr marL="342900" indent="-342900">
              <a:buFont typeface="Arial" panose="020B0604020202020204" pitchFamily="34" charset="0"/>
              <a:buChar char="•"/>
            </a:pPr>
            <a:r>
              <a:rPr lang="de-AT" sz="2000" dirty="0"/>
              <a:t>Maßnahmen sind:</a:t>
            </a:r>
          </a:p>
          <a:p>
            <a:pPr marL="800100" lvl="1" indent="-342900">
              <a:buFont typeface="Arial" panose="020B0604020202020204" pitchFamily="34" charset="0"/>
              <a:buChar char="•"/>
            </a:pPr>
            <a:r>
              <a:rPr lang="de-AT" sz="2000" dirty="0"/>
              <a:t>Risikovermeidung </a:t>
            </a:r>
            <a:r>
              <a:rPr lang="de-AT" sz="2000" dirty="0">
                <a:sym typeface="Wingdings" panose="05000000000000000000" pitchFamily="2" charset="2"/>
              </a:rPr>
              <a:t> sich einem möglichen Risiko nicht aussetzen. Chancen können verloren gehen.</a:t>
            </a:r>
          </a:p>
          <a:p>
            <a:pPr marL="800100" lvl="1" indent="-342900">
              <a:buFont typeface="Arial" panose="020B0604020202020204" pitchFamily="34" charset="0"/>
              <a:buChar char="•"/>
            </a:pPr>
            <a:r>
              <a:rPr lang="de-AT" sz="2000" dirty="0">
                <a:sym typeface="Wingdings" panose="05000000000000000000" pitchFamily="2" charset="2"/>
              </a:rPr>
              <a:t>Risikoverringerung  Verringerung von Risiken durch gezielte Maßnahmen</a:t>
            </a:r>
          </a:p>
          <a:p>
            <a:pPr marL="800100" lvl="1" indent="-342900">
              <a:buFont typeface="Arial" panose="020B0604020202020204" pitchFamily="34" charset="0"/>
              <a:buChar char="•"/>
            </a:pPr>
            <a:r>
              <a:rPr lang="de-AT" sz="2000" dirty="0">
                <a:sym typeface="Wingdings" panose="05000000000000000000" pitchFamily="2" charset="2"/>
              </a:rPr>
              <a:t>Risikoüberwälzung  Abwälzung eines Risikos an andere. Das kann z. b. durch Versicherung oder vertragliche Regelungen mit Partnern passieren.</a:t>
            </a:r>
          </a:p>
          <a:p>
            <a:pPr marL="800100" lvl="1" indent="-342900">
              <a:buFont typeface="Arial" panose="020B0604020202020204" pitchFamily="34" charset="0"/>
              <a:buChar char="•"/>
            </a:pPr>
            <a:r>
              <a:rPr lang="de-AT" sz="2000" dirty="0">
                <a:sym typeface="Wingdings" panose="05000000000000000000" pitchFamily="2" charset="2"/>
              </a:rPr>
              <a:t>Risikoübernahme  manche Risiken müssen trotz allem getragen werden. Dafür werden Rücklagen aus </a:t>
            </a:r>
            <a:r>
              <a:rPr lang="de-AT" sz="2000">
                <a:sym typeface="Wingdings" panose="05000000000000000000" pitchFamily="2" charset="2"/>
              </a:rPr>
              <a:t>Risikoaufschlägen gebildet.</a:t>
            </a:r>
            <a:endParaRPr lang="de-AT" sz="2000" dirty="0"/>
          </a:p>
          <a:p>
            <a:pPr marL="800100" lvl="1" indent="-342900">
              <a:buFont typeface="Arial" panose="020B0604020202020204" pitchFamily="34" charset="0"/>
              <a:buChar char="•"/>
            </a:pPr>
            <a:endParaRPr lang="de-AT" sz="2000" dirty="0"/>
          </a:p>
        </p:txBody>
      </p:sp>
    </p:spTree>
    <p:extLst>
      <p:ext uri="{BB962C8B-B14F-4D97-AF65-F5344CB8AC3E}">
        <p14:creationId xmlns:p14="http://schemas.microsoft.com/office/powerpoint/2010/main" val="303656885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6118EDFCEEAE148B101988885643524" ma:contentTypeVersion="6" ma:contentTypeDescription="Ein neues Dokument erstellen." ma:contentTypeScope="" ma:versionID="6c6ab72fe79df2a7c89c3d086313bca0">
  <xsd:schema xmlns:xsd="http://www.w3.org/2001/XMLSchema" xmlns:xs="http://www.w3.org/2001/XMLSchema" xmlns:p="http://schemas.microsoft.com/office/2006/metadata/properties" xmlns:ns2="1658011a-62be-4c0c-9b51-b2a4132a9fc4" targetNamespace="http://schemas.microsoft.com/office/2006/metadata/properties" ma:root="true" ma:fieldsID="35ce63ba95e6fe94a234961012484298" ns2:_="">
    <xsd:import namespace="1658011a-62be-4c0c-9b51-b2a4132a9fc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58011a-62be-4c0c-9b51-b2a4132a9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9D1B75-41EA-4362-A7BD-EDC29DFF9885}"/>
</file>

<file path=customXml/itemProps2.xml><?xml version="1.0" encoding="utf-8"?>
<ds:datastoreItem xmlns:ds="http://schemas.openxmlformats.org/officeDocument/2006/customXml" ds:itemID="{81EB8D60-3041-4C33-B072-8729FCA752A8}"/>
</file>

<file path=customXml/itemProps3.xml><?xml version="1.0" encoding="utf-8"?>
<ds:datastoreItem xmlns:ds="http://schemas.openxmlformats.org/officeDocument/2006/customXml" ds:itemID="{091FB797-8934-4EB4-A849-BFCA559E30FA}"/>
</file>

<file path=docProps/app.xml><?xml version="1.0" encoding="utf-8"?>
<Properties xmlns="http://schemas.openxmlformats.org/officeDocument/2006/extended-properties" xmlns:vt="http://schemas.openxmlformats.org/officeDocument/2006/docPropsVTypes">
  <TotalTime>0</TotalTime>
  <Words>624</Words>
  <Application>Microsoft Office PowerPoint</Application>
  <PresentationFormat>Breitbild</PresentationFormat>
  <Paragraphs>113</Paragraphs>
  <Slides>8</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Wiederholung Projektphasen</vt:lpstr>
      <vt:lpstr>Querschnittsaufgaben</vt:lpstr>
      <vt:lpstr>Risikomanagement</vt:lpstr>
      <vt:lpstr>Risikomanagement</vt:lpstr>
      <vt:lpstr>Maßnahmen des Risikomanagement</vt:lpstr>
      <vt:lpstr>Maßnahmen des Risikomanagement</vt:lpstr>
      <vt:lpstr>Maßnahmen des Risikomanagement</vt:lpstr>
      <vt:lpstr>Maßnahmen des Risikomanagement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Panzirsch</dc:creator>
  <cp:lastModifiedBy>Panzirsch Philipp</cp:lastModifiedBy>
  <cp:revision>206</cp:revision>
  <dcterms:created xsi:type="dcterms:W3CDTF">2020-08-31T10:32:32Z</dcterms:created>
  <dcterms:modified xsi:type="dcterms:W3CDTF">2021-01-06T16:14:34Z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0x01010006118EDFCEEAE148B101988885643524</vt:lpwstr>
  </property>
</Properties>
</file>