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drawings/drawing1.xml" ContentType="application/vnd.openxmlformats-officedocument.drawingml.chartshape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rts/chart3.xml" ContentType="application/vnd.openxmlformats-officedocument.drawingml.char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charts/colors3.xml" ContentType="application/vnd.ms-office.chartcolorstyle+xml"/>
  <Override PartName="/ppt/charts/colors2.xml" ContentType="application/vnd.ms-office.chartcolorstyle+xml"/>
  <Override PartName="/ppt/charts/colors1.xml" ContentType="application/vnd.ms-office.chartcolorstyle+xml"/>
  <Override PartName="/ppt/charts/style2.xml" ContentType="application/vnd.ms-office.chartstyle+xml"/>
  <Override PartName="/ppt/charts/chart2.xml" ContentType="application/vnd.openxmlformats-officedocument.drawingml.chart+xml"/>
  <Override PartName="/ppt/charts/style3.xml" ContentType="application/vnd.ms-office.chartstyle+xml"/>
  <Override PartName="/ppt/charts/style1.xml" ContentType="application/vnd.ms-office.chartstyle+xml"/>
  <Override PartName="/ppt/charts/chart1.xml" ContentType="application/vnd.openxmlformats-officedocument.drawingml.chart+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5"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108" d="100"/>
          <a:sy n="108" d="100"/>
        </p:scale>
        <p:origin x="540"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charts/_rels/chart1.xml.rels><?xml version="1.0" encoding="UTF-8" standalone="yes"?>
<Relationships xmlns="http://schemas.openxmlformats.org/package/2006/relationships"><Relationship Id="rId3" Type="http://schemas.openxmlformats.org/officeDocument/2006/relationships/oleObject" Target="Mappe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ipS\SynologyDrive\HTL\SYP\Kostenkontrol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FipS\SynologyDrive\HTL\SYP\meilensteintrendanalyse.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AT"/>
              <a:t>Kostenhistogramm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SOLL</c:v>
                </c:pt>
              </c:strCache>
            </c:strRef>
          </c:tx>
          <c:spPr>
            <a:solidFill>
              <a:schemeClr val="accent1"/>
            </a:solidFill>
            <a:ln>
              <a:noFill/>
            </a:ln>
            <a:effectLst/>
          </c:spPr>
          <c:invertIfNegative val="0"/>
          <c:cat>
            <c:strRef>
              <c:f>Tabelle1!$A$2:$A$8</c:f>
              <c:strCache>
                <c:ptCount val="7"/>
                <c:pt idx="0">
                  <c:v>Jänner</c:v>
                </c:pt>
                <c:pt idx="1">
                  <c:v>Februar</c:v>
                </c:pt>
                <c:pt idx="2">
                  <c:v>März</c:v>
                </c:pt>
                <c:pt idx="3">
                  <c:v>April</c:v>
                </c:pt>
                <c:pt idx="4">
                  <c:v>Mai</c:v>
                </c:pt>
                <c:pt idx="5">
                  <c:v>Juni</c:v>
                </c:pt>
                <c:pt idx="6">
                  <c:v>Juli</c:v>
                </c:pt>
              </c:strCache>
            </c:strRef>
          </c:cat>
          <c:val>
            <c:numRef>
              <c:f>Tabelle1!$B$2:$B$8</c:f>
              <c:numCache>
                <c:formatCode>General</c:formatCode>
                <c:ptCount val="7"/>
                <c:pt idx="0">
                  <c:v>20000</c:v>
                </c:pt>
                <c:pt idx="1">
                  <c:v>30000</c:v>
                </c:pt>
                <c:pt idx="2">
                  <c:v>10000</c:v>
                </c:pt>
                <c:pt idx="3">
                  <c:v>40000</c:v>
                </c:pt>
                <c:pt idx="4">
                  <c:v>20000</c:v>
                </c:pt>
                <c:pt idx="5">
                  <c:v>30000</c:v>
                </c:pt>
                <c:pt idx="6">
                  <c:v>10000</c:v>
                </c:pt>
              </c:numCache>
            </c:numRef>
          </c:val>
          <c:extLst>
            <c:ext xmlns:c16="http://schemas.microsoft.com/office/drawing/2014/chart" uri="{C3380CC4-5D6E-409C-BE32-E72D297353CC}">
              <c16:uniqueId val="{00000000-10BE-46B7-B328-845E5759E06E}"/>
            </c:ext>
          </c:extLst>
        </c:ser>
        <c:ser>
          <c:idx val="1"/>
          <c:order val="1"/>
          <c:tx>
            <c:strRef>
              <c:f>Tabelle1!$C$1</c:f>
              <c:strCache>
                <c:ptCount val="1"/>
                <c:pt idx="0">
                  <c:v>IST</c:v>
                </c:pt>
              </c:strCache>
            </c:strRef>
          </c:tx>
          <c:spPr>
            <a:solidFill>
              <a:schemeClr val="accent2"/>
            </a:solidFill>
            <a:ln>
              <a:noFill/>
            </a:ln>
            <a:effectLst/>
          </c:spPr>
          <c:invertIfNegative val="0"/>
          <c:cat>
            <c:strRef>
              <c:f>Tabelle1!$A$2:$A$8</c:f>
              <c:strCache>
                <c:ptCount val="7"/>
                <c:pt idx="0">
                  <c:v>Jänner</c:v>
                </c:pt>
                <c:pt idx="1">
                  <c:v>Februar</c:v>
                </c:pt>
                <c:pt idx="2">
                  <c:v>März</c:v>
                </c:pt>
                <c:pt idx="3">
                  <c:v>April</c:v>
                </c:pt>
                <c:pt idx="4">
                  <c:v>Mai</c:v>
                </c:pt>
                <c:pt idx="5">
                  <c:v>Juni</c:v>
                </c:pt>
                <c:pt idx="6">
                  <c:v>Juli</c:v>
                </c:pt>
              </c:strCache>
            </c:strRef>
          </c:cat>
          <c:val>
            <c:numRef>
              <c:f>Tabelle1!$C$2:$C$8</c:f>
              <c:numCache>
                <c:formatCode>General</c:formatCode>
                <c:ptCount val="7"/>
                <c:pt idx="0">
                  <c:v>15000</c:v>
                </c:pt>
                <c:pt idx="1">
                  <c:v>40000</c:v>
                </c:pt>
                <c:pt idx="2">
                  <c:v>15000</c:v>
                </c:pt>
                <c:pt idx="3">
                  <c:v>30000</c:v>
                </c:pt>
                <c:pt idx="4">
                  <c:v>25000</c:v>
                </c:pt>
                <c:pt idx="5">
                  <c:v>35000</c:v>
                </c:pt>
                <c:pt idx="6">
                  <c:v>5000</c:v>
                </c:pt>
              </c:numCache>
            </c:numRef>
          </c:val>
          <c:extLst>
            <c:ext xmlns:c16="http://schemas.microsoft.com/office/drawing/2014/chart" uri="{C3380CC4-5D6E-409C-BE32-E72D297353CC}">
              <c16:uniqueId val="{00000001-10BE-46B7-B328-845E5759E06E}"/>
            </c:ext>
          </c:extLst>
        </c:ser>
        <c:dLbls>
          <c:showLegendKey val="0"/>
          <c:showVal val="0"/>
          <c:showCatName val="0"/>
          <c:showSerName val="0"/>
          <c:showPercent val="0"/>
          <c:showBubbleSize val="0"/>
        </c:dLbls>
        <c:gapWidth val="219"/>
        <c:overlap val="-27"/>
        <c:axId val="468958960"/>
        <c:axId val="468961256"/>
      </c:barChart>
      <c:catAx>
        <c:axId val="468958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68961256"/>
        <c:crosses val="autoZero"/>
        <c:auto val="1"/>
        <c:lblAlgn val="ctr"/>
        <c:lblOffset val="100"/>
        <c:noMultiLvlLbl val="0"/>
      </c:catAx>
      <c:valAx>
        <c:axId val="468961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68958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AT"/>
              <a:t>Kostensummenkurve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lineChart>
        <c:grouping val="standard"/>
        <c:varyColors val="0"/>
        <c:ser>
          <c:idx val="0"/>
          <c:order val="0"/>
          <c:tx>
            <c:strRef>
              <c:f>Tabelle1!$D$1</c:f>
              <c:strCache>
                <c:ptCount val="1"/>
                <c:pt idx="0">
                  <c:v>Summe Soll</c:v>
                </c:pt>
              </c:strCache>
            </c:strRef>
          </c:tx>
          <c:spPr>
            <a:ln w="28575" cap="rnd">
              <a:solidFill>
                <a:schemeClr val="accent1"/>
              </a:solidFill>
              <a:round/>
            </a:ln>
            <a:effectLst/>
          </c:spPr>
          <c:marker>
            <c:symbol val="none"/>
          </c:marker>
          <c:cat>
            <c:strRef>
              <c:f>Tabelle1!$F$2:$F$8</c:f>
              <c:strCache>
                <c:ptCount val="7"/>
                <c:pt idx="0">
                  <c:v>Jänner</c:v>
                </c:pt>
                <c:pt idx="1">
                  <c:v>Februar</c:v>
                </c:pt>
                <c:pt idx="2">
                  <c:v>März</c:v>
                </c:pt>
                <c:pt idx="3">
                  <c:v>April</c:v>
                </c:pt>
                <c:pt idx="4">
                  <c:v>Mai</c:v>
                </c:pt>
                <c:pt idx="5">
                  <c:v>Juni</c:v>
                </c:pt>
                <c:pt idx="6">
                  <c:v>Juli</c:v>
                </c:pt>
              </c:strCache>
            </c:strRef>
          </c:cat>
          <c:val>
            <c:numRef>
              <c:f>Tabelle1!$D$2:$D$8</c:f>
              <c:numCache>
                <c:formatCode>General</c:formatCode>
                <c:ptCount val="7"/>
                <c:pt idx="0">
                  <c:v>20000</c:v>
                </c:pt>
                <c:pt idx="1">
                  <c:v>50000</c:v>
                </c:pt>
                <c:pt idx="2">
                  <c:v>60000</c:v>
                </c:pt>
                <c:pt idx="3">
                  <c:v>100000</c:v>
                </c:pt>
                <c:pt idx="4">
                  <c:v>120000</c:v>
                </c:pt>
                <c:pt idx="5">
                  <c:v>150000</c:v>
                </c:pt>
                <c:pt idx="6">
                  <c:v>160000</c:v>
                </c:pt>
              </c:numCache>
            </c:numRef>
          </c:val>
          <c:smooth val="0"/>
          <c:extLst>
            <c:ext xmlns:c16="http://schemas.microsoft.com/office/drawing/2014/chart" uri="{C3380CC4-5D6E-409C-BE32-E72D297353CC}">
              <c16:uniqueId val="{00000000-8F9E-48CA-86C8-BFE6C73A173C}"/>
            </c:ext>
          </c:extLst>
        </c:ser>
        <c:ser>
          <c:idx val="1"/>
          <c:order val="1"/>
          <c:tx>
            <c:strRef>
              <c:f>Tabelle1!$E$1</c:f>
              <c:strCache>
                <c:ptCount val="1"/>
                <c:pt idx="0">
                  <c:v>Summe Ist</c:v>
                </c:pt>
              </c:strCache>
            </c:strRef>
          </c:tx>
          <c:spPr>
            <a:ln w="28575" cap="rnd">
              <a:solidFill>
                <a:schemeClr val="accent2"/>
              </a:solidFill>
              <a:round/>
            </a:ln>
            <a:effectLst/>
          </c:spPr>
          <c:marker>
            <c:symbol val="none"/>
          </c:marker>
          <c:cat>
            <c:strRef>
              <c:f>Tabelle1!$F$2:$F$8</c:f>
              <c:strCache>
                <c:ptCount val="7"/>
                <c:pt idx="0">
                  <c:v>Jänner</c:v>
                </c:pt>
                <c:pt idx="1">
                  <c:v>Februar</c:v>
                </c:pt>
                <c:pt idx="2">
                  <c:v>März</c:v>
                </c:pt>
                <c:pt idx="3">
                  <c:v>April</c:v>
                </c:pt>
                <c:pt idx="4">
                  <c:v>Mai</c:v>
                </c:pt>
                <c:pt idx="5">
                  <c:v>Juni</c:v>
                </c:pt>
                <c:pt idx="6">
                  <c:v>Juli</c:v>
                </c:pt>
              </c:strCache>
            </c:strRef>
          </c:cat>
          <c:val>
            <c:numRef>
              <c:f>Tabelle1!$E$2:$E$8</c:f>
              <c:numCache>
                <c:formatCode>General</c:formatCode>
                <c:ptCount val="7"/>
                <c:pt idx="0">
                  <c:v>15000</c:v>
                </c:pt>
                <c:pt idx="1">
                  <c:v>55000</c:v>
                </c:pt>
                <c:pt idx="2">
                  <c:v>70000</c:v>
                </c:pt>
                <c:pt idx="3">
                  <c:v>100000</c:v>
                </c:pt>
                <c:pt idx="4">
                  <c:v>125000</c:v>
                </c:pt>
                <c:pt idx="5">
                  <c:v>160000</c:v>
                </c:pt>
                <c:pt idx="6">
                  <c:v>165000</c:v>
                </c:pt>
              </c:numCache>
            </c:numRef>
          </c:val>
          <c:smooth val="0"/>
          <c:extLst>
            <c:ext xmlns:c16="http://schemas.microsoft.com/office/drawing/2014/chart" uri="{C3380CC4-5D6E-409C-BE32-E72D297353CC}">
              <c16:uniqueId val="{00000001-8F9E-48CA-86C8-BFE6C73A173C}"/>
            </c:ext>
          </c:extLst>
        </c:ser>
        <c:ser>
          <c:idx val="2"/>
          <c:order val="2"/>
          <c:tx>
            <c:strRef>
              <c:f>Tabelle1!$F$1</c:f>
              <c:strCache>
                <c:ptCount val="1"/>
              </c:strCache>
            </c:strRef>
          </c:tx>
          <c:spPr>
            <a:ln w="28575" cap="rnd">
              <a:solidFill>
                <a:schemeClr val="accent3"/>
              </a:solidFill>
              <a:round/>
            </a:ln>
            <a:effectLst/>
          </c:spPr>
          <c:marker>
            <c:symbol val="none"/>
          </c:marker>
          <c:cat>
            <c:strRef>
              <c:f>Tabelle1!$F$2:$F$8</c:f>
              <c:strCache>
                <c:ptCount val="7"/>
                <c:pt idx="0">
                  <c:v>Jänner</c:v>
                </c:pt>
                <c:pt idx="1">
                  <c:v>Februar</c:v>
                </c:pt>
                <c:pt idx="2">
                  <c:v>März</c:v>
                </c:pt>
                <c:pt idx="3">
                  <c:v>April</c:v>
                </c:pt>
                <c:pt idx="4">
                  <c:v>Mai</c:v>
                </c:pt>
                <c:pt idx="5">
                  <c:v>Juni</c:v>
                </c:pt>
                <c:pt idx="6">
                  <c:v>Juli</c:v>
                </c:pt>
              </c:strCache>
            </c:strRef>
          </c:cat>
          <c:val>
            <c:numRef>
              <c:f>Tabelle1!$F$2:$F$8</c:f>
              <c:numCache>
                <c:formatCode>General</c:formatCode>
                <c:ptCount val="7"/>
                <c:pt idx="0">
                  <c:v>0</c:v>
                </c:pt>
                <c:pt idx="1">
                  <c:v>0</c:v>
                </c:pt>
                <c:pt idx="2">
                  <c:v>0</c:v>
                </c:pt>
                <c:pt idx="3">
                  <c:v>0</c:v>
                </c:pt>
                <c:pt idx="4">
                  <c:v>0</c:v>
                </c:pt>
                <c:pt idx="5">
                  <c:v>0</c:v>
                </c:pt>
                <c:pt idx="6">
                  <c:v>0</c:v>
                </c:pt>
              </c:numCache>
            </c:numRef>
          </c:val>
          <c:smooth val="0"/>
          <c:extLst>
            <c:ext xmlns:c16="http://schemas.microsoft.com/office/drawing/2014/chart" uri="{C3380CC4-5D6E-409C-BE32-E72D297353CC}">
              <c16:uniqueId val="{00000002-8F9E-48CA-86C8-BFE6C73A173C}"/>
            </c:ext>
          </c:extLst>
        </c:ser>
        <c:dLbls>
          <c:showLegendKey val="0"/>
          <c:showVal val="0"/>
          <c:showCatName val="0"/>
          <c:showSerName val="0"/>
          <c:showPercent val="0"/>
          <c:showBubbleSize val="0"/>
        </c:dLbls>
        <c:smooth val="0"/>
        <c:axId val="210414816"/>
        <c:axId val="210416456"/>
      </c:lineChart>
      <c:catAx>
        <c:axId val="21041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10416456"/>
        <c:crosses val="autoZero"/>
        <c:auto val="1"/>
        <c:lblAlgn val="ctr"/>
        <c:lblOffset val="100"/>
        <c:noMultiLvlLbl val="0"/>
      </c:catAx>
      <c:valAx>
        <c:axId val="210416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104148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lineChart>
        <c:grouping val="standard"/>
        <c:varyColors val="0"/>
        <c:ser>
          <c:idx val="0"/>
          <c:order val="0"/>
          <c:tx>
            <c:strRef>
              <c:f>Tabelle1!$A$3</c:f>
              <c:strCache>
                <c:ptCount val="1"/>
                <c:pt idx="0">
                  <c:v>Anforderungen fertig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Tabelle1!$B$2:$V$2</c:f>
              <c:numCache>
                <c:formatCode>General</c:formatCode>
                <c:ptCount val="21"/>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Tabelle1!$B$3:$V$3</c:f>
              <c:numCache>
                <c:formatCode>General</c:formatCode>
                <c:ptCount val="21"/>
                <c:pt idx="0">
                  <c:v>4</c:v>
                </c:pt>
                <c:pt idx="1">
                  <c:v>4</c:v>
                </c:pt>
                <c:pt idx="2">
                  <c:v>4</c:v>
                </c:pt>
                <c:pt idx="3">
                  <c:v>5</c:v>
                </c:pt>
                <c:pt idx="4">
                  <c:v>4</c:v>
                </c:pt>
              </c:numCache>
            </c:numRef>
          </c:val>
          <c:smooth val="0"/>
          <c:extLst>
            <c:ext xmlns:c16="http://schemas.microsoft.com/office/drawing/2014/chart" uri="{C3380CC4-5D6E-409C-BE32-E72D297353CC}">
              <c16:uniqueId val="{00000000-677D-4DE4-A5E4-AE9A619C2A50}"/>
            </c:ext>
          </c:extLst>
        </c:ser>
        <c:ser>
          <c:idx val="1"/>
          <c:order val="1"/>
          <c:tx>
            <c:strRef>
              <c:f>Tabelle1!$A$4</c:f>
              <c:strCache>
                <c:ptCount val="1"/>
                <c:pt idx="0">
                  <c:v>Architektur fertig</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Tabelle1!$B$2:$V$2</c:f>
              <c:numCache>
                <c:formatCode>General</c:formatCode>
                <c:ptCount val="21"/>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Tabelle1!$B$4:$V$4</c:f>
              <c:numCache>
                <c:formatCode>General</c:formatCode>
                <c:ptCount val="21"/>
                <c:pt idx="0">
                  <c:v>7</c:v>
                </c:pt>
                <c:pt idx="1">
                  <c:v>7</c:v>
                </c:pt>
                <c:pt idx="2">
                  <c:v>8</c:v>
                </c:pt>
                <c:pt idx="3">
                  <c:v>9</c:v>
                </c:pt>
                <c:pt idx="4">
                  <c:v>8</c:v>
                </c:pt>
                <c:pt idx="5">
                  <c:v>7</c:v>
                </c:pt>
                <c:pt idx="6">
                  <c:v>7</c:v>
                </c:pt>
                <c:pt idx="7">
                  <c:v>7</c:v>
                </c:pt>
              </c:numCache>
            </c:numRef>
          </c:val>
          <c:smooth val="0"/>
          <c:extLst>
            <c:ext xmlns:c16="http://schemas.microsoft.com/office/drawing/2014/chart" uri="{C3380CC4-5D6E-409C-BE32-E72D297353CC}">
              <c16:uniqueId val="{00000001-677D-4DE4-A5E4-AE9A619C2A50}"/>
            </c:ext>
          </c:extLst>
        </c:ser>
        <c:ser>
          <c:idx val="2"/>
          <c:order val="2"/>
          <c:tx>
            <c:strRef>
              <c:f>Tabelle1!$A$5</c:f>
              <c:strCache>
                <c:ptCount val="1"/>
                <c:pt idx="0">
                  <c:v>Entwicklung fertig</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Tabelle1!$B$2:$V$2</c:f>
              <c:numCache>
                <c:formatCode>General</c:formatCode>
                <c:ptCount val="21"/>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Tabelle1!$B$5:$V$5</c:f>
              <c:numCache>
                <c:formatCode>General</c:formatCode>
                <c:ptCount val="21"/>
                <c:pt idx="0">
                  <c:v>14</c:v>
                </c:pt>
                <c:pt idx="1">
                  <c:v>14</c:v>
                </c:pt>
                <c:pt idx="2">
                  <c:v>14</c:v>
                </c:pt>
                <c:pt idx="3">
                  <c:v>14</c:v>
                </c:pt>
                <c:pt idx="4">
                  <c:v>14</c:v>
                </c:pt>
                <c:pt idx="5">
                  <c:v>14</c:v>
                </c:pt>
                <c:pt idx="6">
                  <c:v>14</c:v>
                </c:pt>
                <c:pt idx="7">
                  <c:v>14</c:v>
                </c:pt>
                <c:pt idx="8">
                  <c:v>14</c:v>
                </c:pt>
                <c:pt idx="9">
                  <c:v>15</c:v>
                </c:pt>
                <c:pt idx="10">
                  <c:v>15</c:v>
                </c:pt>
                <c:pt idx="11">
                  <c:v>16</c:v>
                </c:pt>
                <c:pt idx="12">
                  <c:v>17</c:v>
                </c:pt>
                <c:pt idx="13">
                  <c:v>17</c:v>
                </c:pt>
                <c:pt idx="14">
                  <c:v>17</c:v>
                </c:pt>
                <c:pt idx="15">
                  <c:v>17</c:v>
                </c:pt>
                <c:pt idx="16">
                  <c:v>17</c:v>
                </c:pt>
                <c:pt idx="17">
                  <c:v>17</c:v>
                </c:pt>
              </c:numCache>
            </c:numRef>
          </c:val>
          <c:smooth val="0"/>
          <c:extLst>
            <c:ext xmlns:c16="http://schemas.microsoft.com/office/drawing/2014/chart" uri="{C3380CC4-5D6E-409C-BE32-E72D297353CC}">
              <c16:uniqueId val="{00000002-677D-4DE4-A5E4-AE9A619C2A50}"/>
            </c:ext>
          </c:extLst>
        </c:ser>
        <c:ser>
          <c:idx val="3"/>
          <c:order val="3"/>
          <c:tx>
            <c:strRef>
              <c:f>Tabelle1!$A$6</c:f>
              <c:strCache>
                <c:ptCount val="1"/>
                <c:pt idx="0">
                  <c:v>Tests fertig</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Tabelle1!$B$2:$V$2</c:f>
              <c:numCache>
                <c:formatCode>General</c:formatCode>
                <c:ptCount val="21"/>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Tabelle1!$B$6:$V$6</c:f>
              <c:numCache>
                <c:formatCode>General</c:formatCode>
                <c:ptCount val="21"/>
                <c:pt idx="0">
                  <c:v>18</c:v>
                </c:pt>
                <c:pt idx="1">
                  <c:v>18</c:v>
                </c:pt>
                <c:pt idx="2">
                  <c:v>18</c:v>
                </c:pt>
                <c:pt idx="3">
                  <c:v>18</c:v>
                </c:pt>
                <c:pt idx="4">
                  <c:v>18</c:v>
                </c:pt>
                <c:pt idx="5">
                  <c:v>18</c:v>
                </c:pt>
                <c:pt idx="6">
                  <c:v>18</c:v>
                </c:pt>
                <c:pt idx="7">
                  <c:v>18</c:v>
                </c:pt>
                <c:pt idx="8">
                  <c:v>18</c:v>
                </c:pt>
                <c:pt idx="9">
                  <c:v>18</c:v>
                </c:pt>
                <c:pt idx="10">
                  <c:v>18</c:v>
                </c:pt>
                <c:pt idx="11">
                  <c:v>18</c:v>
                </c:pt>
                <c:pt idx="12">
                  <c:v>18</c:v>
                </c:pt>
                <c:pt idx="13">
                  <c:v>18</c:v>
                </c:pt>
                <c:pt idx="14">
                  <c:v>18</c:v>
                </c:pt>
                <c:pt idx="15">
                  <c:v>19</c:v>
                </c:pt>
                <c:pt idx="16">
                  <c:v>19</c:v>
                </c:pt>
                <c:pt idx="17">
                  <c:v>19</c:v>
                </c:pt>
                <c:pt idx="18">
                  <c:v>19</c:v>
                </c:pt>
                <c:pt idx="19">
                  <c:v>19</c:v>
                </c:pt>
              </c:numCache>
            </c:numRef>
          </c:val>
          <c:smooth val="0"/>
          <c:extLst>
            <c:ext xmlns:c16="http://schemas.microsoft.com/office/drawing/2014/chart" uri="{C3380CC4-5D6E-409C-BE32-E72D297353CC}">
              <c16:uniqueId val="{00000003-677D-4DE4-A5E4-AE9A619C2A50}"/>
            </c:ext>
          </c:extLst>
        </c:ser>
        <c:ser>
          <c:idx val="4"/>
          <c:order val="4"/>
          <c:tx>
            <c:strRef>
              <c:f>Tabelle1!$A$7</c:f>
              <c:strCache>
                <c:ptCount val="1"/>
                <c:pt idx="0">
                  <c:v>SW produktiv</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Tabelle1!$B$2:$V$2</c:f>
              <c:numCache>
                <c:formatCode>General</c:formatCode>
                <c:ptCount val="21"/>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Tabelle1!$B$7:$V$7</c:f>
              <c:numCache>
                <c:formatCode>General</c:formatCode>
                <c:ptCount val="21"/>
                <c:pt idx="0">
                  <c:v>20</c:v>
                </c:pt>
                <c:pt idx="1">
                  <c:v>20</c:v>
                </c:pt>
                <c:pt idx="2">
                  <c:v>20</c:v>
                </c:pt>
                <c:pt idx="3">
                  <c:v>20</c:v>
                </c:pt>
                <c:pt idx="4">
                  <c:v>20</c:v>
                </c:pt>
                <c:pt idx="5">
                  <c:v>20</c:v>
                </c:pt>
                <c:pt idx="6">
                  <c:v>20</c:v>
                </c:pt>
                <c:pt idx="7">
                  <c:v>20</c:v>
                </c:pt>
                <c:pt idx="8">
                  <c:v>20</c:v>
                </c:pt>
                <c:pt idx="9">
                  <c:v>20</c:v>
                </c:pt>
                <c:pt idx="10">
                  <c:v>20</c:v>
                </c:pt>
                <c:pt idx="11">
                  <c:v>20</c:v>
                </c:pt>
                <c:pt idx="12">
                  <c:v>20</c:v>
                </c:pt>
                <c:pt idx="13">
                  <c:v>20</c:v>
                </c:pt>
                <c:pt idx="14">
                  <c:v>20</c:v>
                </c:pt>
                <c:pt idx="15">
                  <c:v>20</c:v>
                </c:pt>
                <c:pt idx="16">
                  <c:v>20</c:v>
                </c:pt>
                <c:pt idx="17">
                  <c:v>20</c:v>
                </c:pt>
                <c:pt idx="18">
                  <c:v>20</c:v>
                </c:pt>
                <c:pt idx="19">
                  <c:v>20</c:v>
                </c:pt>
                <c:pt idx="20">
                  <c:v>20</c:v>
                </c:pt>
              </c:numCache>
            </c:numRef>
          </c:val>
          <c:smooth val="0"/>
          <c:extLst>
            <c:ext xmlns:c16="http://schemas.microsoft.com/office/drawing/2014/chart" uri="{C3380CC4-5D6E-409C-BE32-E72D297353CC}">
              <c16:uniqueId val="{00000004-677D-4DE4-A5E4-AE9A619C2A50}"/>
            </c:ext>
          </c:extLst>
        </c:ser>
        <c:dLbls>
          <c:showLegendKey val="0"/>
          <c:showVal val="0"/>
          <c:showCatName val="0"/>
          <c:showSerName val="0"/>
          <c:showPercent val="0"/>
          <c:showBubbleSize val="0"/>
        </c:dLbls>
        <c:marker val="1"/>
        <c:smooth val="0"/>
        <c:axId val="860380368"/>
        <c:axId val="860377088"/>
      </c:lineChart>
      <c:catAx>
        <c:axId val="8603803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860377088"/>
        <c:crosses val="autoZero"/>
        <c:auto val="0"/>
        <c:lblAlgn val="ctr"/>
        <c:lblOffset val="100"/>
        <c:noMultiLvlLbl val="0"/>
      </c:catAx>
      <c:valAx>
        <c:axId val="860377088"/>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860380368"/>
        <c:crossesAt val="1"/>
        <c:crossBetween val="midCat"/>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0.04044</cdr:x>
      <cdr:y>0.08844</cdr:y>
    </cdr:from>
    <cdr:to>
      <cdr:x>0.97384</cdr:x>
      <cdr:y>0.89358</cdr:y>
    </cdr:to>
    <cdr:cxnSp macro="">
      <cdr:nvCxnSpPr>
        <cdr:cNvPr id="3" name="Gerader Verbinder 2">
          <a:extLst xmlns:a="http://schemas.openxmlformats.org/drawingml/2006/main">
            <a:ext uri="{FF2B5EF4-FFF2-40B4-BE49-F238E27FC236}">
              <a16:creationId xmlns:a16="http://schemas.microsoft.com/office/drawing/2014/main" id="{D5B3B4A9-E4D2-41DC-8287-F464D13B8D13}"/>
            </a:ext>
          </a:extLst>
        </cdr:cNvPr>
        <cdr:cNvCxnSpPr/>
      </cdr:nvCxnSpPr>
      <cdr:spPr>
        <a:xfrm xmlns:a="http://schemas.openxmlformats.org/drawingml/2006/main" flipV="1">
          <a:off x="301902" y="474933"/>
          <a:ext cx="6968971" cy="432342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BBBDB-5A7F-4F0E-AB8D-72566A1669F7}" type="datetimeFigureOut">
              <a:rPr lang="de-AT" smtClean="0"/>
              <a:t>19.01.2021</a:t>
            </a:fld>
            <a:endParaRPr lang="de-AT"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DD63B-7122-4DC7-AFD9-63BD513409A9}" type="slidenum">
              <a:rPr lang="de-AT" smtClean="0"/>
              <a:t>‹Nr.›</a:t>
            </a:fld>
            <a:endParaRPr lang="de-AT" dirty="0"/>
          </a:p>
        </p:txBody>
      </p:sp>
    </p:spTree>
    <p:extLst>
      <p:ext uri="{BB962C8B-B14F-4D97-AF65-F5344CB8AC3E}">
        <p14:creationId xmlns:p14="http://schemas.microsoft.com/office/powerpoint/2010/main" val="425903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a:t>
            </a:fld>
            <a:endParaRPr lang="de-AT" dirty="0"/>
          </a:p>
        </p:txBody>
      </p:sp>
    </p:spTree>
    <p:extLst>
      <p:ext uri="{BB962C8B-B14F-4D97-AF65-F5344CB8AC3E}">
        <p14:creationId xmlns:p14="http://schemas.microsoft.com/office/powerpoint/2010/main" val="3639999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10</a:t>
            </a:fld>
            <a:endParaRPr lang="de-AT" dirty="0"/>
          </a:p>
        </p:txBody>
      </p:sp>
    </p:spTree>
    <p:extLst>
      <p:ext uri="{BB962C8B-B14F-4D97-AF65-F5344CB8AC3E}">
        <p14:creationId xmlns:p14="http://schemas.microsoft.com/office/powerpoint/2010/main" val="402601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11</a:t>
            </a:fld>
            <a:endParaRPr lang="de-AT" dirty="0"/>
          </a:p>
        </p:txBody>
      </p:sp>
    </p:spTree>
    <p:extLst>
      <p:ext uri="{BB962C8B-B14F-4D97-AF65-F5344CB8AC3E}">
        <p14:creationId xmlns:p14="http://schemas.microsoft.com/office/powerpoint/2010/main" val="1183745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12</a:t>
            </a:fld>
            <a:endParaRPr lang="de-AT" dirty="0"/>
          </a:p>
        </p:txBody>
      </p:sp>
    </p:spTree>
    <p:extLst>
      <p:ext uri="{BB962C8B-B14F-4D97-AF65-F5344CB8AC3E}">
        <p14:creationId xmlns:p14="http://schemas.microsoft.com/office/powerpoint/2010/main" val="4266255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13</a:t>
            </a:fld>
            <a:endParaRPr lang="de-AT" dirty="0"/>
          </a:p>
        </p:txBody>
      </p:sp>
    </p:spTree>
    <p:extLst>
      <p:ext uri="{BB962C8B-B14F-4D97-AF65-F5344CB8AC3E}">
        <p14:creationId xmlns:p14="http://schemas.microsoft.com/office/powerpoint/2010/main" val="2821981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14</a:t>
            </a:fld>
            <a:endParaRPr lang="de-AT" dirty="0"/>
          </a:p>
        </p:txBody>
      </p:sp>
    </p:spTree>
    <p:extLst>
      <p:ext uri="{BB962C8B-B14F-4D97-AF65-F5344CB8AC3E}">
        <p14:creationId xmlns:p14="http://schemas.microsoft.com/office/powerpoint/2010/main" val="2238093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2</a:t>
            </a:fld>
            <a:endParaRPr lang="de-AT" dirty="0"/>
          </a:p>
        </p:txBody>
      </p:sp>
    </p:spTree>
    <p:extLst>
      <p:ext uri="{BB962C8B-B14F-4D97-AF65-F5344CB8AC3E}">
        <p14:creationId xmlns:p14="http://schemas.microsoft.com/office/powerpoint/2010/main" val="1232061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3</a:t>
            </a:fld>
            <a:endParaRPr lang="de-AT" dirty="0"/>
          </a:p>
        </p:txBody>
      </p:sp>
    </p:spTree>
    <p:extLst>
      <p:ext uri="{BB962C8B-B14F-4D97-AF65-F5344CB8AC3E}">
        <p14:creationId xmlns:p14="http://schemas.microsoft.com/office/powerpoint/2010/main" val="787886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4</a:t>
            </a:fld>
            <a:endParaRPr lang="de-AT" dirty="0"/>
          </a:p>
        </p:txBody>
      </p:sp>
    </p:spTree>
    <p:extLst>
      <p:ext uri="{BB962C8B-B14F-4D97-AF65-F5344CB8AC3E}">
        <p14:creationId xmlns:p14="http://schemas.microsoft.com/office/powerpoint/2010/main" val="4120563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5</a:t>
            </a:fld>
            <a:endParaRPr lang="de-AT" dirty="0"/>
          </a:p>
        </p:txBody>
      </p:sp>
    </p:spTree>
    <p:extLst>
      <p:ext uri="{BB962C8B-B14F-4D97-AF65-F5344CB8AC3E}">
        <p14:creationId xmlns:p14="http://schemas.microsoft.com/office/powerpoint/2010/main" val="3857807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6</a:t>
            </a:fld>
            <a:endParaRPr lang="de-AT" dirty="0"/>
          </a:p>
        </p:txBody>
      </p:sp>
    </p:spTree>
    <p:extLst>
      <p:ext uri="{BB962C8B-B14F-4D97-AF65-F5344CB8AC3E}">
        <p14:creationId xmlns:p14="http://schemas.microsoft.com/office/powerpoint/2010/main" val="3788607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7</a:t>
            </a:fld>
            <a:endParaRPr lang="de-AT" dirty="0"/>
          </a:p>
        </p:txBody>
      </p:sp>
    </p:spTree>
    <p:extLst>
      <p:ext uri="{BB962C8B-B14F-4D97-AF65-F5344CB8AC3E}">
        <p14:creationId xmlns:p14="http://schemas.microsoft.com/office/powerpoint/2010/main" val="3399252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8</a:t>
            </a:fld>
            <a:endParaRPr lang="de-AT" dirty="0"/>
          </a:p>
        </p:txBody>
      </p:sp>
    </p:spTree>
    <p:extLst>
      <p:ext uri="{BB962C8B-B14F-4D97-AF65-F5344CB8AC3E}">
        <p14:creationId xmlns:p14="http://schemas.microsoft.com/office/powerpoint/2010/main" val="741212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9</a:t>
            </a:fld>
            <a:endParaRPr lang="de-AT" dirty="0"/>
          </a:p>
        </p:txBody>
      </p:sp>
    </p:spTree>
    <p:extLst>
      <p:ext uri="{BB962C8B-B14F-4D97-AF65-F5344CB8AC3E}">
        <p14:creationId xmlns:p14="http://schemas.microsoft.com/office/powerpoint/2010/main" val="1359992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83B4B-B471-49E5-9465-D3C46C5BBF5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A44440BC-A7DC-48E1-9735-C864D20979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C0154F11-DC33-47FB-BDC3-BF0681112ADE}"/>
              </a:ext>
            </a:extLst>
          </p:cNvPr>
          <p:cNvSpPr>
            <a:spLocks noGrp="1"/>
          </p:cNvSpPr>
          <p:nvPr>
            <p:ph type="dt" sz="half" idx="10"/>
          </p:nvPr>
        </p:nvSpPr>
        <p:spPr/>
        <p:txBody>
          <a:bodyPr/>
          <a:lstStyle/>
          <a:p>
            <a:fld id="{02F5D37A-7889-437D-BB14-159FF5FB46B6}" type="datetimeFigureOut">
              <a:rPr lang="de-AT" smtClean="0"/>
              <a:t>19.01.2021</a:t>
            </a:fld>
            <a:endParaRPr lang="de-AT" dirty="0"/>
          </a:p>
        </p:txBody>
      </p:sp>
      <p:sp>
        <p:nvSpPr>
          <p:cNvPr id="5" name="Fußzeilenplatzhalter 4">
            <a:extLst>
              <a:ext uri="{FF2B5EF4-FFF2-40B4-BE49-F238E27FC236}">
                <a16:creationId xmlns:a16="http://schemas.microsoft.com/office/drawing/2014/main" id="{56DE0CBE-560B-4463-ABC8-99182DAB975A}"/>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83288922-4113-4A11-83E4-86864D1D03B6}"/>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42556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0C7753-45A7-4FBE-B3F0-B7A815138E58}"/>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0BEDBC2F-5EFB-48E5-94D5-D2F3D140C20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3216B6F-2E33-4408-BA62-687FE750D451}"/>
              </a:ext>
            </a:extLst>
          </p:cNvPr>
          <p:cNvSpPr>
            <a:spLocks noGrp="1"/>
          </p:cNvSpPr>
          <p:nvPr>
            <p:ph type="dt" sz="half" idx="10"/>
          </p:nvPr>
        </p:nvSpPr>
        <p:spPr/>
        <p:txBody>
          <a:bodyPr/>
          <a:lstStyle/>
          <a:p>
            <a:fld id="{02F5D37A-7889-437D-BB14-159FF5FB46B6}" type="datetimeFigureOut">
              <a:rPr lang="de-AT" smtClean="0"/>
              <a:t>19.01.2021</a:t>
            </a:fld>
            <a:endParaRPr lang="de-AT" dirty="0"/>
          </a:p>
        </p:txBody>
      </p:sp>
      <p:sp>
        <p:nvSpPr>
          <p:cNvPr id="5" name="Fußzeilenplatzhalter 4">
            <a:extLst>
              <a:ext uri="{FF2B5EF4-FFF2-40B4-BE49-F238E27FC236}">
                <a16:creationId xmlns:a16="http://schemas.microsoft.com/office/drawing/2014/main" id="{7614A664-82E1-4F72-A346-D3EC372333B7}"/>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F1D37FE4-6907-4DDD-B248-2F3CD1FBBD2D}"/>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2302163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2E4D8CC-1CAD-4684-A7E6-A89859D9DC2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B617C6B5-9969-474E-A0F3-A31C1D1FA5A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3D188191-0232-4643-AF36-62EFED8721EB}"/>
              </a:ext>
            </a:extLst>
          </p:cNvPr>
          <p:cNvSpPr>
            <a:spLocks noGrp="1"/>
          </p:cNvSpPr>
          <p:nvPr>
            <p:ph type="dt" sz="half" idx="10"/>
          </p:nvPr>
        </p:nvSpPr>
        <p:spPr/>
        <p:txBody>
          <a:bodyPr/>
          <a:lstStyle/>
          <a:p>
            <a:fld id="{02F5D37A-7889-437D-BB14-159FF5FB46B6}" type="datetimeFigureOut">
              <a:rPr lang="de-AT" smtClean="0"/>
              <a:t>19.01.2021</a:t>
            </a:fld>
            <a:endParaRPr lang="de-AT" dirty="0"/>
          </a:p>
        </p:txBody>
      </p:sp>
      <p:sp>
        <p:nvSpPr>
          <p:cNvPr id="5" name="Fußzeilenplatzhalter 4">
            <a:extLst>
              <a:ext uri="{FF2B5EF4-FFF2-40B4-BE49-F238E27FC236}">
                <a16:creationId xmlns:a16="http://schemas.microsoft.com/office/drawing/2014/main" id="{5FA0C348-D026-4AB2-BAF5-2EACF3B2F366}"/>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AEF9CFC3-C5DF-4DCB-ABD2-8CFA8749D286}"/>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113262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5CD160-FD88-4C47-8FBE-1DA054D1985B}"/>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25AA0CA3-B6EF-4906-A5CF-1A6FC2B9BBF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69FD1AB5-68A3-4D0A-B705-10D5E06E63F0}"/>
              </a:ext>
            </a:extLst>
          </p:cNvPr>
          <p:cNvSpPr>
            <a:spLocks noGrp="1"/>
          </p:cNvSpPr>
          <p:nvPr>
            <p:ph type="dt" sz="half" idx="10"/>
          </p:nvPr>
        </p:nvSpPr>
        <p:spPr/>
        <p:txBody>
          <a:bodyPr/>
          <a:lstStyle/>
          <a:p>
            <a:fld id="{02F5D37A-7889-437D-BB14-159FF5FB46B6}" type="datetimeFigureOut">
              <a:rPr lang="de-AT" smtClean="0"/>
              <a:t>19.01.2021</a:t>
            </a:fld>
            <a:endParaRPr lang="de-AT" dirty="0"/>
          </a:p>
        </p:txBody>
      </p:sp>
      <p:sp>
        <p:nvSpPr>
          <p:cNvPr id="5" name="Fußzeilenplatzhalter 4">
            <a:extLst>
              <a:ext uri="{FF2B5EF4-FFF2-40B4-BE49-F238E27FC236}">
                <a16:creationId xmlns:a16="http://schemas.microsoft.com/office/drawing/2014/main" id="{D1283540-CB00-4AB4-B2BC-9DB4BF606A90}"/>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E0FC30BF-81A0-42E6-B89C-5F555B617079}"/>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397076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D87ECC-5D48-46D3-BDC6-2D608C97587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CC616FEB-95ED-4C1D-9D7A-B1922B71D5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63D5924-BCD4-4852-A7E4-44FBD80ACD05}"/>
              </a:ext>
            </a:extLst>
          </p:cNvPr>
          <p:cNvSpPr>
            <a:spLocks noGrp="1"/>
          </p:cNvSpPr>
          <p:nvPr>
            <p:ph type="dt" sz="half" idx="10"/>
          </p:nvPr>
        </p:nvSpPr>
        <p:spPr/>
        <p:txBody>
          <a:bodyPr/>
          <a:lstStyle/>
          <a:p>
            <a:fld id="{02F5D37A-7889-437D-BB14-159FF5FB46B6}" type="datetimeFigureOut">
              <a:rPr lang="de-AT" smtClean="0"/>
              <a:t>19.01.2021</a:t>
            </a:fld>
            <a:endParaRPr lang="de-AT" dirty="0"/>
          </a:p>
        </p:txBody>
      </p:sp>
      <p:sp>
        <p:nvSpPr>
          <p:cNvPr id="5" name="Fußzeilenplatzhalter 4">
            <a:extLst>
              <a:ext uri="{FF2B5EF4-FFF2-40B4-BE49-F238E27FC236}">
                <a16:creationId xmlns:a16="http://schemas.microsoft.com/office/drawing/2014/main" id="{1703727B-65A4-42C9-941F-7D15157B2BB2}"/>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4EDDC4AE-D3EF-4AB5-B7B4-A9461AB5562B}"/>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44844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00D319-E3E6-4B71-9508-1F2DFC71FA8E}"/>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F1E87685-3023-456A-A8E4-E7BC2DC85FD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33F3FDD6-A121-4086-9E5B-CAA18A6A977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36A4743B-692F-42FF-8DA0-4451131CDC95}"/>
              </a:ext>
            </a:extLst>
          </p:cNvPr>
          <p:cNvSpPr>
            <a:spLocks noGrp="1"/>
          </p:cNvSpPr>
          <p:nvPr>
            <p:ph type="dt" sz="half" idx="10"/>
          </p:nvPr>
        </p:nvSpPr>
        <p:spPr/>
        <p:txBody>
          <a:bodyPr/>
          <a:lstStyle/>
          <a:p>
            <a:fld id="{02F5D37A-7889-437D-BB14-159FF5FB46B6}" type="datetimeFigureOut">
              <a:rPr lang="de-AT" smtClean="0"/>
              <a:t>19.01.2021</a:t>
            </a:fld>
            <a:endParaRPr lang="de-AT" dirty="0"/>
          </a:p>
        </p:txBody>
      </p:sp>
      <p:sp>
        <p:nvSpPr>
          <p:cNvPr id="6" name="Fußzeilenplatzhalter 5">
            <a:extLst>
              <a:ext uri="{FF2B5EF4-FFF2-40B4-BE49-F238E27FC236}">
                <a16:creationId xmlns:a16="http://schemas.microsoft.com/office/drawing/2014/main" id="{2A5749FC-8190-450E-AE85-3676E5291339}"/>
              </a:ext>
            </a:extLst>
          </p:cNvPr>
          <p:cNvSpPr>
            <a:spLocks noGrp="1"/>
          </p:cNvSpPr>
          <p:nvPr>
            <p:ph type="ftr" sz="quarter" idx="11"/>
          </p:nvPr>
        </p:nvSpPr>
        <p:spPr/>
        <p:txBody>
          <a:bodyPr/>
          <a:lstStyle/>
          <a:p>
            <a:endParaRPr lang="de-AT" dirty="0"/>
          </a:p>
        </p:txBody>
      </p:sp>
      <p:sp>
        <p:nvSpPr>
          <p:cNvPr id="7" name="Foliennummernplatzhalter 6">
            <a:extLst>
              <a:ext uri="{FF2B5EF4-FFF2-40B4-BE49-F238E27FC236}">
                <a16:creationId xmlns:a16="http://schemas.microsoft.com/office/drawing/2014/main" id="{94D4011E-761C-403E-8F84-FA27CEACA6DA}"/>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294584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7C4F24-961D-4BFD-B2A8-7F50F16DAEA9}"/>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1B2F89B3-D844-44E3-B584-7D19B6DCC2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31C1201-8C7E-4585-899A-03105DF3DD6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955134B7-FC0D-47D8-95D0-25FC729EDD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C4443FD-20FF-4E87-B8AD-05CF8A6C968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A5AB9845-F1CA-4FDD-9247-A1D4A1C90D4C}"/>
              </a:ext>
            </a:extLst>
          </p:cNvPr>
          <p:cNvSpPr>
            <a:spLocks noGrp="1"/>
          </p:cNvSpPr>
          <p:nvPr>
            <p:ph type="dt" sz="half" idx="10"/>
          </p:nvPr>
        </p:nvSpPr>
        <p:spPr/>
        <p:txBody>
          <a:bodyPr/>
          <a:lstStyle/>
          <a:p>
            <a:fld id="{02F5D37A-7889-437D-BB14-159FF5FB46B6}" type="datetimeFigureOut">
              <a:rPr lang="de-AT" smtClean="0"/>
              <a:t>19.01.2021</a:t>
            </a:fld>
            <a:endParaRPr lang="de-AT" dirty="0"/>
          </a:p>
        </p:txBody>
      </p:sp>
      <p:sp>
        <p:nvSpPr>
          <p:cNvPr id="8" name="Fußzeilenplatzhalter 7">
            <a:extLst>
              <a:ext uri="{FF2B5EF4-FFF2-40B4-BE49-F238E27FC236}">
                <a16:creationId xmlns:a16="http://schemas.microsoft.com/office/drawing/2014/main" id="{1203D2B4-74CB-415F-A7DE-4C7B0CFE3A9E}"/>
              </a:ext>
            </a:extLst>
          </p:cNvPr>
          <p:cNvSpPr>
            <a:spLocks noGrp="1"/>
          </p:cNvSpPr>
          <p:nvPr>
            <p:ph type="ftr" sz="quarter" idx="11"/>
          </p:nvPr>
        </p:nvSpPr>
        <p:spPr/>
        <p:txBody>
          <a:bodyPr/>
          <a:lstStyle/>
          <a:p>
            <a:endParaRPr lang="de-AT" dirty="0"/>
          </a:p>
        </p:txBody>
      </p:sp>
      <p:sp>
        <p:nvSpPr>
          <p:cNvPr id="9" name="Foliennummernplatzhalter 8">
            <a:extLst>
              <a:ext uri="{FF2B5EF4-FFF2-40B4-BE49-F238E27FC236}">
                <a16:creationId xmlns:a16="http://schemas.microsoft.com/office/drawing/2014/main" id="{B9683C49-DE79-45B6-BFEE-33AC57615F26}"/>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3084162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94DA00-5EE7-4E55-9DA9-068E8D551717}"/>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BD20A82E-1C1C-44E9-87AC-164A14B8E20A}"/>
              </a:ext>
            </a:extLst>
          </p:cNvPr>
          <p:cNvSpPr>
            <a:spLocks noGrp="1"/>
          </p:cNvSpPr>
          <p:nvPr>
            <p:ph type="dt" sz="half" idx="10"/>
          </p:nvPr>
        </p:nvSpPr>
        <p:spPr/>
        <p:txBody>
          <a:bodyPr/>
          <a:lstStyle/>
          <a:p>
            <a:fld id="{02F5D37A-7889-437D-BB14-159FF5FB46B6}" type="datetimeFigureOut">
              <a:rPr lang="de-AT" smtClean="0"/>
              <a:t>19.01.2021</a:t>
            </a:fld>
            <a:endParaRPr lang="de-AT" dirty="0"/>
          </a:p>
        </p:txBody>
      </p:sp>
      <p:sp>
        <p:nvSpPr>
          <p:cNvPr id="4" name="Fußzeilenplatzhalter 3">
            <a:extLst>
              <a:ext uri="{FF2B5EF4-FFF2-40B4-BE49-F238E27FC236}">
                <a16:creationId xmlns:a16="http://schemas.microsoft.com/office/drawing/2014/main" id="{D2C67E90-C4C7-4E44-A7DD-53F064CFD32B}"/>
              </a:ext>
            </a:extLst>
          </p:cNvPr>
          <p:cNvSpPr>
            <a:spLocks noGrp="1"/>
          </p:cNvSpPr>
          <p:nvPr>
            <p:ph type="ftr" sz="quarter" idx="11"/>
          </p:nvPr>
        </p:nvSpPr>
        <p:spPr/>
        <p:txBody>
          <a:bodyPr/>
          <a:lstStyle/>
          <a:p>
            <a:endParaRPr lang="de-AT" dirty="0"/>
          </a:p>
        </p:txBody>
      </p:sp>
      <p:sp>
        <p:nvSpPr>
          <p:cNvPr id="5" name="Foliennummernplatzhalter 4">
            <a:extLst>
              <a:ext uri="{FF2B5EF4-FFF2-40B4-BE49-F238E27FC236}">
                <a16:creationId xmlns:a16="http://schemas.microsoft.com/office/drawing/2014/main" id="{F907EC8B-6406-429E-B340-89F4A823866F}"/>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1192135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4B59C29-2832-4A9D-B296-23407D8C8E1C}"/>
              </a:ext>
            </a:extLst>
          </p:cNvPr>
          <p:cNvSpPr>
            <a:spLocks noGrp="1"/>
          </p:cNvSpPr>
          <p:nvPr>
            <p:ph type="dt" sz="half" idx="10"/>
          </p:nvPr>
        </p:nvSpPr>
        <p:spPr/>
        <p:txBody>
          <a:bodyPr/>
          <a:lstStyle/>
          <a:p>
            <a:fld id="{02F5D37A-7889-437D-BB14-159FF5FB46B6}" type="datetimeFigureOut">
              <a:rPr lang="de-AT" smtClean="0"/>
              <a:t>19.01.2021</a:t>
            </a:fld>
            <a:endParaRPr lang="de-AT" dirty="0"/>
          </a:p>
        </p:txBody>
      </p:sp>
      <p:sp>
        <p:nvSpPr>
          <p:cNvPr id="3" name="Fußzeilenplatzhalter 2">
            <a:extLst>
              <a:ext uri="{FF2B5EF4-FFF2-40B4-BE49-F238E27FC236}">
                <a16:creationId xmlns:a16="http://schemas.microsoft.com/office/drawing/2014/main" id="{A8CF4F8D-0AEE-440A-A754-8FBC661AEFD5}"/>
              </a:ext>
            </a:extLst>
          </p:cNvPr>
          <p:cNvSpPr>
            <a:spLocks noGrp="1"/>
          </p:cNvSpPr>
          <p:nvPr>
            <p:ph type="ftr" sz="quarter" idx="11"/>
          </p:nvPr>
        </p:nvSpPr>
        <p:spPr/>
        <p:txBody>
          <a:bodyPr/>
          <a:lstStyle/>
          <a:p>
            <a:endParaRPr lang="de-AT" dirty="0"/>
          </a:p>
        </p:txBody>
      </p:sp>
      <p:sp>
        <p:nvSpPr>
          <p:cNvPr id="4" name="Foliennummernplatzhalter 3">
            <a:extLst>
              <a:ext uri="{FF2B5EF4-FFF2-40B4-BE49-F238E27FC236}">
                <a16:creationId xmlns:a16="http://schemas.microsoft.com/office/drawing/2014/main" id="{76D7BAD8-D730-4F71-B6C2-D7E837F00C87}"/>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271709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EC0DBE-3BA8-4150-B494-7545DF13783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BA3C44B7-FDAA-4B2B-8561-EFCB9D6FD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3D1AFD10-9F96-43D2-99B7-255258A8C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B855D62-5EF5-4D4B-AD56-733AA2F94A8D}"/>
              </a:ext>
            </a:extLst>
          </p:cNvPr>
          <p:cNvSpPr>
            <a:spLocks noGrp="1"/>
          </p:cNvSpPr>
          <p:nvPr>
            <p:ph type="dt" sz="half" idx="10"/>
          </p:nvPr>
        </p:nvSpPr>
        <p:spPr/>
        <p:txBody>
          <a:bodyPr/>
          <a:lstStyle/>
          <a:p>
            <a:fld id="{02F5D37A-7889-437D-BB14-159FF5FB46B6}" type="datetimeFigureOut">
              <a:rPr lang="de-AT" smtClean="0"/>
              <a:t>19.01.2021</a:t>
            </a:fld>
            <a:endParaRPr lang="de-AT" dirty="0"/>
          </a:p>
        </p:txBody>
      </p:sp>
      <p:sp>
        <p:nvSpPr>
          <p:cNvPr id="6" name="Fußzeilenplatzhalter 5">
            <a:extLst>
              <a:ext uri="{FF2B5EF4-FFF2-40B4-BE49-F238E27FC236}">
                <a16:creationId xmlns:a16="http://schemas.microsoft.com/office/drawing/2014/main" id="{5E89CAEC-2ED8-455D-B7DE-D47618BE4BA4}"/>
              </a:ext>
            </a:extLst>
          </p:cNvPr>
          <p:cNvSpPr>
            <a:spLocks noGrp="1"/>
          </p:cNvSpPr>
          <p:nvPr>
            <p:ph type="ftr" sz="quarter" idx="11"/>
          </p:nvPr>
        </p:nvSpPr>
        <p:spPr/>
        <p:txBody>
          <a:bodyPr/>
          <a:lstStyle/>
          <a:p>
            <a:endParaRPr lang="de-AT" dirty="0"/>
          </a:p>
        </p:txBody>
      </p:sp>
      <p:sp>
        <p:nvSpPr>
          <p:cNvPr id="7" name="Foliennummernplatzhalter 6">
            <a:extLst>
              <a:ext uri="{FF2B5EF4-FFF2-40B4-BE49-F238E27FC236}">
                <a16:creationId xmlns:a16="http://schemas.microsoft.com/office/drawing/2014/main" id="{9D771994-5456-492F-9F24-B84C87043E18}"/>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295189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D9CD43-CA12-4996-AB00-4748820026E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C7939FCA-1EFB-4328-981C-954198823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dirty="0"/>
          </a:p>
        </p:txBody>
      </p:sp>
      <p:sp>
        <p:nvSpPr>
          <p:cNvPr id="4" name="Textplatzhalter 3">
            <a:extLst>
              <a:ext uri="{FF2B5EF4-FFF2-40B4-BE49-F238E27FC236}">
                <a16:creationId xmlns:a16="http://schemas.microsoft.com/office/drawing/2014/main" id="{AC858AE4-F45F-4302-A66C-32C645361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790BE74-1955-43FA-AF2D-3C20ABAC4B5F}"/>
              </a:ext>
            </a:extLst>
          </p:cNvPr>
          <p:cNvSpPr>
            <a:spLocks noGrp="1"/>
          </p:cNvSpPr>
          <p:nvPr>
            <p:ph type="dt" sz="half" idx="10"/>
          </p:nvPr>
        </p:nvSpPr>
        <p:spPr/>
        <p:txBody>
          <a:bodyPr/>
          <a:lstStyle/>
          <a:p>
            <a:fld id="{02F5D37A-7889-437D-BB14-159FF5FB46B6}" type="datetimeFigureOut">
              <a:rPr lang="de-AT" smtClean="0"/>
              <a:t>19.01.2021</a:t>
            </a:fld>
            <a:endParaRPr lang="de-AT" dirty="0"/>
          </a:p>
        </p:txBody>
      </p:sp>
      <p:sp>
        <p:nvSpPr>
          <p:cNvPr id="6" name="Fußzeilenplatzhalter 5">
            <a:extLst>
              <a:ext uri="{FF2B5EF4-FFF2-40B4-BE49-F238E27FC236}">
                <a16:creationId xmlns:a16="http://schemas.microsoft.com/office/drawing/2014/main" id="{B2949F2F-BC13-48ED-8D3A-A366C0915482}"/>
              </a:ext>
            </a:extLst>
          </p:cNvPr>
          <p:cNvSpPr>
            <a:spLocks noGrp="1"/>
          </p:cNvSpPr>
          <p:nvPr>
            <p:ph type="ftr" sz="quarter" idx="11"/>
          </p:nvPr>
        </p:nvSpPr>
        <p:spPr/>
        <p:txBody>
          <a:bodyPr/>
          <a:lstStyle/>
          <a:p>
            <a:endParaRPr lang="de-AT" dirty="0"/>
          </a:p>
        </p:txBody>
      </p:sp>
      <p:sp>
        <p:nvSpPr>
          <p:cNvPr id="7" name="Foliennummernplatzhalter 6">
            <a:extLst>
              <a:ext uri="{FF2B5EF4-FFF2-40B4-BE49-F238E27FC236}">
                <a16:creationId xmlns:a16="http://schemas.microsoft.com/office/drawing/2014/main" id="{35D31BBF-EA6E-4D65-B6F2-A6B1E91DDDA9}"/>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165805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8904523-E0D6-45D1-AF5B-1389DB818C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98FEA55D-5A20-4D75-8C04-F476C241EE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D0E3D37C-7FD8-4199-8A97-2761AB897D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5D37A-7889-437D-BB14-159FF5FB46B6}" type="datetimeFigureOut">
              <a:rPr lang="de-AT" smtClean="0"/>
              <a:t>19.01.2021</a:t>
            </a:fld>
            <a:endParaRPr lang="de-AT" dirty="0"/>
          </a:p>
        </p:txBody>
      </p:sp>
      <p:sp>
        <p:nvSpPr>
          <p:cNvPr id="5" name="Fußzeilenplatzhalter 4">
            <a:extLst>
              <a:ext uri="{FF2B5EF4-FFF2-40B4-BE49-F238E27FC236}">
                <a16:creationId xmlns:a16="http://schemas.microsoft.com/office/drawing/2014/main" id="{A653A0AB-63A9-49B4-90F1-78A384D6C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dirty="0"/>
          </a:p>
        </p:txBody>
      </p:sp>
      <p:sp>
        <p:nvSpPr>
          <p:cNvPr id="6" name="Foliennummernplatzhalter 5">
            <a:extLst>
              <a:ext uri="{FF2B5EF4-FFF2-40B4-BE49-F238E27FC236}">
                <a16:creationId xmlns:a16="http://schemas.microsoft.com/office/drawing/2014/main" id="{E9325486-2C74-481C-A794-4068BD9C0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86B95-F1EB-4A93-B43C-768A8EFE449E}" type="slidenum">
              <a:rPr lang="de-AT" smtClean="0"/>
              <a:t>‹Nr.›</a:t>
            </a:fld>
            <a:endParaRPr lang="de-AT" dirty="0"/>
          </a:p>
        </p:txBody>
      </p:sp>
    </p:spTree>
    <p:extLst>
      <p:ext uri="{BB962C8B-B14F-4D97-AF65-F5344CB8AC3E}">
        <p14:creationId xmlns:p14="http://schemas.microsoft.com/office/powerpoint/2010/main" val="409905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a:t>Querschnittsaufgaben</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4708981"/>
          </a:xfrm>
          <a:prstGeom prst="rect">
            <a:avLst/>
          </a:prstGeom>
          <a:noFill/>
        </p:spPr>
        <p:txBody>
          <a:bodyPr wrap="square" rtlCol="0">
            <a:spAutoFit/>
          </a:bodyPr>
          <a:lstStyle/>
          <a:p>
            <a:pPr marL="285750" indent="-285750">
              <a:buFont typeface="Arial" panose="020B0604020202020204" pitchFamily="34" charset="0"/>
              <a:buChar char="•"/>
            </a:pPr>
            <a:r>
              <a:rPr lang="de-AT" sz="2000" dirty="0"/>
              <a:t>Als Querschnittsaufgaben werden alle Tätigkeiten in einem Projekt bezeichnet, die nicht nur zu einem bestimmten Zeitpunkt oder in einer bestimmten Projektphase durchgeführt werden, sondern während des ganzen Projekts durchgeführt werden müssen.</a:t>
            </a:r>
          </a:p>
          <a:p>
            <a:pPr marL="285750" indent="-285750">
              <a:buFont typeface="Arial" panose="020B0604020202020204" pitchFamily="34" charset="0"/>
              <a:buChar char="•"/>
            </a:pPr>
            <a:r>
              <a:rPr lang="de-AT" sz="2000" dirty="0"/>
              <a:t>zu den Querschnittsaufgaben zählen unter anderem:</a:t>
            </a:r>
          </a:p>
          <a:p>
            <a:pPr marL="742950" lvl="1" indent="-285750">
              <a:buFont typeface="Arial" panose="020B0604020202020204" pitchFamily="34" charset="0"/>
              <a:buChar char="•"/>
            </a:pPr>
            <a:r>
              <a:rPr lang="de-AT" sz="2000" dirty="0"/>
              <a:t>Risikomanagement</a:t>
            </a:r>
          </a:p>
          <a:p>
            <a:pPr marL="742950" lvl="1" indent="-285750">
              <a:buFont typeface="Arial" panose="020B0604020202020204" pitchFamily="34" charset="0"/>
              <a:buChar char="•"/>
            </a:pPr>
            <a:r>
              <a:rPr lang="de-AT" sz="2000" dirty="0"/>
              <a:t>Projektcontrolling</a:t>
            </a:r>
          </a:p>
          <a:p>
            <a:pPr marL="742950" lvl="1" indent="-285750">
              <a:buFont typeface="Arial" panose="020B0604020202020204" pitchFamily="34" charset="0"/>
              <a:buChar char="•"/>
            </a:pPr>
            <a:r>
              <a:rPr lang="de-AT" sz="2000" dirty="0"/>
              <a:t>Berichtswesen</a:t>
            </a:r>
          </a:p>
          <a:p>
            <a:pPr marL="742950" lvl="1" indent="-285750">
              <a:buFont typeface="Arial" panose="020B0604020202020204" pitchFamily="34" charset="0"/>
              <a:buChar char="•"/>
            </a:pPr>
            <a:r>
              <a:rPr lang="de-AT" sz="2000" dirty="0"/>
              <a:t>Dokumentation</a:t>
            </a:r>
          </a:p>
          <a:p>
            <a:pPr marL="742950" lvl="1" indent="-285750">
              <a:buFont typeface="Arial" panose="020B0604020202020204" pitchFamily="34" charset="0"/>
              <a:buChar char="•"/>
            </a:pPr>
            <a:r>
              <a:rPr lang="de-AT" sz="2000" dirty="0"/>
              <a:t>Beschaffung</a:t>
            </a:r>
          </a:p>
          <a:p>
            <a:pPr marL="742950" lvl="1" indent="-285750">
              <a:buFont typeface="Arial" panose="020B0604020202020204" pitchFamily="34" charset="0"/>
              <a:buChar char="•"/>
            </a:pPr>
            <a:r>
              <a:rPr lang="de-AT" sz="2000" dirty="0"/>
              <a:t>Krisenmanagement</a:t>
            </a:r>
          </a:p>
          <a:p>
            <a:pPr marL="742950" lvl="1" indent="-285750">
              <a:buFont typeface="Arial" panose="020B0604020202020204" pitchFamily="34" charset="0"/>
              <a:buChar char="•"/>
            </a:pPr>
            <a:r>
              <a:rPr lang="de-AT" sz="2000" dirty="0"/>
              <a:t>Konfliktmanagement</a:t>
            </a:r>
          </a:p>
          <a:p>
            <a:pPr marL="742950" lvl="1" indent="-285750">
              <a:buFont typeface="Arial" panose="020B0604020202020204" pitchFamily="34" charset="0"/>
              <a:buChar char="•"/>
            </a:pPr>
            <a:r>
              <a:rPr lang="de-AT" sz="2000" dirty="0"/>
              <a:t>Change-Management</a:t>
            </a:r>
          </a:p>
          <a:p>
            <a:pPr marL="742950" lvl="1" indent="-285750">
              <a:buFont typeface="Arial" panose="020B0604020202020204" pitchFamily="34" charset="0"/>
              <a:buChar char="•"/>
            </a:pPr>
            <a:r>
              <a:rPr lang="de-AT" sz="2000" dirty="0"/>
              <a:t>Claim-Management</a:t>
            </a:r>
          </a:p>
          <a:p>
            <a:pPr marL="742950" lvl="1" indent="-285750">
              <a:buFont typeface="Arial" panose="020B0604020202020204" pitchFamily="34" charset="0"/>
              <a:buChar char="•"/>
            </a:pPr>
            <a:r>
              <a:rPr lang="de-AT" sz="2000" dirty="0"/>
              <a:t>Qualitätsmanagement</a:t>
            </a:r>
          </a:p>
          <a:p>
            <a:pPr marL="742950" lvl="1" indent="-285750">
              <a:buFont typeface="Arial" panose="020B0604020202020204" pitchFamily="34" charset="0"/>
              <a:buChar char="•"/>
            </a:pPr>
            <a:r>
              <a:rPr lang="de-AT" sz="2000" dirty="0"/>
              <a:t>Projektmarketing</a:t>
            </a:r>
          </a:p>
        </p:txBody>
      </p:sp>
    </p:spTree>
    <p:extLst>
      <p:ext uri="{BB962C8B-B14F-4D97-AF65-F5344CB8AC3E}">
        <p14:creationId xmlns:p14="http://schemas.microsoft.com/office/powerpoint/2010/main" val="271481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err="1"/>
              <a:t>Earned</a:t>
            </a:r>
            <a:r>
              <a:rPr lang="de-AT" dirty="0"/>
              <a:t> Value Analyse – konkretes Beispiel</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75208" y="1419138"/>
            <a:ext cx="11744339" cy="4093428"/>
          </a:xfrm>
          <a:prstGeom prst="rect">
            <a:avLst/>
          </a:prstGeom>
          <a:noFill/>
        </p:spPr>
        <p:txBody>
          <a:bodyPr wrap="square" rtlCol="0">
            <a:spAutoFit/>
          </a:bodyPr>
          <a:lstStyle/>
          <a:p>
            <a:pPr marL="285750"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Berechnung </a:t>
            </a:r>
            <a:r>
              <a:rPr lang="de-AT" sz="2000" b="1" dirty="0">
                <a:latin typeface="Calibri" panose="020F0502020204030204" pitchFamily="34" charset="0"/>
                <a:cs typeface="Calibri" panose="020F0502020204030204" pitchFamily="34" charset="0"/>
                <a:sym typeface="Wingdings" panose="05000000000000000000" pitchFamily="2" charset="2"/>
              </a:rPr>
              <a:t>Abweichungen</a:t>
            </a:r>
            <a:r>
              <a:rPr lang="de-AT" sz="2000" dirty="0">
                <a:latin typeface="Calibri" panose="020F0502020204030204" pitchFamily="34" charset="0"/>
                <a:cs typeface="Calibri" panose="020F0502020204030204" pitchFamily="34" charset="0"/>
                <a:sym typeface="Wingdings" panose="05000000000000000000" pitchFamily="2" charset="2"/>
              </a:rPr>
              <a:t>:</a:t>
            </a:r>
          </a:p>
          <a:p>
            <a:pPr marL="742950" lvl="1"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Kostenabweichung: </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absolut: KA = EV – IK = 78.300 - 95.000 = -16.700</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in Prozent: KA/EV = -16.700 / 78.300 = -0,213 = -21,3%</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Differenz zwischen Projektwertschöpfung und tatsächlichen Kosten</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idealerweise &gt;= 0</a:t>
            </a:r>
          </a:p>
          <a:p>
            <a:pPr marL="742950" lvl="1"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Planabweichung</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absolut: PA = EV – PK = 78.300 - 90.000 = -11.700</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in Prozent: PA/EV = -11.700 / 78.300 = -0,13 = -13%</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Differenz zwischen Projektwertschöpfung und dafür eingeplanten Kosten</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idealerweise &gt;= 0</a:t>
            </a:r>
          </a:p>
          <a:p>
            <a:pPr lvl="1"/>
            <a:endParaRPr lang="de-AT" sz="2000" dirty="0">
              <a:latin typeface="Calibri" panose="020F0502020204030204" pitchFamily="34" charset="0"/>
              <a:cs typeface="Calibri" panose="020F0502020204030204" pitchFamily="34" charset="0"/>
              <a:sym typeface="Wingdings" panose="05000000000000000000" pitchFamily="2" charset="2"/>
            </a:endParaRPr>
          </a:p>
          <a:p>
            <a:pPr marL="742950" lvl="1" indent="-285750">
              <a:buFont typeface="Arial" panose="020B0604020202020204" pitchFamily="34" charset="0"/>
              <a:buChar char="•"/>
            </a:pPr>
            <a:endParaRPr lang="de-AT" sz="2000" dirty="0">
              <a:latin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2293582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err="1"/>
              <a:t>Earned</a:t>
            </a:r>
            <a:r>
              <a:rPr lang="de-AT" dirty="0"/>
              <a:t> Value Analyse – konkretes Beispiel</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75208" y="1419138"/>
            <a:ext cx="11744339" cy="5324535"/>
          </a:xfrm>
          <a:prstGeom prst="rect">
            <a:avLst/>
          </a:prstGeom>
          <a:noFill/>
        </p:spPr>
        <p:txBody>
          <a:bodyPr wrap="square" rtlCol="0">
            <a:spAutoFit/>
          </a:bodyPr>
          <a:lstStyle/>
          <a:p>
            <a:pPr marL="285750"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Berechnung </a:t>
            </a:r>
            <a:r>
              <a:rPr lang="de-AT" sz="2000" b="1" dirty="0">
                <a:latin typeface="Calibri" panose="020F0502020204030204" pitchFamily="34" charset="0"/>
                <a:cs typeface="Calibri" panose="020F0502020204030204" pitchFamily="34" charset="0"/>
                <a:sym typeface="Wingdings" panose="05000000000000000000" pitchFamily="2" charset="2"/>
              </a:rPr>
              <a:t>Indikatoren</a:t>
            </a:r>
            <a:r>
              <a:rPr lang="de-AT" sz="2000" dirty="0">
                <a:latin typeface="Calibri" panose="020F0502020204030204" pitchFamily="34" charset="0"/>
                <a:cs typeface="Calibri" panose="020F0502020204030204" pitchFamily="34" charset="0"/>
                <a:sym typeface="Wingdings" panose="05000000000000000000" pitchFamily="2" charset="2"/>
              </a:rPr>
              <a:t>:</a:t>
            </a:r>
          </a:p>
          <a:p>
            <a:pPr marL="742950" lvl="1"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Kostenentwicklungsindex (</a:t>
            </a:r>
            <a:r>
              <a:rPr lang="de-AT" sz="2000" dirty="0" err="1">
                <a:latin typeface="Calibri" panose="020F0502020204030204" pitchFamily="34" charset="0"/>
                <a:cs typeface="Calibri" panose="020F0502020204030204" pitchFamily="34" charset="0"/>
                <a:sym typeface="Wingdings" panose="05000000000000000000" pitchFamily="2" charset="2"/>
              </a:rPr>
              <a:t>Cost</a:t>
            </a:r>
            <a:r>
              <a:rPr lang="de-AT" sz="2000" dirty="0">
                <a:latin typeface="Calibri" panose="020F0502020204030204" pitchFamily="34" charset="0"/>
                <a:cs typeface="Calibri" panose="020F0502020204030204" pitchFamily="34" charset="0"/>
                <a:sym typeface="Wingdings" panose="05000000000000000000" pitchFamily="2" charset="2"/>
              </a:rPr>
              <a:t> Performance Index, CPI): </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KEI = EV / IK = 78.300 / 95.000 = 0,82</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Verhältnis zwischen Projektwertschöpfung und dafür aufgewendeten Kosten</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idealerweise &gt;= 1</a:t>
            </a:r>
          </a:p>
          <a:p>
            <a:pPr marL="742950" lvl="1"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Terminentwicklungsindex (Schedule Performance Index, SPI): </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TEI = EV / PK = 78.300 / 90.000 = 0,87</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Verhältnis zwischen Projektwertschöpfung und geplanten Kosten</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idealerweise &gt;= 1</a:t>
            </a:r>
          </a:p>
          <a:p>
            <a:pPr marL="742950" lvl="1"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Kostenplan-Kennzahl (</a:t>
            </a:r>
            <a:r>
              <a:rPr lang="de-AT" sz="2000" dirty="0" err="1">
                <a:latin typeface="Calibri" panose="020F0502020204030204" pitchFamily="34" charset="0"/>
                <a:cs typeface="Calibri" panose="020F0502020204030204" pitchFamily="34" charset="0"/>
                <a:sym typeface="Wingdings" panose="05000000000000000000" pitchFamily="2" charset="2"/>
              </a:rPr>
              <a:t>Actual</a:t>
            </a:r>
            <a:r>
              <a:rPr lang="de-AT" sz="2000" dirty="0">
                <a:latin typeface="Calibri" panose="020F0502020204030204" pitchFamily="34" charset="0"/>
                <a:cs typeface="Calibri" panose="020F0502020204030204" pitchFamily="34" charset="0"/>
                <a:sym typeface="Wingdings" panose="05000000000000000000" pitchFamily="2" charset="2"/>
              </a:rPr>
              <a:t> Performance Index, API): </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KK = IK / PK = 95.000 / 90.000 = 1,06</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Verhältnis zwischen </a:t>
            </a:r>
            <a:r>
              <a:rPr lang="de-AT" sz="2000" dirty="0" err="1">
                <a:latin typeface="Calibri" panose="020F0502020204030204" pitchFamily="34" charset="0"/>
                <a:cs typeface="Calibri" panose="020F0502020204030204" pitchFamily="34" charset="0"/>
                <a:sym typeface="Wingdings" panose="05000000000000000000" pitchFamily="2" charset="2"/>
              </a:rPr>
              <a:t>Istkosten</a:t>
            </a:r>
            <a:r>
              <a:rPr lang="de-AT" sz="2000" dirty="0">
                <a:latin typeface="Calibri" panose="020F0502020204030204" pitchFamily="34" charset="0"/>
                <a:cs typeface="Calibri" panose="020F0502020204030204" pitchFamily="34" charset="0"/>
                <a:sym typeface="Wingdings" panose="05000000000000000000" pitchFamily="2" charset="2"/>
              </a:rPr>
              <a:t> und geplanten Kosten</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idealerweise &lt;= 1</a:t>
            </a:r>
          </a:p>
          <a:p>
            <a:pPr lvl="2"/>
            <a:endParaRPr lang="de-AT" sz="2000" dirty="0">
              <a:latin typeface="Calibri" panose="020F0502020204030204" pitchFamily="34" charset="0"/>
              <a:cs typeface="Calibri" panose="020F0502020204030204" pitchFamily="34" charset="0"/>
              <a:sym typeface="Wingdings" panose="05000000000000000000" pitchFamily="2" charset="2"/>
            </a:endParaRPr>
          </a:p>
          <a:p>
            <a:pPr lvl="1"/>
            <a:endParaRPr lang="de-AT" sz="2000" dirty="0">
              <a:latin typeface="Calibri" panose="020F0502020204030204" pitchFamily="34" charset="0"/>
              <a:cs typeface="Calibri" panose="020F0502020204030204" pitchFamily="34" charset="0"/>
              <a:sym typeface="Wingdings" panose="05000000000000000000" pitchFamily="2" charset="2"/>
            </a:endParaRPr>
          </a:p>
          <a:p>
            <a:pPr lvl="1"/>
            <a:endParaRPr lang="de-AT" sz="2000" dirty="0">
              <a:latin typeface="Calibri" panose="020F0502020204030204" pitchFamily="34" charset="0"/>
              <a:cs typeface="Calibri" panose="020F0502020204030204" pitchFamily="34" charset="0"/>
              <a:sym typeface="Wingdings" panose="05000000000000000000" pitchFamily="2" charset="2"/>
            </a:endParaRPr>
          </a:p>
          <a:p>
            <a:pPr marL="742950" lvl="1" indent="-285750">
              <a:buFont typeface="Arial" panose="020B0604020202020204" pitchFamily="34" charset="0"/>
              <a:buChar char="•"/>
            </a:pPr>
            <a:endParaRPr lang="de-AT" sz="2000" dirty="0">
              <a:latin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195888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err="1"/>
              <a:t>Earned</a:t>
            </a:r>
            <a:r>
              <a:rPr lang="de-AT" dirty="0"/>
              <a:t> Value Analyse – konkretes Beispiel</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75208" y="1419138"/>
            <a:ext cx="11744339" cy="3477875"/>
          </a:xfrm>
          <a:prstGeom prst="rect">
            <a:avLst/>
          </a:prstGeom>
          <a:noFill/>
        </p:spPr>
        <p:txBody>
          <a:bodyPr wrap="square" rtlCol="0">
            <a:spAutoFit/>
          </a:bodyPr>
          <a:lstStyle/>
          <a:p>
            <a:pPr marL="285750"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Berechnung </a:t>
            </a:r>
            <a:r>
              <a:rPr lang="de-AT" sz="2000" b="1" dirty="0">
                <a:latin typeface="Calibri" panose="020F0502020204030204" pitchFamily="34" charset="0"/>
                <a:cs typeface="Calibri" panose="020F0502020204030204" pitchFamily="34" charset="0"/>
                <a:sym typeface="Wingdings" panose="05000000000000000000" pitchFamily="2" charset="2"/>
              </a:rPr>
              <a:t>Indikatoren</a:t>
            </a:r>
            <a:r>
              <a:rPr lang="de-AT" sz="2000" dirty="0">
                <a:latin typeface="Calibri" panose="020F0502020204030204" pitchFamily="34" charset="0"/>
                <a:cs typeface="Calibri" panose="020F0502020204030204" pitchFamily="34" charset="0"/>
                <a:sym typeface="Wingdings" panose="05000000000000000000" pitchFamily="2" charset="2"/>
              </a:rPr>
              <a:t>:</a:t>
            </a:r>
          </a:p>
          <a:p>
            <a:pPr marL="742950" lvl="1"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Critical Ratio: </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CR = KEI * TEI = 0,82 * 0,87 = 0,71</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zusammenfassende Kennzahl aus Kostentreue und Termintreue</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0,9 bis 1,2  Projektverlauf in Ordnung</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0,8 bis 0,9 bzw. 1,2 bis 1,3  Projektverlauf prüfen,  Korrekturmaßnahmen setzen</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kleiner 0,8 bzw. größer 1,3  Projektverlauf kritisch, sofort Maßnahmen ergreifen</a:t>
            </a:r>
          </a:p>
          <a:p>
            <a:pPr lvl="2"/>
            <a:endParaRPr lang="de-AT" sz="2000" dirty="0">
              <a:latin typeface="Calibri" panose="020F0502020204030204" pitchFamily="34" charset="0"/>
              <a:cs typeface="Calibri" panose="020F0502020204030204" pitchFamily="34" charset="0"/>
              <a:sym typeface="Wingdings" panose="05000000000000000000" pitchFamily="2" charset="2"/>
            </a:endParaRPr>
          </a:p>
          <a:p>
            <a:pPr lvl="1"/>
            <a:endParaRPr lang="de-AT" sz="2000" dirty="0">
              <a:latin typeface="Calibri" panose="020F0502020204030204" pitchFamily="34" charset="0"/>
              <a:cs typeface="Calibri" panose="020F0502020204030204" pitchFamily="34" charset="0"/>
              <a:sym typeface="Wingdings" panose="05000000000000000000" pitchFamily="2" charset="2"/>
            </a:endParaRPr>
          </a:p>
          <a:p>
            <a:pPr lvl="1"/>
            <a:endParaRPr lang="de-AT" sz="2000" dirty="0">
              <a:latin typeface="Calibri" panose="020F0502020204030204" pitchFamily="34" charset="0"/>
              <a:cs typeface="Calibri" panose="020F0502020204030204" pitchFamily="34" charset="0"/>
              <a:sym typeface="Wingdings" panose="05000000000000000000" pitchFamily="2" charset="2"/>
            </a:endParaRPr>
          </a:p>
          <a:p>
            <a:pPr marL="742950" lvl="1" indent="-285750">
              <a:buFont typeface="Arial" panose="020B0604020202020204" pitchFamily="34" charset="0"/>
              <a:buChar char="•"/>
            </a:pPr>
            <a:endParaRPr lang="de-AT" sz="2000" dirty="0">
              <a:latin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2899048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a:t>Trendanalysen</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75208" y="1419138"/>
            <a:ext cx="11744339" cy="3785652"/>
          </a:xfrm>
          <a:prstGeom prst="rect">
            <a:avLst/>
          </a:prstGeom>
          <a:noFill/>
        </p:spPr>
        <p:txBody>
          <a:bodyPr wrap="square" rtlCol="0">
            <a:spAutoFit/>
          </a:bodyPr>
          <a:lstStyle/>
          <a:p>
            <a:pPr marL="285750"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Trendanalysen sollen möglichst frühzeitig auf mögliche Fehlentwicklungen im Projekt hinweisen</a:t>
            </a:r>
          </a:p>
          <a:p>
            <a:pPr marL="285750"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Ermöglichen rechtzeitige Gegenmaßnahmen</a:t>
            </a:r>
          </a:p>
          <a:p>
            <a:pPr marL="285750"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Beispiel: Meilensteintrendanalyse</a:t>
            </a:r>
          </a:p>
          <a:p>
            <a:pPr marL="742950" lvl="1"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in regelmäßigen Zeitabständen (z. B.: eine Woche) werden die Arbeitspaketverantwortlichen zu ihren Schätzungen für ihre Meilensteine befragt.</a:t>
            </a:r>
          </a:p>
          <a:p>
            <a:pPr marL="742950" lvl="1"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diese Schätzungen werden dann in ein Diagramm eingetragen, wo mögliche Abweichungen gut erkannt werden können</a:t>
            </a:r>
          </a:p>
          <a:p>
            <a:pPr marL="742950" lvl="1" indent="-285750">
              <a:buFont typeface="Arial" panose="020B0604020202020204" pitchFamily="34" charset="0"/>
              <a:buChar char="•"/>
            </a:pPr>
            <a:endParaRPr lang="de-AT" sz="2000" dirty="0">
              <a:latin typeface="Calibri" panose="020F0502020204030204" pitchFamily="34" charset="0"/>
              <a:cs typeface="Calibri" panose="020F0502020204030204" pitchFamily="34" charset="0"/>
              <a:sym typeface="Wingdings" panose="05000000000000000000" pitchFamily="2" charset="2"/>
            </a:endParaRPr>
          </a:p>
          <a:p>
            <a:pPr lvl="2"/>
            <a:endParaRPr lang="de-AT" sz="2000" dirty="0">
              <a:latin typeface="Calibri" panose="020F0502020204030204" pitchFamily="34" charset="0"/>
              <a:cs typeface="Calibri" panose="020F0502020204030204" pitchFamily="34" charset="0"/>
              <a:sym typeface="Wingdings" panose="05000000000000000000" pitchFamily="2" charset="2"/>
            </a:endParaRPr>
          </a:p>
          <a:p>
            <a:pPr lvl="1"/>
            <a:endParaRPr lang="de-AT" sz="2000" dirty="0">
              <a:latin typeface="Calibri" panose="020F0502020204030204" pitchFamily="34" charset="0"/>
              <a:cs typeface="Calibri" panose="020F0502020204030204" pitchFamily="34" charset="0"/>
              <a:sym typeface="Wingdings" panose="05000000000000000000" pitchFamily="2" charset="2"/>
            </a:endParaRPr>
          </a:p>
          <a:p>
            <a:pPr lvl="1"/>
            <a:endParaRPr lang="de-AT" sz="2000" dirty="0">
              <a:latin typeface="Calibri" panose="020F0502020204030204" pitchFamily="34" charset="0"/>
              <a:cs typeface="Calibri" panose="020F0502020204030204" pitchFamily="34" charset="0"/>
              <a:sym typeface="Wingdings" panose="05000000000000000000" pitchFamily="2" charset="2"/>
            </a:endParaRPr>
          </a:p>
          <a:p>
            <a:pPr marL="742950" lvl="1" indent="-285750">
              <a:buFont typeface="Arial" panose="020B0604020202020204" pitchFamily="34" charset="0"/>
              <a:buChar char="•"/>
            </a:pPr>
            <a:endParaRPr lang="de-AT" sz="2000" dirty="0">
              <a:latin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1950322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a:t>Trendanalysen</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graphicFrame>
        <p:nvGraphicFramePr>
          <p:cNvPr id="7" name="Diagramm 6">
            <a:extLst>
              <a:ext uri="{FF2B5EF4-FFF2-40B4-BE49-F238E27FC236}">
                <a16:creationId xmlns:a16="http://schemas.microsoft.com/office/drawing/2014/main" id="{7617008E-A4FB-4424-9A5C-F69C5527AC70}"/>
              </a:ext>
            </a:extLst>
          </p:cNvPr>
          <p:cNvGraphicFramePr>
            <a:graphicFrameLocks/>
          </p:cNvGraphicFramePr>
          <p:nvPr>
            <p:extLst>
              <p:ext uri="{D42A27DB-BD31-4B8C-83A1-F6EECF244321}">
                <p14:modId xmlns:p14="http://schemas.microsoft.com/office/powerpoint/2010/main" val="3385314793"/>
              </p:ext>
            </p:extLst>
          </p:nvPr>
        </p:nvGraphicFramePr>
        <p:xfrm>
          <a:off x="2219356" y="1123048"/>
          <a:ext cx="7466182" cy="536982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0346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a:t>Projektcontrolling</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1323439"/>
          </a:xfrm>
          <a:prstGeom prst="rect">
            <a:avLst/>
          </a:prstGeom>
          <a:noFill/>
        </p:spPr>
        <p:txBody>
          <a:bodyPr wrap="square" rtlCol="0">
            <a:spAutoFit/>
          </a:bodyPr>
          <a:lstStyle/>
          <a:p>
            <a:pPr marL="285750" indent="-285750">
              <a:buFont typeface="Arial" panose="020B0604020202020204" pitchFamily="34" charset="0"/>
              <a:buChar char="•"/>
            </a:pPr>
            <a:r>
              <a:rPr lang="de-AT" sz="2000" dirty="0"/>
              <a:t>Im Projektcontrolling wird laufend die Einhaltung der Planung und aller Vorgaben überprüft</a:t>
            </a:r>
          </a:p>
          <a:p>
            <a:pPr marL="285750" indent="-285750">
              <a:buFont typeface="Arial" panose="020B0604020202020204" pitchFamily="34" charset="0"/>
              <a:buChar char="•"/>
            </a:pPr>
            <a:r>
              <a:rPr lang="de-AT" sz="2000" dirty="0"/>
              <a:t>Im Falle von Abweichungen müssen die erforderlichen Maßnahmen gesetzt werden</a:t>
            </a:r>
          </a:p>
          <a:p>
            <a:pPr marL="285750" indent="-285750">
              <a:buFont typeface="Arial" panose="020B0604020202020204" pitchFamily="34" charset="0"/>
              <a:buChar char="•"/>
            </a:pPr>
            <a:r>
              <a:rPr lang="de-AT" sz="2000" dirty="0"/>
              <a:t>das Projektcontrolling sorgt also dafür, dass das Projekt auch planmäßig abgewickelt wird</a:t>
            </a:r>
          </a:p>
          <a:p>
            <a:pPr marL="285750" indent="-285750">
              <a:buFont typeface="Arial" panose="020B0604020202020204" pitchFamily="34" charset="0"/>
              <a:buChar char="•"/>
            </a:pPr>
            <a:r>
              <a:rPr lang="de-AT" sz="2000" dirty="0"/>
              <a:t>Projektcontrolling achtet auf die Einhaltung von</a:t>
            </a:r>
          </a:p>
        </p:txBody>
      </p:sp>
      <p:sp>
        <p:nvSpPr>
          <p:cNvPr id="5" name="Rechteck: abgerundete Ecken 4">
            <a:extLst>
              <a:ext uri="{FF2B5EF4-FFF2-40B4-BE49-F238E27FC236}">
                <a16:creationId xmlns:a16="http://schemas.microsoft.com/office/drawing/2014/main" id="{92200318-116F-4A30-A973-4CD327693D76}"/>
              </a:ext>
            </a:extLst>
          </p:cNvPr>
          <p:cNvSpPr/>
          <p:nvPr/>
        </p:nvSpPr>
        <p:spPr>
          <a:xfrm>
            <a:off x="4625266" y="3364637"/>
            <a:ext cx="1331651" cy="577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Projekt-controlling</a:t>
            </a:r>
          </a:p>
        </p:txBody>
      </p:sp>
      <p:sp>
        <p:nvSpPr>
          <p:cNvPr id="8" name="Rechteck: abgerundete Ecken 7">
            <a:extLst>
              <a:ext uri="{FF2B5EF4-FFF2-40B4-BE49-F238E27FC236}">
                <a16:creationId xmlns:a16="http://schemas.microsoft.com/office/drawing/2014/main" id="{C254F7B7-B9EA-4CB1-BA36-67FBCE8B4272}"/>
              </a:ext>
            </a:extLst>
          </p:cNvPr>
          <p:cNvSpPr/>
          <p:nvPr/>
        </p:nvSpPr>
        <p:spPr>
          <a:xfrm>
            <a:off x="2052222" y="4339690"/>
            <a:ext cx="1331651" cy="577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a:t>Termine</a:t>
            </a:r>
          </a:p>
        </p:txBody>
      </p:sp>
      <p:sp>
        <p:nvSpPr>
          <p:cNvPr id="9" name="Rechteck: abgerundete Ecken 8">
            <a:extLst>
              <a:ext uri="{FF2B5EF4-FFF2-40B4-BE49-F238E27FC236}">
                <a16:creationId xmlns:a16="http://schemas.microsoft.com/office/drawing/2014/main" id="{2C201532-8152-46D1-8D14-9C06E79E658D}"/>
              </a:ext>
            </a:extLst>
          </p:cNvPr>
          <p:cNvSpPr/>
          <p:nvPr/>
        </p:nvSpPr>
        <p:spPr>
          <a:xfrm>
            <a:off x="4625265" y="4705291"/>
            <a:ext cx="1331651" cy="5770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a:t>Kosten</a:t>
            </a:r>
          </a:p>
        </p:txBody>
      </p:sp>
      <p:sp>
        <p:nvSpPr>
          <p:cNvPr id="10" name="Rechteck: abgerundete Ecken 9">
            <a:extLst>
              <a:ext uri="{FF2B5EF4-FFF2-40B4-BE49-F238E27FC236}">
                <a16:creationId xmlns:a16="http://schemas.microsoft.com/office/drawing/2014/main" id="{FC7D0588-BF5C-40D6-8E2F-C06E2D26B662}"/>
              </a:ext>
            </a:extLst>
          </p:cNvPr>
          <p:cNvSpPr/>
          <p:nvPr/>
        </p:nvSpPr>
        <p:spPr>
          <a:xfrm>
            <a:off x="7198308" y="4339690"/>
            <a:ext cx="1331651" cy="577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AT" dirty="0"/>
              <a:t>Projekt-fortschritt</a:t>
            </a:r>
          </a:p>
        </p:txBody>
      </p:sp>
      <p:cxnSp>
        <p:nvCxnSpPr>
          <p:cNvPr id="11" name="Gerader Verbinder 10">
            <a:extLst>
              <a:ext uri="{FF2B5EF4-FFF2-40B4-BE49-F238E27FC236}">
                <a16:creationId xmlns:a16="http://schemas.microsoft.com/office/drawing/2014/main" id="{EE853FAF-0C74-4BF1-94CC-D9AE5C4E7BC7}"/>
              </a:ext>
            </a:extLst>
          </p:cNvPr>
          <p:cNvCxnSpPr>
            <a:cxnSpLocks/>
            <a:stCxn id="5" idx="2"/>
            <a:endCxn id="8" idx="0"/>
          </p:cNvCxnSpPr>
          <p:nvPr/>
        </p:nvCxnSpPr>
        <p:spPr>
          <a:xfrm flipH="1">
            <a:off x="2718048" y="3941685"/>
            <a:ext cx="2573044" cy="398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C3E96552-4BB9-4CDB-AE4C-3804F30F600D}"/>
              </a:ext>
            </a:extLst>
          </p:cNvPr>
          <p:cNvCxnSpPr>
            <a:stCxn id="5" idx="2"/>
            <a:endCxn id="9" idx="0"/>
          </p:cNvCxnSpPr>
          <p:nvPr/>
        </p:nvCxnSpPr>
        <p:spPr>
          <a:xfrm flipH="1">
            <a:off x="5291091" y="3941685"/>
            <a:ext cx="1" cy="763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AA143333-485E-4C21-B461-63BE04EC9CD6}"/>
              </a:ext>
            </a:extLst>
          </p:cNvPr>
          <p:cNvCxnSpPr>
            <a:stCxn id="5" idx="2"/>
            <a:endCxn id="10" idx="0"/>
          </p:cNvCxnSpPr>
          <p:nvPr/>
        </p:nvCxnSpPr>
        <p:spPr>
          <a:xfrm>
            <a:off x="5291092" y="3941685"/>
            <a:ext cx="2573042" cy="398005"/>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hteck: abgerundete Ecken 23">
            <a:extLst>
              <a:ext uri="{FF2B5EF4-FFF2-40B4-BE49-F238E27FC236}">
                <a16:creationId xmlns:a16="http://schemas.microsoft.com/office/drawing/2014/main" id="{58840B4F-D6DA-4F65-93E6-8125D031599A}"/>
              </a:ext>
            </a:extLst>
          </p:cNvPr>
          <p:cNvSpPr/>
          <p:nvPr/>
        </p:nvSpPr>
        <p:spPr>
          <a:xfrm>
            <a:off x="9771350" y="3916796"/>
            <a:ext cx="1757041" cy="577048"/>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de-AT" dirty="0"/>
              <a:t>Qualitäts-sicherung</a:t>
            </a:r>
          </a:p>
        </p:txBody>
      </p:sp>
      <p:sp>
        <p:nvSpPr>
          <p:cNvPr id="25" name="Rechteck: abgerundete Ecken 24">
            <a:extLst>
              <a:ext uri="{FF2B5EF4-FFF2-40B4-BE49-F238E27FC236}">
                <a16:creationId xmlns:a16="http://schemas.microsoft.com/office/drawing/2014/main" id="{C62F82CF-A3E5-494A-8513-0FC883CCD450}"/>
              </a:ext>
            </a:extLst>
          </p:cNvPr>
          <p:cNvSpPr/>
          <p:nvPr/>
        </p:nvSpPr>
        <p:spPr>
          <a:xfrm>
            <a:off x="9771350" y="4874042"/>
            <a:ext cx="1757041" cy="577048"/>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de-AT" dirty="0"/>
              <a:t>Projekt-dokumentation</a:t>
            </a:r>
          </a:p>
        </p:txBody>
      </p:sp>
      <p:sp>
        <p:nvSpPr>
          <p:cNvPr id="27" name="Rechteck: abgerundete Ecken 26">
            <a:extLst>
              <a:ext uri="{FF2B5EF4-FFF2-40B4-BE49-F238E27FC236}">
                <a16:creationId xmlns:a16="http://schemas.microsoft.com/office/drawing/2014/main" id="{DC91B6FF-FD8C-4966-AF15-C9170AD3992E}"/>
              </a:ext>
            </a:extLst>
          </p:cNvPr>
          <p:cNvSpPr/>
          <p:nvPr/>
        </p:nvSpPr>
        <p:spPr>
          <a:xfrm>
            <a:off x="9771350" y="5831288"/>
            <a:ext cx="1757041" cy="577048"/>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de-AT" dirty="0"/>
              <a:t>Projekt-</a:t>
            </a:r>
            <a:r>
              <a:rPr lang="de-AT" dirty="0" err="1"/>
              <a:t>reporting</a:t>
            </a:r>
            <a:endParaRPr lang="de-AT" dirty="0"/>
          </a:p>
        </p:txBody>
      </p:sp>
      <p:cxnSp>
        <p:nvCxnSpPr>
          <p:cNvPr id="29" name="Verbinder: gewinkelt 28">
            <a:extLst>
              <a:ext uri="{FF2B5EF4-FFF2-40B4-BE49-F238E27FC236}">
                <a16:creationId xmlns:a16="http://schemas.microsoft.com/office/drawing/2014/main" id="{678FC736-E54F-4CC3-906B-F00B2CB773CA}"/>
              </a:ext>
            </a:extLst>
          </p:cNvPr>
          <p:cNvCxnSpPr>
            <a:stCxn id="5" idx="3"/>
            <a:endCxn id="24" idx="0"/>
          </p:cNvCxnSpPr>
          <p:nvPr/>
        </p:nvCxnSpPr>
        <p:spPr>
          <a:xfrm>
            <a:off x="5956917" y="3653161"/>
            <a:ext cx="4692954" cy="263635"/>
          </a:xfrm>
          <a:prstGeom prst="bentConnector2">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Gerader Verbinder 30">
            <a:extLst>
              <a:ext uri="{FF2B5EF4-FFF2-40B4-BE49-F238E27FC236}">
                <a16:creationId xmlns:a16="http://schemas.microsoft.com/office/drawing/2014/main" id="{64FB202F-B921-4B33-A2CF-71B09C3A7B24}"/>
              </a:ext>
            </a:extLst>
          </p:cNvPr>
          <p:cNvCxnSpPr>
            <a:cxnSpLocks/>
            <a:stCxn id="24" idx="2"/>
            <a:endCxn id="25" idx="0"/>
          </p:cNvCxnSpPr>
          <p:nvPr/>
        </p:nvCxnSpPr>
        <p:spPr>
          <a:xfrm>
            <a:off x="10649871" y="4493844"/>
            <a:ext cx="0" cy="380198"/>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Gerader Verbinder 32">
            <a:extLst>
              <a:ext uri="{FF2B5EF4-FFF2-40B4-BE49-F238E27FC236}">
                <a16:creationId xmlns:a16="http://schemas.microsoft.com/office/drawing/2014/main" id="{16DC2C82-D45A-419C-B966-EFA2E5AB7747}"/>
              </a:ext>
            </a:extLst>
          </p:cNvPr>
          <p:cNvCxnSpPr>
            <a:cxnSpLocks/>
            <a:stCxn id="25" idx="2"/>
            <a:endCxn id="27" idx="0"/>
          </p:cNvCxnSpPr>
          <p:nvPr/>
        </p:nvCxnSpPr>
        <p:spPr>
          <a:xfrm>
            <a:off x="10649871" y="5451090"/>
            <a:ext cx="0" cy="380198"/>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3896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24" grpId="0" animBg="1"/>
      <p:bldP spid="25"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a:t>Projektcontrolling</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3170099"/>
          </a:xfrm>
          <a:prstGeom prst="rect">
            <a:avLst/>
          </a:prstGeom>
          <a:noFill/>
        </p:spPr>
        <p:txBody>
          <a:bodyPr wrap="square" rtlCol="0">
            <a:spAutoFit/>
          </a:bodyPr>
          <a:lstStyle/>
          <a:p>
            <a:pPr marL="285750" indent="-285750">
              <a:buFont typeface="Arial" panose="020B0604020202020204" pitchFamily="34" charset="0"/>
              <a:buChar char="•"/>
            </a:pPr>
            <a:r>
              <a:rPr lang="de-AT" sz="2000" dirty="0"/>
              <a:t>Je früher im Projekt Abweichungen erkannt werden, desto leichter kann man eventuell noch gegensteuern</a:t>
            </a:r>
          </a:p>
          <a:p>
            <a:pPr marL="285750" indent="-285750">
              <a:buFont typeface="Arial" panose="020B0604020202020204" pitchFamily="34" charset="0"/>
              <a:buChar char="•"/>
            </a:pPr>
            <a:r>
              <a:rPr lang="de-AT" sz="2000" dirty="0"/>
              <a:t>Aufgabe des Projektcontrollings ist daher:</a:t>
            </a:r>
          </a:p>
          <a:p>
            <a:pPr marL="742950" lvl="1" indent="-285750">
              <a:buFont typeface="Arial" panose="020B0604020202020204" pitchFamily="34" charset="0"/>
              <a:buChar char="•"/>
            </a:pPr>
            <a:r>
              <a:rPr lang="de-AT" sz="2000" dirty="0"/>
              <a:t>Abweichungen vom Plan frühzeitig erkennen</a:t>
            </a:r>
          </a:p>
          <a:p>
            <a:pPr marL="742950" lvl="1" indent="-285750">
              <a:buFont typeface="Arial" panose="020B0604020202020204" pitchFamily="34" charset="0"/>
              <a:buChar char="•"/>
            </a:pPr>
            <a:r>
              <a:rPr lang="de-AT" sz="2000" dirty="0"/>
              <a:t>Abweichungstendenzen (also mögliche Planabweichungen) zu erkennen, richtig zu interpretieren und rechtzeitig Gegenmaßnahmen einzuleiten</a:t>
            </a:r>
          </a:p>
          <a:p>
            <a:pPr marL="285750" indent="-285750">
              <a:buFont typeface="Arial" panose="020B0604020202020204" pitchFamily="34" charset="0"/>
              <a:buChar char="•"/>
            </a:pPr>
            <a:r>
              <a:rPr lang="de-AT" sz="2000" dirty="0"/>
              <a:t>Voraussetzungen für ein wirkungsvolles Projektcontrolling sind:</a:t>
            </a:r>
          </a:p>
          <a:p>
            <a:pPr marL="742950" lvl="1" indent="-285750">
              <a:buFont typeface="Arial" panose="020B0604020202020204" pitchFamily="34" charset="0"/>
              <a:buChar char="•"/>
            </a:pPr>
            <a:r>
              <a:rPr lang="de-AT" sz="2000" dirty="0"/>
              <a:t>gutes </a:t>
            </a:r>
            <a:r>
              <a:rPr lang="de-AT" sz="2000" dirty="0" err="1"/>
              <a:t>Projektreporting</a:t>
            </a:r>
            <a:r>
              <a:rPr lang="de-AT" sz="2000" dirty="0"/>
              <a:t> </a:t>
            </a:r>
            <a:r>
              <a:rPr lang="de-AT" sz="2000" dirty="0">
                <a:sym typeface="Wingdings" panose="05000000000000000000" pitchFamily="2" charset="2"/>
              </a:rPr>
              <a:t> liefert rechtzeitig die relevanten Informationen fürs Controlling</a:t>
            </a:r>
          </a:p>
          <a:p>
            <a:pPr marL="742950" lvl="1" indent="-285750">
              <a:buFont typeface="Arial" panose="020B0604020202020204" pitchFamily="34" charset="0"/>
              <a:buChar char="•"/>
            </a:pPr>
            <a:r>
              <a:rPr lang="de-AT" sz="2000" dirty="0">
                <a:sym typeface="Wingdings" panose="05000000000000000000" pitchFamily="2" charset="2"/>
              </a:rPr>
              <a:t>Methoden zur Bewertung des Projektfortschritts</a:t>
            </a:r>
          </a:p>
          <a:p>
            <a:pPr marL="285750" indent="-285750">
              <a:buFont typeface="Arial" panose="020B0604020202020204" pitchFamily="34" charset="0"/>
              <a:buChar char="•"/>
            </a:pPr>
            <a:r>
              <a:rPr lang="de-AT" sz="2000" dirty="0">
                <a:sym typeface="Wingdings" panose="05000000000000000000" pitchFamily="2" charset="2"/>
              </a:rPr>
              <a:t>Projektcontrolling muss immer alle drei Aspekte gesamt betrachten und nicht nur einzelne isoliert von den anderen. Es bringt zum Beispiel nichts, wenn Termine eingehalten werden aber die Kosten zu hoch sind.</a:t>
            </a:r>
            <a:endParaRPr lang="de-AT" sz="2000" dirty="0"/>
          </a:p>
        </p:txBody>
      </p:sp>
    </p:spTree>
    <p:extLst>
      <p:ext uri="{BB962C8B-B14F-4D97-AF65-F5344CB8AC3E}">
        <p14:creationId xmlns:p14="http://schemas.microsoft.com/office/powerpoint/2010/main" val="145993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a:t>Terminkontrolle</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413084" y="1303727"/>
            <a:ext cx="11606463" cy="5324535"/>
          </a:xfrm>
          <a:prstGeom prst="rect">
            <a:avLst/>
          </a:prstGeom>
          <a:noFill/>
        </p:spPr>
        <p:txBody>
          <a:bodyPr wrap="square" rtlCol="0">
            <a:spAutoFit/>
          </a:bodyPr>
          <a:lstStyle/>
          <a:p>
            <a:pPr marL="285750" indent="-285750">
              <a:buFont typeface="Arial" panose="020B0604020202020204" pitchFamily="34" charset="0"/>
              <a:buChar char="•"/>
            </a:pPr>
            <a:r>
              <a:rPr lang="de-AT" sz="2000" dirty="0"/>
              <a:t>Alle Arbeitspaketverantwortlichen geben </a:t>
            </a:r>
            <a:r>
              <a:rPr lang="de-AT" sz="2000" b="1" dirty="0"/>
              <a:t>regelmäßig</a:t>
            </a:r>
            <a:r>
              <a:rPr lang="de-AT" sz="2000" dirty="0"/>
              <a:t> und </a:t>
            </a:r>
            <a:r>
              <a:rPr lang="de-AT" sz="2000" b="1" dirty="0"/>
              <a:t>rechtzeitig </a:t>
            </a:r>
            <a:r>
              <a:rPr lang="de-AT" sz="2000" dirty="0"/>
              <a:t>Rückmeldung an den Projektleiter, ob alle Termine eingehalten oder ob Termine überschritten oder vorverlegt werden.</a:t>
            </a:r>
          </a:p>
          <a:p>
            <a:pPr marL="285750" indent="-285750">
              <a:buFont typeface="Arial" panose="020B0604020202020204" pitchFamily="34" charset="0"/>
              <a:buChar char="•"/>
            </a:pPr>
            <a:r>
              <a:rPr lang="de-AT" sz="2000" dirty="0"/>
              <a:t>Gründe für Terminverschiebungen können sein:</a:t>
            </a:r>
          </a:p>
          <a:p>
            <a:pPr marL="742950" lvl="1" indent="-285750">
              <a:buFont typeface="Arial" panose="020B0604020202020204" pitchFamily="34" charset="0"/>
              <a:buChar char="•"/>
            </a:pPr>
            <a:r>
              <a:rPr lang="de-AT" sz="2000" dirty="0"/>
              <a:t>Änderung des Leistungsumfangs oder der gewünschten Qualität des zu liefernden Produkts</a:t>
            </a:r>
          </a:p>
          <a:p>
            <a:pPr marL="742950" lvl="1" indent="-285750">
              <a:buFont typeface="Arial" panose="020B0604020202020204" pitchFamily="34" charset="0"/>
              <a:buChar char="•"/>
            </a:pPr>
            <a:r>
              <a:rPr lang="de-AT" sz="2000" dirty="0"/>
              <a:t>unvorhergesehene Probleme bei der Realisierung</a:t>
            </a:r>
          </a:p>
          <a:p>
            <a:pPr marL="742950" lvl="1" indent="-285750">
              <a:buFont typeface="Arial" panose="020B0604020202020204" pitchFamily="34" charset="0"/>
              <a:buChar char="•"/>
            </a:pPr>
            <a:r>
              <a:rPr lang="de-AT" sz="2000" dirty="0"/>
              <a:t>mangelhafte oder unrealistische Aufwandschätzungen</a:t>
            </a:r>
          </a:p>
          <a:p>
            <a:pPr marL="742950" lvl="1" indent="-285750">
              <a:buFont typeface="Arial" panose="020B0604020202020204" pitchFamily="34" charset="0"/>
              <a:buChar char="•"/>
            </a:pPr>
            <a:r>
              <a:rPr lang="de-AT" sz="2000" dirty="0"/>
              <a:t>Personalengpässe durch Krankheit oder Kündigung von Teammitgliedern</a:t>
            </a:r>
          </a:p>
          <a:p>
            <a:pPr marL="742950" lvl="1" indent="-285750">
              <a:buFont typeface="Arial" panose="020B0604020202020204" pitchFamily="34" charset="0"/>
              <a:buChar char="•"/>
            </a:pPr>
            <a:r>
              <a:rPr lang="de-AT" sz="2000" dirty="0"/>
              <a:t>zu geringe Produktivität des Projektteams </a:t>
            </a:r>
            <a:r>
              <a:rPr lang="de-AT" sz="2000" dirty="0">
                <a:sym typeface="Wingdings" panose="05000000000000000000" pitchFamily="2" charset="2"/>
              </a:rPr>
              <a:t> kann entstehen durch</a:t>
            </a:r>
          </a:p>
          <a:p>
            <a:pPr marL="1200150" lvl="2" indent="-285750">
              <a:buFont typeface="Arial" panose="020B0604020202020204" pitchFamily="34" charset="0"/>
              <a:buChar char="•"/>
            </a:pPr>
            <a:r>
              <a:rPr lang="de-AT" sz="2000" dirty="0">
                <a:sym typeface="Wingdings" panose="05000000000000000000" pitchFamily="2" charset="2"/>
              </a:rPr>
              <a:t>schlechte Koordination</a:t>
            </a:r>
          </a:p>
          <a:p>
            <a:pPr marL="1200150" lvl="2" indent="-285750">
              <a:buFont typeface="Arial" panose="020B0604020202020204" pitchFamily="34" charset="0"/>
              <a:buChar char="•"/>
            </a:pPr>
            <a:r>
              <a:rPr lang="de-AT" sz="2000" dirty="0">
                <a:sym typeface="Wingdings" panose="05000000000000000000" pitchFamily="2" charset="2"/>
              </a:rPr>
              <a:t>mangelnde Projekterfahrung</a:t>
            </a:r>
          </a:p>
          <a:p>
            <a:pPr marL="1200150" lvl="2" indent="-285750">
              <a:buFont typeface="Arial" panose="020B0604020202020204" pitchFamily="34" charset="0"/>
              <a:buChar char="•"/>
            </a:pPr>
            <a:r>
              <a:rPr lang="de-AT" sz="2000" dirty="0">
                <a:sym typeface="Wingdings" panose="05000000000000000000" pitchFamily="2" charset="2"/>
              </a:rPr>
              <a:t>zu geringe Sachkenntnis</a:t>
            </a:r>
          </a:p>
          <a:p>
            <a:pPr marL="285750" indent="-285750">
              <a:buFont typeface="Arial" panose="020B0604020202020204" pitchFamily="34" charset="0"/>
              <a:buChar char="•"/>
            </a:pPr>
            <a:r>
              <a:rPr lang="de-AT" sz="2000" dirty="0">
                <a:sym typeface="Wingdings" panose="05000000000000000000" pitchFamily="2" charset="2"/>
              </a:rPr>
              <a:t>Maßnahmen gegen Terminverschiebungen können sein:</a:t>
            </a:r>
          </a:p>
          <a:p>
            <a:pPr marL="742950" lvl="1" indent="-285750">
              <a:buFont typeface="Arial" panose="020B0604020202020204" pitchFamily="34" charset="0"/>
              <a:buChar char="•"/>
            </a:pPr>
            <a:r>
              <a:rPr lang="de-AT" sz="2000" dirty="0">
                <a:sym typeface="Wingdings" panose="05000000000000000000" pitchFamily="2" charset="2"/>
              </a:rPr>
              <a:t>Einsatz zusätzlicher Ressourcen  nicht immer möglich</a:t>
            </a:r>
          </a:p>
          <a:p>
            <a:pPr marL="742950" lvl="1" indent="-285750">
              <a:buFont typeface="Arial" panose="020B0604020202020204" pitchFamily="34" charset="0"/>
              <a:buChar char="•"/>
            </a:pPr>
            <a:r>
              <a:rPr lang="de-AT" sz="2000" dirty="0">
                <a:sym typeface="Wingdings" panose="05000000000000000000" pitchFamily="2" charset="2"/>
              </a:rPr>
              <a:t>Überstunden</a:t>
            </a:r>
          </a:p>
          <a:p>
            <a:pPr marL="742950" lvl="1" indent="-285750">
              <a:buFont typeface="Arial" panose="020B0604020202020204" pitchFamily="34" charset="0"/>
              <a:buChar char="•"/>
            </a:pPr>
            <a:r>
              <a:rPr lang="de-AT" sz="2000" dirty="0">
                <a:sym typeface="Wingdings" panose="05000000000000000000" pitchFamily="2" charset="2"/>
              </a:rPr>
              <a:t>Verbesserung der Produktivität durch Optimierung des Prozesses</a:t>
            </a:r>
          </a:p>
          <a:p>
            <a:pPr marL="742950" lvl="1" indent="-285750">
              <a:buFont typeface="Arial" panose="020B0604020202020204" pitchFamily="34" charset="0"/>
              <a:buChar char="•"/>
            </a:pPr>
            <a:r>
              <a:rPr lang="de-AT" sz="2000" dirty="0">
                <a:sym typeface="Wingdings" panose="05000000000000000000" pitchFamily="2" charset="2"/>
              </a:rPr>
              <a:t>Outsourcing</a:t>
            </a:r>
          </a:p>
          <a:p>
            <a:pPr marL="285750" indent="-285750">
              <a:buFont typeface="Arial" panose="020B0604020202020204" pitchFamily="34" charset="0"/>
              <a:buChar char="•"/>
            </a:pPr>
            <a:r>
              <a:rPr lang="de-AT" sz="2000" dirty="0">
                <a:sym typeface="Wingdings" panose="05000000000000000000" pitchFamily="2" charset="2"/>
              </a:rPr>
              <a:t>diese Maßnahmen erhöhen meistens die Kosten!</a:t>
            </a:r>
            <a:endParaRPr lang="de-AT" sz="2000" dirty="0"/>
          </a:p>
        </p:txBody>
      </p:sp>
    </p:spTree>
    <p:extLst>
      <p:ext uri="{BB962C8B-B14F-4D97-AF65-F5344CB8AC3E}">
        <p14:creationId xmlns:p14="http://schemas.microsoft.com/office/powerpoint/2010/main" val="3628823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a:t>Kostenkontrolle</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413084" y="1445771"/>
            <a:ext cx="11606463" cy="1938992"/>
          </a:xfrm>
          <a:prstGeom prst="rect">
            <a:avLst/>
          </a:prstGeom>
          <a:noFill/>
        </p:spPr>
        <p:txBody>
          <a:bodyPr wrap="square" rtlCol="0">
            <a:spAutoFit/>
          </a:bodyPr>
          <a:lstStyle/>
          <a:p>
            <a:pPr marL="285750" indent="-285750">
              <a:buFont typeface="Arial" panose="020B0604020202020204" pitchFamily="34" charset="0"/>
              <a:buChar char="•"/>
            </a:pPr>
            <a:r>
              <a:rPr lang="de-AT" sz="2000" dirty="0"/>
              <a:t>die Kostenkontrolle zeigt, wie das Budget im Projektverlauf eingesetzt wird</a:t>
            </a:r>
          </a:p>
          <a:p>
            <a:pPr marL="285750" indent="-285750">
              <a:buFont typeface="Arial" panose="020B0604020202020204" pitchFamily="34" charset="0"/>
              <a:buChar char="•"/>
            </a:pPr>
            <a:r>
              <a:rPr lang="de-AT" sz="2000" dirty="0"/>
              <a:t>die Kostenentwicklung im Projekt muss ständig beobachtet werden</a:t>
            </a:r>
          </a:p>
          <a:p>
            <a:pPr marL="285750" indent="-285750">
              <a:buFont typeface="Arial" panose="020B0604020202020204" pitchFamily="34" charset="0"/>
              <a:buChar char="•"/>
            </a:pPr>
            <a:r>
              <a:rPr lang="de-AT" sz="2000" dirty="0"/>
              <a:t>IST-Kosten werden den SOLL-Kosten gegenübergestellt</a:t>
            </a:r>
          </a:p>
          <a:p>
            <a:pPr marL="285750" indent="-285750">
              <a:buFont typeface="Arial" panose="020B0604020202020204" pitchFamily="34" charset="0"/>
              <a:buChar char="•"/>
            </a:pPr>
            <a:r>
              <a:rPr lang="de-AT" sz="2000" dirty="0"/>
              <a:t>Voraussetzung:</a:t>
            </a:r>
          </a:p>
          <a:p>
            <a:pPr marL="742950" lvl="1" indent="-285750">
              <a:buFont typeface="Arial" panose="020B0604020202020204" pitchFamily="34" charset="0"/>
              <a:buChar char="•"/>
            </a:pPr>
            <a:r>
              <a:rPr lang="de-AT" sz="2000" dirty="0"/>
              <a:t>ausreichende Verfügbarkeit der aktuellen Kosten</a:t>
            </a:r>
          </a:p>
          <a:p>
            <a:pPr marL="742950" lvl="1" indent="-285750">
              <a:buFont typeface="Arial" panose="020B0604020202020204" pitchFamily="34" charset="0"/>
              <a:buChar char="•"/>
            </a:pPr>
            <a:r>
              <a:rPr lang="de-AT" sz="2000" dirty="0"/>
              <a:t>Möglichkeit der Zuordnung der Kosten zu einzelnen Arbeitsabschnitten</a:t>
            </a:r>
          </a:p>
        </p:txBody>
      </p:sp>
      <p:graphicFrame>
        <p:nvGraphicFramePr>
          <p:cNvPr id="6" name="Diagramm 5">
            <a:extLst>
              <a:ext uri="{FF2B5EF4-FFF2-40B4-BE49-F238E27FC236}">
                <a16:creationId xmlns:a16="http://schemas.microsoft.com/office/drawing/2014/main" id="{D68FAB66-6BB1-4BF0-B918-801BE380D5F2}"/>
              </a:ext>
            </a:extLst>
          </p:cNvPr>
          <p:cNvGraphicFramePr>
            <a:graphicFrameLocks/>
          </p:cNvGraphicFramePr>
          <p:nvPr>
            <p:extLst>
              <p:ext uri="{D42A27DB-BD31-4B8C-83A1-F6EECF244321}">
                <p14:modId xmlns:p14="http://schemas.microsoft.com/office/powerpoint/2010/main" val="3039706137"/>
              </p:ext>
            </p:extLst>
          </p:nvPr>
        </p:nvGraphicFramePr>
        <p:xfrm>
          <a:off x="729448" y="3515834"/>
          <a:ext cx="4572000" cy="27495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Diagramm 7">
            <a:extLst>
              <a:ext uri="{FF2B5EF4-FFF2-40B4-BE49-F238E27FC236}">
                <a16:creationId xmlns:a16="http://schemas.microsoft.com/office/drawing/2014/main" id="{206733DC-FF81-47C4-9439-73504F3D3B19}"/>
              </a:ext>
            </a:extLst>
          </p:cNvPr>
          <p:cNvGraphicFramePr>
            <a:graphicFrameLocks/>
          </p:cNvGraphicFramePr>
          <p:nvPr>
            <p:extLst>
              <p:ext uri="{D42A27DB-BD31-4B8C-83A1-F6EECF244321}">
                <p14:modId xmlns:p14="http://schemas.microsoft.com/office/powerpoint/2010/main" val="517301389"/>
              </p:ext>
            </p:extLst>
          </p:nvPr>
        </p:nvGraphicFramePr>
        <p:xfrm>
          <a:off x="6096000" y="3540616"/>
          <a:ext cx="4572000" cy="27495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4061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a:t>Projektfortschrittskontrolle</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75208" y="1445771"/>
            <a:ext cx="11744339" cy="4093428"/>
          </a:xfrm>
          <a:prstGeom prst="rect">
            <a:avLst/>
          </a:prstGeom>
          <a:noFill/>
        </p:spPr>
        <p:txBody>
          <a:bodyPr wrap="square" rtlCol="0">
            <a:spAutoFit/>
          </a:bodyPr>
          <a:lstStyle/>
          <a:p>
            <a:pPr marL="285750" indent="-285750">
              <a:buFont typeface="Arial" panose="020B0604020202020204" pitchFamily="34" charset="0"/>
              <a:buChar char="•"/>
            </a:pPr>
            <a:r>
              <a:rPr lang="de-AT" sz="2000" dirty="0"/>
              <a:t>es soll festgestellt werden, zu wie viel Prozent eine bestimmte Projektaufgabe bereits abgeschlossen ist</a:t>
            </a:r>
          </a:p>
          <a:p>
            <a:pPr marL="285750" indent="-285750">
              <a:buFont typeface="Arial" panose="020B0604020202020204" pitchFamily="34" charset="0"/>
              <a:buChar char="•"/>
            </a:pPr>
            <a:r>
              <a:rPr lang="de-AT" sz="2000" dirty="0"/>
              <a:t>dies erfolgt nicht nur über die bereits aufgewendete Zeit, sondern durch möglichst genau Bestimmung der tatsächlich erbrachten Leistung</a:t>
            </a:r>
          </a:p>
          <a:p>
            <a:pPr marL="285750" indent="-285750">
              <a:buFont typeface="Arial" panose="020B0604020202020204" pitchFamily="34" charset="0"/>
              <a:buChar char="•"/>
            </a:pPr>
            <a:r>
              <a:rPr lang="de-AT" sz="2000" dirty="0"/>
              <a:t>Möglichkeiten der Fortschrittsmessung:</a:t>
            </a:r>
          </a:p>
          <a:p>
            <a:pPr marL="742950" lvl="1" indent="-285750">
              <a:buFont typeface="Arial" panose="020B0604020202020204" pitchFamily="34" charset="0"/>
              <a:buChar char="•"/>
            </a:pPr>
            <a:r>
              <a:rPr lang="de-AT" sz="2000" dirty="0"/>
              <a:t>Statusschritt-Technik </a:t>
            </a:r>
            <a:r>
              <a:rPr lang="de-AT" sz="2000" dirty="0">
                <a:sym typeface="Wingdings" panose="05000000000000000000" pitchFamily="2" charset="2"/>
              </a:rPr>
              <a:t> geeignet, wenn exakt bestimmte und überprüfbare Leistungsabschnitte definiert sind</a:t>
            </a:r>
          </a:p>
          <a:p>
            <a:pPr marL="742950" lvl="1" indent="-285750">
              <a:buFont typeface="Arial" panose="020B0604020202020204" pitchFamily="34" charset="0"/>
              <a:buChar char="•"/>
            </a:pPr>
            <a:r>
              <a:rPr lang="de-AT" sz="2000" dirty="0">
                <a:sym typeface="Wingdings" panose="05000000000000000000" pitchFamily="2" charset="2"/>
              </a:rPr>
              <a:t>50-50-Technik  sobald ein Arbeitspaket beginnt, wird es auf 50% gesetzt, wenn es erledigt ist auf 100%</a:t>
            </a:r>
          </a:p>
          <a:p>
            <a:pPr marL="742950" lvl="1" indent="-285750">
              <a:buFont typeface="Arial" panose="020B0604020202020204" pitchFamily="34" charset="0"/>
              <a:buChar char="•"/>
            </a:pPr>
            <a:r>
              <a:rPr lang="de-AT" sz="2000" dirty="0">
                <a:sym typeface="Wingdings" panose="05000000000000000000" pitchFamily="2" charset="2"/>
              </a:rPr>
              <a:t>0-100-Technik  Arbeitspaket bleibt auf 0%, bis es fertig ist und wird dann auf 100% gesetzt. Nur bei kleinen Arbeitspaketen sinnvoll</a:t>
            </a:r>
          </a:p>
          <a:p>
            <a:pPr marL="742950" lvl="1" indent="-285750">
              <a:buFont typeface="Arial" panose="020B0604020202020204" pitchFamily="34" charset="0"/>
              <a:buChar char="•"/>
            </a:pPr>
            <a:r>
              <a:rPr lang="de-AT" sz="2000" dirty="0">
                <a:sym typeface="Wingdings" panose="05000000000000000000" pitchFamily="2" charset="2"/>
              </a:rPr>
              <a:t>Mengen-Proportionalität  geeignet, wenn mess- oder zählbare Ergebniseinheiten </a:t>
            </a:r>
            <a:r>
              <a:rPr lang="de-AT" sz="2000" dirty="0" err="1">
                <a:sym typeface="Wingdings" panose="05000000000000000000" pitchFamily="2" charset="2"/>
              </a:rPr>
              <a:t>exisitieren</a:t>
            </a:r>
            <a:r>
              <a:rPr lang="de-AT" sz="2000" dirty="0">
                <a:sym typeface="Wingdings" panose="05000000000000000000" pitchFamily="2" charset="2"/>
              </a:rPr>
              <a:t>. </a:t>
            </a:r>
            <a:r>
              <a:rPr lang="de-AT" sz="2000" dirty="0" err="1">
                <a:sym typeface="Wingdings" panose="05000000000000000000" pitchFamily="2" charset="2"/>
              </a:rPr>
              <a:t>Z.b.</a:t>
            </a:r>
            <a:r>
              <a:rPr lang="de-AT" sz="2000" dirty="0">
                <a:sym typeface="Wingdings" panose="05000000000000000000" pitchFamily="2" charset="2"/>
              </a:rPr>
              <a:t>: 20 von 100 bestellten PCs fertig konfiguriert</a:t>
            </a:r>
          </a:p>
          <a:p>
            <a:pPr marL="742950" lvl="1" indent="-285750">
              <a:buFont typeface="Arial" panose="020B0604020202020204" pitchFamily="34" charset="0"/>
              <a:buChar char="•"/>
            </a:pPr>
            <a:r>
              <a:rPr lang="de-AT" sz="2000" dirty="0">
                <a:sym typeface="Wingdings" panose="05000000000000000000" pitchFamily="2" charset="2"/>
              </a:rPr>
              <a:t>Zeit-Proportionalität  für Tätigkeiten, die eine gleichmäßige Verteilung auf die Projektdauer haben (z. B. Projektcontrolling) kann aus der bereits abgelaufenen Zeitdauer der Fortschrittsgrad ermittelt werden</a:t>
            </a:r>
          </a:p>
        </p:txBody>
      </p:sp>
    </p:spTree>
    <p:extLst>
      <p:ext uri="{BB962C8B-B14F-4D97-AF65-F5344CB8AC3E}">
        <p14:creationId xmlns:p14="http://schemas.microsoft.com/office/powerpoint/2010/main" val="421168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a:t>Projektfortschrittskontrolle</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75208" y="1445771"/>
            <a:ext cx="11744339" cy="3170099"/>
          </a:xfrm>
          <a:prstGeom prst="rect">
            <a:avLst/>
          </a:prstGeom>
          <a:noFill/>
        </p:spPr>
        <p:txBody>
          <a:bodyPr wrap="square" rtlCol="0">
            <a:spAutoFit/>
          </a:bodyPr>
          <a:lstStyle/>
          <a:p>
            <a:pPr marL="285750" indent="-285750">
              <a:buFont typeface="Arial" panose="020B0604020202020204" pitchFamily="34" charset="0"/>
              <a:buChar char="•"/>
            </a:pPr>
            <a:r>
              <a:rPr lang="de-AT" sz="2000" dirty="0">
                <a:sym typeface="Wingdings" panose="05000000000000000000" pitchFamily="2" charset="2"/>
              </a:rPr>
              <a:t>Berechnung des Gesamtfortschritts des Projekts: </a:t>
            </a:r>
          </a:p>
          <a:p>
            <a:pPr marL="742950" lvl="1" indent="-285750">
              <a:buFont typeface="Arial" panose="020B0604020202020204" pitchFamily="34" charset="0"/>
              <a:buChar char="•"/>
            </a:pPr>
            <a:r>
              <a:rPr lang="de-AT" sz="2000" dirty="0">
                <a:sym typeface="Wingdings" panose="05000000000000000000" pitchFamily="2" charset="2"/>
              </a:rPr>
              <a:t>für jedes AP: Anteil des AP Projektaufwand * Fortschritt des AP</a:t>
            </a:r>
          </a:p>
          <a:p>
            <a:pPr marL="742950" lvl="1" indent="-285750">
              <a:buFont typeface="Arial" panose="020B0604020202020204" pitchFamily="34" charset="0"/>
              <a:buChar char="•"/>
            </a:pPr>
            <a:r>
              <a:rPr lang="de-AT" sz="2000" dirty="0">
                <a:sym typeface="Wingdings" panose="05000000000000000000" pitchFamily="2" charset="2"/>
              </a:rPr>
              <a:t>Summe über alle AP bilden</a:t>
            </a:r>
          </a:p>
          <a:p>
            <a:pPr marL="742950" lvl="1" indent="-285750">
              <a:buFont typeface="Arial" panose="020B0604020202020204" pitchFamily="34" charset="0"/>
              <a:buChar char="•"/>
            </a:pPr>
            <a:r>
              <a:rPr lang="de-AT" sz="2000" dirty="0">
                <a:sym typeface="Wingdings" panose="05000000000000000000" pitchFamily="2" charset="2"/>
              </a:rPr>
              <a:t>Beispiel:</a:t>
            </a:r>
          </a:p>
          <a:p>
            <a:pPr marL="1200150" lvl="2" indent="-285750">
              <a:buFont typeface="Arial" panose="020B0604020202020204" pitchFamily="34" charset="0"/>
              <a:buChar char="•"/>
            </a:pPr>
            <a:r>
              <a:rPr lang="de-AT" sz="2000" dirty="0">
                <a:sym typeface="Wingdings" panose="05000000000000000000" pitchFamily="2" charset="2"/>
              </a:rPr>
              <a:t>AP 1 hat 20% Anteil am Projektaufwand und ist zu 50% fertig: 0,2 * 0,5 = 0,1</a:t>
            </a:r>
          </a:p>
          <a:p>
            <a:pPr marL="1200150" lvl="2" indent="-285750">
              <a:buFont typeface="Arial" panose="020B0604020202020204" pitchFamily="34" charset="0"/>
              <a:buChar char="•"/>
            </a:pPr>
            <a:r>
              <a:rPr lang="de-AT" sz="2000" dirty="0">
                <a:sym typeface="Wingdings" panose="05000000000000000000" pitchFamily="2" charset="2"/>
              </a:rPr>
              <a:t>AP 2 hat 70 % Anteil am </a:t>
            </a:r>
            <a:r>
              <a:rPr lang="de-AT" sz="2000" dirty="0" err="1">
                <a:sym typeface="Wingdings" panose="05000000000000000000" pitchFamily="2" charset="2"/>
              </a:rPr>
              <a:t>Projektauftwand</a:t>
            </a:r>
            <a:r>
              <a:rPr lang="de-AT" sz="2000" dirty="0">
                <a:sym typeface="Wingdings" panose="05000000000000000000" pitchFamily="2" charset="2"/>
              </a:rPr>
              <a:t> und ist zu 60% fertig: 0,7 * 0,6 = 0,42</a:t>
            </a:r>
          </a:p>
          <a:p>
            <a:pPr marL="1200150" lvl="2" indent="-285750">
              <a:buFont typeface="Arial" panose="020B0604020202020204" pitchFamily="34" charset="0"/>
              <a:buChar char="•"/>
            </a:pPr>
            <a:r>
              <a:rPr lang="de-AT" sz="2000" dirty="0">
                <a:sym typeface="Wingdings" panose="05000000000000000000" pitchFamily="2" charset="2"/>
              </a:rPr>
              <a:t>AP 3 hat 10% Anteil am Projektaufwand und ist zu 100% fertig: 0,1 * 1 = 0,1</a:t>
            </a:r>
          </a:p>
          <a:p>
            <a:pPr marL="1200150" lvl="2" indent="-285750">
              <a:buFont typeface="Arial" panose="020B0604020202020204" pitchFamily="34" charset="0"/>
              <a:buChar char="•"/>
            </a:pPr>
            <a:r>
              <a:rPr lang="de-AT" sz="2000" dirty="0">
                <a:sym typeface="Wingdings" panose="05000000000000000000" pitchFamily="2" charset="2"/>
              </a:rPr>
              <a:t>AP 4 hat 10% Anteil am Projektaufwand und ist zu 0% fertig: 0,1 * 0 = 0</a:t>
            </a:r>
          </a:p>
          <a:p>
            <a:pPr marL="1200150" lvl="2" indent="-285750">
              <a:buFont typeface="Arial" panose="020B0604020202020204" pitchFamily="34" charset="0"/>
              <a:buChar char="•"/>
            </a:pPr>
            <a:r>
              <a:rPr lang="de-AT" sz="2000" dirty="0">
                <a:sym typeface="Wingdings" panose="05000000000000000000" pitchFamily="2" charset="2"/>
              </a:rPr>
              <a:t>Summe aus allen AP-Fortschrittsgraden: 0,1 + 0,42 + 0,1 + 0 = 0,62</a:t>
            </a:r>
          </a:p>
          <a:p>
            <a:pPr marL="1200150" lvl="2" indent="-285750">
              <a:buFont typeface="Arial" panose="020B0604020202020204" pitchFamily="34" charset="0"/>
              <a:buChar char="•"/>
            </a:pPr>
            <a:r>
              <a:rPr lang="de-AT" sz="2000" dirty="0">
                <a:sym typeface="Wingdings" panose="05000000000000000000" pitchFamily="2" charset="2"/>
              </a:rPr>
              <a:t>Das Projekt ist zu 62</a:t>
            </a:r>
            <a:r>
              <a:rPr lang="de-AT" sz="2000">
                <a:sym typeface="Wingdings" panose="05000000000000000000" pitchFamily="2" charset="2"/>
              </a:rPr>
              <a:t>% abgeschlossen</a:t>
            </a:r>
            <a:endParaRPr lang="de-AT" sz="2000" dirty="0">
              <a:sym typeface="Wingdings" panose="05000000000000000000" pitchFamily="2" charset="2"/>
            </a:endParaRPr>
          </a:p>
        </p:txBody>
      </p:sp>
    </p:spTree>
    <p:extLst>
      <p:ext uri="{BB962C8B-B14F-4D97-AF65-F5344CB8AC3E}">
        <p14:creationId xmlns:p14="http://schemas.microsoft.com/office/powerpoint/2010/main" val="139393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err="1"/>
              <a:t>Earned</a:t>
            </a:r>
            <a:r>
              <a:rPr lang="de-AT" dirty="0"/>
              <a:t> Value Analyse</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75208" y="1419138"/>
            <a:ext cx="11744339" cy="5016758"/>
          </a:xfrm>
          <a:prstGeom prst="rect">
            <a:avLst/>
          </a:prstGeom>
          <a:noFill/>
        </p:spPr>
        <p:txBody>
          <a:bodyPr wrap="square" rtlCol="0">
            <a:spAutoFit/>
          </a:bodyPr>
          <a:lstStyle/>
          <a:p>
            <a:pPr marL="285750" indent="-285750">
              <a:buFont typeface="Arial" panose="020B0604020202020204" pitchFamily="34" charset="0"/>
              <a:buChar char="•"/>
            </a:pPr>
            <a:r>
              <a:rPr lang="de-AT" sz="2000" dirty="0">
                <a:sym typeface="Wingdings" panose="05000000000000000000" pitchFamily="2" charset="2"/>
              </a:rPr>
              <a:t>die </a:t>
            </a:r>
            <a:r>
              <a:rPr lang="de-AT" sz="2000" dirty="0" err="1">
                <a:sym typeface="Wingdings" panose="05000000000000000000" pitchFamily="2" charset="2"/>
              </a:rPr>
              <a:t>Earned</a:t>
            </a:r>
            <a:r>
              <a:rPr lang="de-AT" sz="2000" dirty="0">
                <a:sym typeface="Wingdings" panose="05000000000000000000" pitchFamily="2" charset="2"/>
              </a:rPr>
              <a:t> Value Analyse betrachtet </a:t>
            </a:r>
            <a:r>
              <a:rPr lang="de-AT" sz="2000" b="1" dirty="0">
                <a:sym typeface="Wingdings" panose="05000000000000000000" pitchFamily="2" charset="2"/>
              </a:rPr>
              <a:t>Termin, Fertigstellungsgrad und Kosten</a:t>
            </a:r>
            <a:r>
              <a:rPr lang="de-AT" sz="2000" dirty="0">
                <a:sym typeface="Wingdings" panose="05000000000000000000" pitchFamily="2" charset="2"/>
              </a:rPr>
              <a:t> gemeinsam und dient einem integrierten Projektcontrolling</a:t>
            </a:r>
          </a:p>
          <a:p>
            <a:pPr marL="285750" indent="-285750">
              <a:buFont typeface="Arial" panose="020B0604020202020204" pitchFamily="34" charset="0"/>
              <a:buChar char="•"/>
            </a:pPr>
            <a:r>
              <a:rPr lang="de-AT" sz="2000" dirty="0">
                <a:sym typeface="Wingdings" panose="05000000000000000000" pitchFamily="2" charset="2"/>
              </a:rPr>
              <a:t>es werden die im Projekt verstrichene Zeit, die geleistete Arbeit und die dabei entstandenen Kosten analysiert  und die Plan-Daten und Ist-Daten miteinander in Beziehung gesetzt</a:t>
            </a:r>
          </a:p>
          <a:p>
            <a:pPr marL="285750" indent="-285750">
              <a:buFont typeface="Arial" panose="020B0604020202020204" pitchFamily="34" charset="0"/>
              <a:buChar char="•"/>
            </a:pPr>
            <a:r>
              <a:rPr lang="de-AT" sz="2000" dirty="0" err="1">
                <a:sym typeface="Wingdings" panose="05000000000000000000" pitchFamily="2" charset="2"/>
              </a:rPr>
              <a:t>Earned</a:t>
            </a:r>
            <a:r>
              <a:rPr lang="de-AT" sz="2000" dirty="0">
                <a:sym typeface="Wingdings" panose="05000000000000000000" pitchFamily="2" charset="2"/>
              </a:rPr>
              <a:t> Value = „erarbeiteter Wert“  errechnet sich aus den budgetierten Kosten und dem tatsächlich erreichten Fertigstellungsgrad zu einem bestimmten Kontrollzeitpunkt</a:t>
            </a:r>
          </a:p>
          <a:p>
            <a:pPr marL="285750" indent="-285750">
              <a:buFont typeface="Arial" panose="020B0604020202020204" pitchFamily="34" charset="0"/>
              <a:buChar char="•"/>
            </a:pPr>
            <a:r>
              <a:rPr lang="de-AT" sz="2000" dirty="0">
                <a:sym typeface="Wingdings" panose="05000000000000000000" pitchFamily="2" charset="2"/>
              </a:rPr>
              <a:t>Voraussetzungen:</a:t>
            </a:r>
          </a:p>
          <a:p>
            <a:pPr marL="742950" lvl="1" indent="-285750">
              <a:buFont typeface="Arial" panose="020B0604020202020204" pitchFamily="34" charset="0"/>
              <a:buChar char="•"/>
            </a:pPr>
            <a:r>
              <a:rPr lang="de-AT" sz="2000" dirty="0">
                <a:sym typeface="Wingdings" panose="05000000000000000000" pitchFamily="2" charset="2"/>
              </a:rPr>
              <a:t>genaue Ermittlung der Fertigstellungsgrade</a:t>
            </a:r>
          </a:p>
          <a:p>
            <a:pPr marL="742950" lvl="1" indent="-285750">
              <a:buFont typeface="Arial" panose="020B0604020202020204" pitchFamily="34" charset="0"/>
              <a:buChar char="•"/>
            </a:pPr>
            <a:r>
              <a:rPr lang="de-AT" sz="2000" dirty="0">
                <a:sym typeface="Wingdings" panose="05000000000000000000" pitchFamily="2" charset="2"/>
              </a:rPr>
              <a:t>genaue Planung</a:t>
            </a:r>
          </a:p>
          <a:p>
            <a:pPr marL="742950" lvl="1" indent="-285750">
              <a:buFont typeface="Arial" panose="020B0604020202020204" pitchFamily="34" charset="0"/>
              <a:buChar char="•"/>
            </a:pPr>
            <a:r>
              <a:rPr lang="de-AT" sz="2000" dirty="0">
                <a:sym typeface="Wingdings" panose="05000000000000000000" pitchFamily="2" charset="2"/>
              </a:rPr>
              <a:t>genaue Erfassung der Ist-Daten</a:t>
            </a:r>
          </a:p>
          <a:p>
            <a:pPr marL="285750" indent="-285750">
              <a:buFont typeface="Arial" panose="020B0604020202020204" pitchFamily="34" charset="0"/>
              <a:buChar char="•"/>
            </a:pPr>
            <a:r>
              <a:rPr lang="de-AT" sz="2000" dirty="0">
                <a:sym typeface="Wingdings" panose="05000000000000000000" pitchFamily="2" charset="2"/>
              </a:rPr>
              <a:t>Vorgehensweise:</a:t>
            </a:r>
          </a:p>
          <a:p>
            <a:pPr marL="742950" lvl="1" indent="-285750">
              <a:buFont typeface="Arial" panose="020B0604020202020204" pitchFamily="34" charset="0"/>
              <a:buChar char="•"/>
            </a:pPr>
            <a:r>
              <a:rPr lang="de-AT" sz="2000" b="1" dirty="0">
                <a:sym typeface="Wingdings" panose="05000000000000000000" pitchFamily="2" charset="2"/>
              </a:rPr>
              <a:t>Ist-Werte </a:t>
            </a:r>
            <a:r>
              <a:rPr lang="de-AT" sz="2000" dirty="0">
                <a:sym typeface="Wingdings" panose="05000000000000000000" pitchFamily="2" charset="2"/>
              </a:rPr>
              <a:t>für Kosten und Fertigstellungsgrad werden erhoben</a:t>
            </a:r>
          </a:p>
          <a:p>
            <a:pPr marL="742950" lvl="1" indent="-285750">
              <a:buFont typeface="Arial" panose="020B0604020202020204" pitchFamily="34" charset="0"/>
              <a:buChar char="•"/>
            </a:pPr>
            <a:r>
              <a:rPr lang="de-AT" sz="2000" dirty="0">
                <a:sym typeface="Wingdings" panose="05000000000000000000" pitchFamily="2" charset="2"/>
              </a:rPr>
              <a:t>Berechnung des </a:t>
            </a:r>
            <a:r>
              <a:rPr lang="de-AT" sz="2000" b="1" dirty="0" err="1">
                <a:sym typeface="Wingdings" panose="05000000000000000000" pitchFamily="2" charset="2"/>
              </a:rPr>
              <a:t>Earned</a:t>
            </a:r>
            <a:r>
              <a:rPr lang="de-AT" sz="2000" b="1" dirty="0">
                <a:sym typeface="Wingdings" panose="05000000000000000000" pitchFamily="2" charset="2"/>
              </a:rPr>
              <a:t> Value </a:t>
            </a:r>
            <a:r>
              <a:rPr lang="de-AT" sz="2000" dirty="0">
                <a:sym typeface="Wingdings" panose="05000000000000000000" pitchFamily="2" charset="2"/>
              </a:rPr>
              <a:t>aus den geplanten Kosten und dem tatsächlichen Fertigstellungsgrad</a:t>
            </a:r>
          </a:p>
          <a:p>
            <a:pPr marL="742950" lvl="1" indent="-285750">
              <a:buFont typeface="Arial" panose="020B0604020202020204" pitchFamily="34" charset="0"/>
              <a:buChar char="•"/>
            </a:pPr>
            <a:r>
              <a:rPr lang="de-AT" sz="2000" dirty="0">
                <a:sym typeface="Wingdings" panose="05000000000000000000" pitchFamily="2" charset="2"/>
              </a:rPr>
              <a:t>Berechnung von </a:t>
            </a:r>
            <a:r>
              <a:rPr lang="de-AT" sz="2000" b="1" dirty="0">
                <a:sym typeface="Wingdings" panose="05000000000000000000" pitchFamily="2" charset="2"/>
              </a:rPr>
              <a:t>Indikatoren</a:t>
            </a:r>
            <a:r>
              <a:rPr lang="de-AT" sz="2000" dirty="0">
                <a:sym typeface="Wingdings" panose="05000000000000000000" pitchFamily="2" charset="2"/>
              </a:rPr>
              <a:t> für den Projektfortschritt</a:t>
            </a:r>
          </a:p>
          <a:p>
            <a:pPr marL="742950" lvl="1" indent="-285750">
              <a:buFont typeface="Arial" panose="020B0604020202020204" pitchFamily="34" charset="0"/>
              <a:buChar char="•"/>
            </a:pPr>
            <a:r>
              <a:rPr lang="de-AT" sz="2000" dirty="0">
                <a:sym typeface="Wingdings" panose="05000000000000000000" pitchFamily="2" charset="2"/>
              </a:rPr>
              <a:t>auf Basis des </a:t>
            </a:r>
            <a:r>
              <a:rPr lang="de-AT" sz="2000" dirty="0" err="1">
                <a:sym typeface="Wingdings" panose="05000000000000000000" pitchFamily="2" charset="2"/>
              </a:rPr>
              <a:t>Earned</a:t>
            </a:r>
            <a:r>
              <a:rPr lang="de-AT" sz="2000" dirty="0">
                <a:sym typeface="Wingdings" panose="05000000000000000000" pitchFamily="2" charset="2"/>
              </a:rPr>
              <a:t> Value, der Indikatoren und des Soll-Ist-Vergleichs können </a:t>
            </a:r>
            <a:r>
              <a:rPr lang="de-AT" sz="2000" b="1" dirty="0">
                <a:sym typeface="Wingdings" panose="05000000000000000000" pitchFamily="2" charset="2"/>
              </a:rPr>
              <a:t>Prognosen</a:t>
            </a:r>
            <a:r>
              <a:rPr lang="de-AT" sz="2000" dirty="0">
                <a:sym typeface="Wingdings" panose="05000000000000000000" pitchFamily="2" charset="2"/>
              </a:rPr>
              <a:t> für den weiteren Projektverlauf erstellt werden</a:t>
            </a:r>
          </a:p>
        </p:txBody>
      </p:sp>
    </p:spTree>
    <p:extLst>
      <p:ext uri="{BB962C8B-B14F-4D97-AF65-F5344CB8AC3E}">
        <p14:creationId xmlns:p14="http://schemas.microsoft.com/office/powerpoint/2010/main" val="363199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err="1"/>
              <a:t>Earned</a:t>
            </a:r>
            <a:r>
              <a:rPr lang="de-AT" dirty="0"/>
              <a:t> Value Analyse – konkretes Beispiel</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F9B98F27-71BC-482D-8A3E-E3CE913C653D}"/>
                  </a:ext>
                </a:extLst>
              </p:cNvPr>
              <p:cNvSpPr txBox="1"/>
              <p:nvPr/>
            </p:nvSpPr>
            <p:spPr>
              <a:xfrm>
                <a:off x="275208" y="1419138"/>
                <a:ext cx="11744339" cy="5324535"/>
              </a:xfrm>
              <a:prstGeom prst="rect">
                <a:avLst/>
              </a:prstGeom>
              <a:noFill/>
            </p:spPr>
            <p:txBody>
              <a:bodyPr wrap="square" rtlCol="0">
                <a:spAutoFit/>
              </a:bodyPr>
              <a:lstStyle/>
              <a:p>
                <a:pPr marL="285750" indent="-285750">
                  <a:buFont typeface="Arial" panose="020B0604020202020204" pitchFamily="34" charset="0"/>
                  <a:buChar char="•"/>
                </a:pPr>
                <a:r>
                  <a:rPr lang="de-AT" sz="2000" dirty="0">
                    <a:sym typeface="Wingdings" panose="05000000000000000000" pitchFamily="2" charset="2"/>
                  </a:rPr>
                  <a:t>zum Kontrollzeitpunkt sollte das Projekt zu 90% abgeschlossen, tatsächlicher Fortschritt sind allerdings erst 78.3%; Plankosten wären bisher €90.000,-, angefallen sind jedoch schon €95.000,-</a:t>
                </a:r>
              </a:p>
              <a:p>
                <a:pPr marL="285750" indent="-285750">
                  <a:buFont typeface="Arial" panose="020B0604020202020204" pitchFamily="34" charset="0"/>
                  <a:buChar char="•"/>
                </a:pPr>
                <a:r>
                  <a:rPr lang="de-AT" sz="2000" b="1" dirty="0">
                    <a:sym typeface="Wingdings" panose="05000000000000000000" pitchFamily="2" charset="2"/>
                  </a:rPr>
                  <a:t>Planwerte</a:t>
                </a:r>
                <a:r>
                  <a:rPr lang="de-AT" sz="2000" dirty="0">
                    <a:sym typeface="Wingdings" panose="05000000000000000000" pitchFamily="2" charset="2"/>
                  </a:rPr>
                  <a:t> im Projekt:</a:t>
                </a:r>
              </a:p>
              <a:p>
                <a:pPr marL="742950" lvl="1" indent="-285750">
                  <a:buFont typeface="Arial" panose="020B0604020202020204" pitchFamily="34" charset="0"/>
                  <a:buChar char="•"/>
                </a:pPr>
                <a:r>
                  <a:rPr lang="de-AT" sz="2000" dirty="0">
                    <a:sym typeface="Wingdings" panose="05000000000000000000" pitchFamily="2" charset="2"/>
                  </a:rPr>
                  <a:t>Plangesamtkosten (PGK): €100.000,-</a:t>
                </a:r>
              </a:p>
              <a:p>
                <a:pPr marL="742950" lvl="1" indent="-285750">
                  <a:buFont typeface="Arial" panose="020B0604020202020204" pitchFamily="34" charset="0"/>
                  <a:buChar char="•"/>
                </a:pPr>
                <a:r>
                  <a:rPr lang="de-AT" sz="2000" dirty="0">
                    <a:sym typeface="Wingdings" panose="05000000000000000000" pitchFamily="2" charset="2"/>
                  </a:rPr>
                  <a:t>Plan-Fertigstellungsgrad zum Stichtag (</a:t>
                </a:r>
                <a14:m>
                  <m:oMath xmlns:m="http://schemas.openxmlformats.org/officeDocument/2006/math">
                    <m:sSub>
                      <m:sSubPr>
                        <m:ctrlPr>
                          <a:rPr lang="de-AT" sz="2000" i="1" smtClean="0">
                            <a:latin typeface="Cambria Math" panose="02040503050406030204" pitchFamily="18" charset="0"/>
                            <a:sym typeface="Wingdings" panose="05000000000000000000" pitchFamily="2" charset="2"/>
                          </a:rPr>
                        </m:ctrlPr>
                      </m:sSubPr>
                      <m:e>
                        <m:r>
                          <m:rPr>
                            <m:sty m:val="p"/>
                          </m:rPr>
                          <a:rPr lang="de-AT" sz="2000" b="0" i="0" smtClean="0">
                            <a:latin typeface="Cambria Math" panose="02040503050406030204" pitchFamily="18" charset="0"/>
                            <a:sym typeface="Wingdings" panose="05000000000000000000" pitchFamily="2" charset="2"/>
                          </a:rPr>
                          <m:t>FGR</m:t>
                        </m:r>
                      </m:e>
                      <m:sub>
                        <m:r>
                          <m:rPr>
                            <m:sty m:val="p"/>
                          </m:rPr>
                          <a:rPr lang="de-AT" sz="2000" b="0" i="0" smtClean="0">
                            <a:latin typeface="Cambria Math" panose="02040503050406030204" pitchFamily="18" charset="0"/>
                            <a:sym typeface="Wingdings" panose="05000000000000000000" pitchFamily="2" charset="2"/>
                          </a:rPr>
                          <m:t>Plan</m:t>
                        </m:r>
                      </m:sub>
                    </m:sSub>
                  </m:oMath>
                </a14:m>
                <a:r>
                  <a:rPr lang="de-AT" sz="2000" dirty="0">
                    <a:sym typeface="Wingdings" panose="05000000000000000000" pitchFamily="2" charset="2"/>
                  </a:rPr>
                  <a:t>): 90%</a:t>
                </a:r>
              </a:p>
              <a:p>
                <a:pPr marL="742950" lvl="1" indent="-285750">
                  <a:buFont typeface="Arial" panose="020B0604020202020204" pitchFamily="34" charset="0"/>
                  <a:buChar char="•"/>
                </a:pPr>
                <a:r>
                  <a:rPr lang="de-AT" sz="2000" dirty="0">
                    <a:sym typeface="Wingdings" panose="05000000000000000000" pitchFamily="2" charset="2"/>
                  </a:rPr>
                  <a:t>Plan-Kosten: PK = PGK * </a:t>
                </a:r>
                <a14:m>
                  <m:oMath xmlns:m="http://schemas.openxmlformats.org/officeDocument/2006/math">
                    <m:sSub>
                      <m:sSubPr>
                        <m:ctrlPr>
                          <a:rPr lang="de-AT" sz="2000" i="1" smtClean="0">
                            <a:latin typeface="Cambria Math" panose="02040503050406030204" pitchFamily="18" charset="0"/>
                            <a:sym typeface="Wingdings" panose="05000000000000000000" pitchFamily="2" charset="2"/>
                          </a:rPr>
                        </m:ctrlPr>
                      </m:sSubPr>
                      <m:e>
                        <m:r>
                          <m:rPr>
                            <m:sty m:val="p"/>
                          </m:rPr>
                          <a:rPr lang="de-AT" sz="2000" b="0" i="0" smtClean="0">
                            <a:latin typeface="Cambria Math" panose="02040503050406030204" pitchFamily="18" charset="0"/>
                            <a:sym typeface="Wingdings" panose="05000000000000000000" pitchFamily="2" charset="2"/>
                          </a:rPr>
                          <m:t>FGR</m:t>
                        </m:r>
                      </m:e>
                      <m:sub>
                        <m:r>
                          <m:rPr>
                            <m:sty m:val="p"/>
                          </m:rPr>
                          <a:rPr lang="de-AT" sz="2000" b="0" i="0" smtClean="0">
                            <a:latin typeface="Cambria Math" panose="02040503050406030204" pitchFamily="18" charset="0"/>
                            <a:sym typeface="Wingdings" panose="05000000000000000000" pitchFamily="2" charset="2"/>
                          </a:rPr>
                          <m:t>Plan</m:t>
                        </m:r>
                      </m:sub>
                    </m:sSub>
                  </m:oMath>
                </a14:m>
                <a:r>
                  <a:rPr lang="de-AT" sz="2000" dirty="0">
                    <a:latin typeface="Calibri" panose="020F0502020204030204" pitchFamily="34" charset="0"/>
                    <a:cs typeface="Calibri" panose="020F0502020204030204" pitchFamily="34" charset="0"/>
                    <a:sym typeface="Wingdings" panose="05000000000000000000" pitchFamily="2" charset="2"/>
                  </a:rPr>
                  <a:t> = 100.000 * 0,9 = 90.000,-</a:t>
                </a:r>
              </a:p>
              <a:p>
                <a:pPr marL="285750" indent="-285750">
                  <a:buFont typeface="Arial" panose="020B0604020202020204" pitchFamily="34" charset="0"/>
                  <a:buChar char="•"/>
                </a:pPr>
                <a:r>
                  <a:rPr lang="de-AT" sz="2000" b="1" dirty="0">
                    <a:latin typeface="Calibri" panose="020F0502020204030204" pitchFamily="34" charset="0"/>
                    <a:cs typeface="Calibri" panose="020F0502020204030204" pitchFamily="34" charset="0"/>
                    <a:sym typeface="Wingdings" panose="05000000000000000000" pitchFamily="2" charset="2"/>
                  </a:rPr>
                  <a:t>Istwerte</a:t>
                </a:r>
                <a:r>
                  <a:rPr lang="de-AT" sz="2000" dirty="0">
                    <a:latin typeface="Calibri" panose="020F0502020204030204" pitchFamily="34" charset="0"/>
                    <a:cs typeface="Calibri" panose="020F0502020204030204" pitchFamily="34" charset="0"/>
                    <a:sym typeface="Wingdings" panose="05000000000000000000" pitchFamily="2" charset="2"/>
                  </a:rPr>
                  <a:t> im Projekt zum Kontrollzeitpunkt:</a:t>
                </a:r>
              </a:p>
              <a:p>
                <a:pPr marL="742950" lvl="1" indent="-285750">
                  <a:buFont typeface="Arial" panose="020B0604020202020204" pitchFamily="34" charset="0"/>
                  <a:buChar char="•"/>
                </a:pPr>
                <a:r>
                  <a:rPr lang="de-AT" sz="2000" dirty="0" err="1">
                    <a:latin typeface="Calibri" panose="020F0502020204030204" pitchFamily="34" charset="0"/>
                    <a:cs typeface="Calibri" panose="020F0502020204030204" pitchFamily="34" charset="0"/>
                    <a:sym typeface="Wingdings" panose="05000000000000000000" pitchFamily="2" charset="2"/>
                  </a:rPr>
                  <a:t>Istkosten</a:t>
                </a:r>
                <a:r>
                  <a:rPr lang="de-AT" sz="2000" dirty="0">
                    <a:latin typeface="Calibri" panose="020F0502020204030204" pitchFamily="34" charset="0"/>
                    <a:cs typeface="Calibri" panose="020F0502020204030204" pitchFamily="34" charset="0"/>
                    <a:sym typeface="Wingdings" panose="05000000000000000000" pitchFamily="2" charset="2"/>
                  </a:rPr>
                  <a:t> (IK): €95.000,-</a:t>
                </a:r>
              </a:p>
              <a:p>
                <a:pPr marL="742950" lvl="1"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Fertigstellungsgrad: 78,3%</a:t>
                </a:r>
              </a:p>
              <a:p>
                <a:pPr marL="285750"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Berechnung des </a:t>
                </a:r>
                <a:r>
                  <a:rPr lang="de-AT" sz="2000" b="1" dirty="0" err="1">
                    <a:latin typeface="Calibri" panose="020F0502020204030204" pitchFamily="34" charset="0"/>
                    <a:cs typeface="Calibri" panose="020F0502020204030204" pitchFamily="34" charset="0"/>
                    <a:sym typeface="Wingdings" panose="05000000000000000000" pitchFamily="2" charset="2"/>
                  </a:rPr>
                  <a:t>Earned</a:t>
                </a:r>
                <a:r>
                  <a:rPr lang="de-AT" sz="2000" b="1" dirty="0">
                    <a:latin typeface="Calibri" panose="020F0502020204030204" pitchFamily="34" charset="0"/>
                    <a:cs typeface="Calibri" panose="020F0502020204030204" pitchFamily="34" charset="0"/>
                    <a:sym typeface="Wingdings" panose="05000000000000000000" pitchFamily="2" charset="2"/>
                  </a:rPr>
                  <a:t> Value</a:t>
                </a:r>
                <a:r>
                  <a:rPr lang="de-AT" sz="2000" dirty="0">
                    <a:latin typeface="Calibri" panose="020F0502020204030204" pitchFamily="34" charset="0"/>
                    <a:cs typeface="Calibri" panose="020F0502020204030204" pitchFamily="34" charset="0"/>
                    <a:sym typeface="Wingdings" panose="05000000000000000000" pitchFamily="2" charset="2"/>
                  </a:rPr>
                  <a:t>:</a:t>
                </a:r>
              </a:p>
              <a:p>
                <a:pPr marL="742950" lvl="1"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EV = PGK * FGR = 100.000 * 0,783 = 78.300,-</a:t>
                </a:r>
              </a:p>
              <a:p>
                <a:pPr marL="742950" lvl="1"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gibt an, welcher Wert bereits erarbeitet wurde (tatsächliche Projektwertschöpfung)  idealerweise gleich groß oder größer als die aktuellen </a:t>
                </a:r>
                <a:r>
                  <a:rPr lang="de-AT" sz="2000" dirty="0" err="1">
                    <a:latin typeface="Calibri" panose="020F0502020204030204" pitchFamily="34" charset="0"/>
                    <a:cs typeface="Calibri" panose="020F0502020204030204" pitchFamily="34" charset="0"/>
                    <a:sym typeface="Wingdings" panose="05000000000000000000" pitchFamily="2" charset="2"/>
                  </a:rPr>
                  <a:t>Istkosten</a:t>
                </a:r>
                <a:endParaRPr lang="de-AT" sz="2000" dirty="0">
                  <a:latin typeface="Calibri" panose="020F0502020204030204" pitchFamily="34" charset="0"/>
                  <a:cs typeface="Calibri" panose="020F0502020204030204" pitchFamily="34" charset="0"/>
                  <a:sym typeface="Wingdings" panose="05000000000000000000" pitchFamily="2" charset="2"/>
                </a:endParaRPr>
              </a:p>
              <a:p>
                <a:pPr marL="285750"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Berechnung </a:t>
                </a:r>
                <a:r>
                  <a:rPr lang="de-AT" sz="2000" b="1" dirty="0">
                    <a:latin typeface="Calibri" panose="020F0502020204030204" pitchFamily="34" charset="0"/>
                    <a:cs typeface="Calibri" panose="020F0502020204030204" pitchFamily="34" charset="0"/>
                    <a:sym typeface="Wingdings" panose="05000000000000000000" pitchFamily="2" charset="2"/>
                  </a:rPr>
                  <a:t>Abweichungen</a:t>
                </a:r>
                <a:r>
                  <a:rPr lang="de-AT" sz="2000" dirty="0">
                    <a:latin typeface="Calibri" panose="020F0502020204030204" pitchFamily="34" charset="0"/>
                    <a:cs typeface="Calibri" panose="020F0502020204030204" pitchFamily="34" charset="0"/>
                    <a:sym typeface="Wingdings" panose="05000000000000000000" pitchFamily="2" charset="2"/>
                  </a:rPr>
                  <a:t>:</a:t>
                </a:r>
              </a:p>
              <a:p>
                <a:pPr marL="742950" lvl="1"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Kostenabweichung: </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absolut: KA = EV – IK = 78.300 - 95.000 = -16.700</a:t>
                </a:r>
              </a:p>
              <a:p>
                <a:pPr marL="1200150" lvl="2" indent="-285750">
                  <a:buFont typeface="Arial" panose="020B0604020202020204" pitchFamily="34" charset="0"/>
                  <a:buChar char="•"/>
                </a:pPr>
                <a:r>
                  <a:rPr lang="de-AT" sz="2000" dirty="0">
                    <a:latin typeface="Calibri" panose="020F0502020204030204" pitchFamily="34" charset="0"/>
                    <a:cs typeface="Calibri" panose="020F0502020204030204" pitchFamily="34" charset="0"/>
                    <a:sym typeface="Wingdings" panose="05000000000000000000" pitchFamily="2" charset="2"/>
                  </a:rPr>
                  <a:t>in Prozent: KA/EV = -16.700 / 78.300 = -0,213 = -21,3%</a:t>
                </a:r>
              </a:p>
            </p:txBody>
          </p:sp>
        </mc:Choice>
        <mc:Fallback xmlns="">
          <p:sp>
            <p:nvSpPr>
              <p:cNvPr id="7" name="Textfeld 6">
                <a:extLst>
                  <a:ext uri="{FF2B5EF4-FFF2-40B4-BE49-F238E27FC236}">
                    <a16:creationId xmlns:a16="http://schemas.microsoft.com/office/drawing/2014/main" id="{F9B98F27-71BC-482D-8A3E-E3CE913C653D}"/>
                  </a:ext>
                </a:extLst>
              </p:cNvPr>
              <p:cNvSpPr txBox="1">
                <a:spLocks noRot="1" noChangeAspect="1" noMove="1" noResize="1" noEditPoints="1" noAdjustHandles="1" noChangeArrowheads="1" noChangeShapeType="1" noTextEdit="1"/>
              </p:cNvSpPr>
              <p:nvPr/>
            </p:nvSpPr>
            <p:spPr>
              <a:xfrm>
                <a:off x="275208" y="1419138"/>
                <a:ext cx="11744339" cy="5324535"/>
              </a:xfrm>
              <a:prstGeom prst="rect">
                <a:avLst/>
              </a:prstGeom>
              <a:blipFill>
                <a:blip r:embed="rId3"/>
                <a:stretch>
                  <a:fillRect l="-467" t="-687" b="-1145"/>
                </a:stretch>
              </a:blipFill>
            </p:spPr>
            <p:txBody>
              <a:bodyPr/>
              <a:lstStyle/>
              <a:p>
                <a:r>
                  <a:rPr lang="de-AT">
                    <a:noFill/>
                  </a:rPr>
                  <a:t> </a:t>
                </a:r>
              </a:p>
            </p:txBody>
          </p:sp>
        </mc:Fallback>
      </mc:AlternateContent>
    </p:spTree>
    <p:extLst>
      <p:ext uri="{BB962C8B-B14F-4D97-AF65-F5344CB8AC3E}">
        <p14:creationId xmlns:p14="http://schemas.microsoft.com/office/powerpoint/2010/main" val="417480020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06118EDFCEEAE148B101988885643524" ma:contentTypeVersion="6" ma:contentTypeDescription="Ein neues Dokument erstellen." ma:contentTypeScope="" ma:versionID="6c6ab72fe79df2a7c89c3d086313bca0">
  <xsd:schema xmlns:xsd="http://www.w3.org/2001/XMLSchema" xmlns:xs="http://www.w3.org/2001/XMLSchema" xmlns:p="http://schemas.microsoft.com/office/2006/metadata/properties" xmlns:ns2="1658011a-62be-4c0c-9b51-b2a4132a9fc4" targetNamespace="http://schemas.microsoft.com/office/2006/metadata/properties" ma:root="true" ma:fieldsID="35ce63ba95e6fe94a234961012484298" ns2:_="">
    <xsd:import namespace="1658011a-62be-4c0c-9b51-b2a4132a9fc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58011a-62be-4c0c-9b51-b2a4132a9f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1ADE89-DDB8-4033-954A-C4FEFEE6A660}"/>
</file>

<file path=customXml/itemProps2.xml><?xml version="1.0" encoding="utf-8"?>
<ds:datastoreItem xmlns:ds="http://schemas.openxmlformats.org/officeDocument/2006/customXml" ds:itemID="{74DBDF16-0B82-4F32-BD82-661CD0DF586E}"/>
</file>

<file path=customXml/itemProps3.xml><?xml version="1.0" encoding="utf-8"?>
<ds:datastoreItem xmlns:ds="http://schemas.openxmlformats.org/officeDocument/2006/customXml" ds:itemID="{31681962-E711-4AA5-B0DB-E9BF536E4A71}"/>
</file>

<file path=docProps/app.xml><?xml version="1.0" encoding="utf-8"?>
<Properties xmlns="http://schemas.openxmlformats.org/officeDocument/2006/extended-properties" xmlns:vt="http://schemas.openxmlformats.org/officeDocument/2006/docPropsVTypes">
  <TotalTime>0</TotalTime>
  <Words>1343</Words>
  <Application>Microsoft Office PowerPoint</Application>
  <PresentationFormat>Breitbild</PresentationFormat>
  <Paragraphs>201</Paragraphs>
  <Slides>14</Slides>
  <Notes>14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Arial</vt:lpstr>
      <vt:lpstr>Calibri</vt:lpstr>
      <vt:lpstr>Calibri Light</vt:lpstr>
      <vt:lpstr>Cambria Math</vt:lpstr>
      <vt:lpstr>Office</vt:lpstr>
      <vt:lpstr>Querschnittsaufgaben</vt:lpstr>
      <vt:lpstr>Projektcontrolling</vt:lpstr>
      <vt:lpstr>Projektcontrolling</vt:lpstr>
      <vt:lpstr>Terminkontrolle</vt:lpstr>
      <vt:lpstr>Kostenkontrolle</vt:lpstr>
      <vt:lpstr>Projektfortschrittskontrolle</vt:lpstr>
      <vt:lpstr>Projektfortschrittskontrolle</vt:lpstr>
      <vt:lpstr>Earned Value Analyse</vt:lpstr>
      <vt:lpstr>Earned Value Analyse – konkretes Beispiel</vt:lpstr>
      <vt:lpstr>Earned Value Analyse – konkretes Beispiel</vt:lpstr>
      <vt:lpstr>Earned Value Analyse – konkretes Beispiel</vt:lpstr>
      <vt:lpstr>Earned Value Analyse – konkretes Beispiel</vt:lpstr>
      <vt:lpstr>Trendanalysen</vt:lpstr>
      <vt:lpstr>Trendanalysen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Panzirsch</dc:creator>
  <cp:lastModifiedBy>Panzirsch Philipp</cp:lastModifiedBy>
  <cp:revision>235</cp:revision>
  <dcterms:created xsi:type="dcterms:W3CDTF">2020-08-31T10:32:32Z</dcterms:created>
  <dcterms:modified xsi:type="dcterms:W3CDTF">2021-01-19T10:13:58Z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0x01010006118EDFCEEAE148B101988885643524</vt:lpwstr>
  </property>
</Properties>
</file>